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64" r:id="rId3"/>
    <p:sldId id="257" r:id="rId4"/>
    <p:sldId id="279" r:id="rId5"/>
    <p:sldId id="278" r:id="rId6"/>
    <p:sldId id="261" r:id="rId7"/>
    <p:sldId id="263" r:id="rId8"/>
    <p:sldId id="259" r:id="rId9"/>
    <p:sldId id="275" r:id="rId10"/>
    <p:sldId id="276" r:id="rId11"/>
    <p:sldId id="280" r:id="rId12"/>
    <p:sldId id="260" r:id="rId13"/>
    <p:sldId id="268" r:id="rId14"/>
    <p:sldId id="269" r:id="rId15"/>
    <p:sldId id="267" r:id="rId16"/>
    <p:sldId id="272" r:id="rId17"/>
    <p:sldId id="273" r:id="rId18"/>
    <p:sldId id="274" r:id="rId19"/>
    <p:sldId id="282" r:id="rId20"/>
    <p:sldId id="270"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B9B61-9F8D-6F48-8A67-C8F343C4C6B5}" type="datetimeFigureOut">
              <a:rPr lang="en-US" smtClean="0"/>
              <a:pPr/>
              <a:t>8/11/2015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B1B341-14C3-B24D-BB98-1A074B9F8595}" type="slidenum">
              <a:rPr lang="en-US" smtClean="0"/>
              <a:pPr/>
              <a:t>‹#›</a:t>
            </a:fld>
            <a:endParaRPr lang="en-US" dirty="0"/>
          </a:p>
        </p:txBody>
      </p:sp>
    </p:spTree>
    <p:extLst>
      <p:ext uri="{BB962C8B-B14F-4D97-AF65-F5344CB8AC3E}">
        <p14:creationId xmlns:p14="http://schemas.microsoft.com/office/powerpoint/2010/main" val="21736399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F1D9BC-D111-B048-9462-270957074127}"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85303-FCBD-3E49-AC1B-3AE02A3E812E}" type="datetimeFigureOut">
              <a:rPr lang="en-US" smtClean="0"/>
              <a:pPr/>
              <a:t>8/11/2015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F1D9BC-D111-B048-9462-27095707412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7C85303-FCBD-3E49-AC1B-3AE02A3E812E}" type="datetimeFigureOut">
              <a:rPr lang="en-US" smtClean="0"/>
              <a:pPr/>
              <a:t>8/11/2015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62F1D9BC-D111-B048-9462-2709570741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solidFill>
                  <a:schemeClr val="tx1"/>
                </a:solidFill>
              </a:rPr>
              <a:t>Analyzing Drama</a:t>
            </a:r>
            <a:endParaRPr lang="en-US" sz="6000" dirty="0">
              <a:solidFill>
                <a:schemeClr val="tx1"/>
              </a:solidFill>
            </a:endParaRPr>
          </a:p>
        </p:txBody>
      </p:sp>
      <p:sp>
        <p:nvSpPr>
          <p:cNvPr id="3" name="Subtitle 2"/>
          <p:cNvSpPr>
            <a:spLocks noGrp="1"/>
          </p:cNvSpPr>
          <p:nvPr>
            <p:ph type="subTitle" idx="1"/>
          </p:nvPr>
        </p:nvSpPr>
        <p:spPr>
          <a:xfrm>
            <a:off x="1066800" y="3299012"/>
            <a:ext cx="7010400" cy="916641"/>
          </a:xfrm>
        </p:spPr>
        <p:txBody>
          <a:bodyPr>
            <a:normAutofit lnSpcReduction="10000"/>
          </a:bodyPr>
          <a:lstStyle/>
          <a:p>
            <a:r>
              <a:rPr lang="en-US" sz="2800" dirty="0" smtClean="0">
                <a:solidFill>
                  <a:schemeClr val="tx1"/>
                </a:solidFill>
              </a:rPr>
              <a:t>How to Get the Most Out of </a:t>
            </a:r>
            <a:br>
              <a:rPr lang="en-US" sz="2800" dirty="0" smtClean="0">
                <a:solidFill>
                  <a:schemeClr val="tx1"/>
                </a:solidFill>
              </a:rPr>
            </a:br>
            <a:r>
              <a:rPr lang="en-US" sz="2800" dirty="0" smtClean="0">
                <a:solidFill>
                  <a:schemeClr val="tx1"/>
                </a:solidFill>
              </a:rPr>
              <a:t>Reading a Play</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959224"/>
          </a:xfrm>
        </p:spPr>
        <p:txBody>
          <a:bodyPr/>
          <a:lstStyle/>
          <a:p>
            <a:r>
              <a:rPr lang="en-US" sz="3200" b="1" dirty="0" smtClean="0"/>
              <a:t>The Final Act</a:t>
            </a:r>
            <a:endParaRPr lang="en-US" sz="3200" b="1" dirty="0"/>
          </a:p>
        </p:txBody>
      </p:sp>
      <p:sp>
        <p:nvSpPr>
          <p:cNvPr id="3" name="Content Placeholder 2"/>
          <p:cNvSpPr>
            <a:spLocks noGrp="1"/>
          </p:cNvSpPr>
          <p:nvPr>
            <p:ph idx="1"/>
          </p:nvPr>
        </p:nvSpPr>
        <p:spPr>
          <a:xfrm>
            <a:off x="549275" y="1066800"/>
            <a:ext cx="8042276" cy="4876801"/>
          </a:xfrm>
        </p:spPr>
        <p:txBody>
          <a:bodyPr>
            <a:normAutofit fontScale="47500" lnSpcReduction="20000"/>
          </a:bodyPr>
          <a:lstStyle/>
          <a:p>
            <a:pPr marL="349250" lvl="1" indent="-349250">
              <a:spcBef>
                <a:spcPts val="2000"/>
              </a:spcBef>
              <a:buClr>
                <a:schemeClr val="accent1">
                  <a:lumMod val="60000"/>
                  <a:lumOff val="40000"/>
                </a:schemeClr>
              </a:buClr>
            </a:pPr>
            <a:r>
              <a:rPr lang="en-US" sz="4600" dirty="0" smtClean="0"/>
              <a:t>In the final act, the conflict is resolved in the </a:t>
            </a:r>
            <a:r>
              <a:rPr lang="en-US" sz="4600" b="1" dirty="0" smtClean="0"/>
              <a:t>denouement</a:t>
            </a:r>
            <a:r>
              <a:rPr lang="en-US" sz="4600" dirty="0" smtClean="0"/>
              <a:t>, the conclusion of the play.  </a:t>
            </a:r>
          </a:p>
          <a:p>
            <a:pPr marL="631825" lvl="2" indent="-349250">
              <a:spcBef>
                <a:spcPts val="2000"/>
              </a:spcBef>
            </a:pPr>
            <a:r>
              <a:rPr lang="en-US" sz="4400" dirty="0" smtClean="0"/>
              <a:t>Characters have been rewarded, punished, or brought to an understanding of their situation. Social values have been established, validated, and affirmed or warnings have been issued.	</a:t>
            </a:r>
          </a:p>
          <a:p>
            <a:pPr marL="927100" lvl="3" indent="-349250">
              <a:spcBef>
                <a:spcPts val="2000"/>
              </a:spcBef>
            </a:pPr>
            <a:r>
              <a:rPr lang="en-US" sz="4200" dirty="0" smtClean="0"/>
              <a:t>In the final act of a tragedy, we have a </a:t>
            </a:r>
            <a:r>
              <a:rPr lang="en-US" sz="4200" b="1" dirty="0" smtClean="0"/>
              <a:t>catharsis</a:t>
            </a:r>
            <a:r>
              <a:rPr lang="en-US" sz="4200" i="1" dirty="0" smtClean="0"/>
              <a:t>—</a:t>
            </a:r>
            <a:r>
              <a:rPr lang="en-US" sz="4200" dirty="0" smtClean="0"/>
              <a:t>a purging of the emotions of pity and fear. We might feel a little empty. Some of us might even cry.</a:t>
            </a:r>
          </a:p>
          <a:p>
            <a:pPr marL="927100" lvl="3" indent="-349250">
              <a:spcBef>
                <a:spcPts val="2000"/>
              </a:spcBef>
            </a:pPr>
            <a:r>
              <a:rPr lang="en-US" sz="4400" dirty="0" smtClean="0"/>
              <a:t>In the final act of a comedy, we laugh and cheer. The good guys have won, and there may even be a marriage in the offing!</a:t>
            </a:r>
          </a:p>
          <a:p>
            <a:pPr marL="349250" lvl="1" indent="-349250">
              <a:spcBef>
                <a:spcPts val="2000"/>
              </a:spcBef>
              <a:buClr>
                <a:schemeClr val="accent1">
                  <a:lumMod val="60000"/>
                  <a:lumOff val="40000"/>
                </a:schemeClr>
              </a:buClr>
              <a:buNone/>
            </a:pPr>
            <a:r>
              <a:rPr lang="en-US" sz="3273" dirty="0" smtClean="0">
                <a:latin typeface="Arial Black"/>
                <a:cs typeface="Arial Black"/>
              </a:rPr>
              <a:t>How does each act develop the ideas of the play?</a:t>
            </a:r>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CLASSROOM ACTIVITY</a:t>
            </a:r>
            <a:endParaRPr lang="en-US" sz="3600" b="1" dirty="0"/>
          </a:p>
        </p:txBody>
      </p:sp>
      <p:sp>
        <p:nvSpPr>
          <p:cNvPr id="3" name="Content Placeholder 2"/>
          <p:cNvSpPr>
            <a:spLocks noGrp="1"/>
          </p:cNvSpPr>
          <p:nvPr>
            <p:ph idx="1"/>
          </p:nvPr>
        </p:nvSpPr>
        <p:spPr/>
        <p:txBody>
          <a:bodyPr/>
          <a:lstStyle/>
          <a:p>
            <a:pPr marL="349250" lvl="1" indent="-349250">
              <a:spcBef>
                <a:spcPts val="2000"/>
              </a:spcBef>
              <a:buClr>
                <a:schemeClr val="accent1">
                  <a:lumMod val="60000"/>
                  <a:lumOff val="40000"/>
                </a:schemeClr>
              </a:buClr>
            </a:pPr>
            <a:r>
              <a:rPr lang="en-US" sz="2000" dirty="0" smtClean="0">
                <a:latin typeface="Arial Black"/>
                <a:cs typeface="Arial Black"/>
              </a:rPr>
              <a:t>Identify the function of each act in the play you are studying.</a:t>
            </a:r>
          </a:p>
          <a:p>
            <a:pPr marL="631825" lvl="2" indent="-349250">
              <a:spcBef>
                <a:spcPts val="2000"/>
              </a:spcBef>
            </a:pPr>
            <a:r>
              <a:rPr lang="en-US" sz="1800" dirty="0" smtClean="0">
                <a:latin typeface="Arial Black"/>
                <a:cs typeface="Arial Black"/>
              </a:rPr>
              <a:t>What is the importance of each act to the play?</a:t>
            </a:r>
          </a:p>
          <a:p>
            <a:pPr marL="631825" lvl="2" indent="-349250">
              <a:spcBef>
                <a:spcPts val="2000"/>
              </a:spcBef>
            </a:pPr>
            <a:r>
              <a:rPr lang="en-US" sz="1800" dirty="0" smtClean="0">
                <a:latin typeface="Arial Black"/>
                <a:cs typeface="Arial Black"/>
              </a:rPr>
              <a:t>How does each act further the progression of the playwright’s theme?</a:t>
            </a:r>
          </a:p>
          <a:p>
            <a:pPr marL="631825" lvl="2" indent="-349250">
              <a:spcBef>
                <a:spcPts val="2000"/>
              </a:spcBef>
            </a:pPr>
            <a:r>
              <a:rPr lang="en-US" sz="1800" dirty="0" smtClean="0">
                <a:latin typeface="Arial Black"/>
                <a:cs typeface="Arial Black"/>
              </a:rPr>
              <a:t>What challenges does each act pose for the audience?</a:t>
            </a:r>
          </a:p>
          <a:p>
            <a:pPr marL="927100" lvl="3" indent="-349250">
              <a:spcBef>
                <a:spcPts val="2000"/>
              </a:spcBef>
              <a:buNone/>
            </a:pPr>
            <a:r>
              <a:rPr lang="en-US" dirty="0" smtClean="0">
                <a:latin typeface="Arial Black"/>
                <a:cs typeface="Arial Black"/>
              </a:rPr>
              <a:t> </a:t>
            </a:r>
            <a:r>
              <a:rPr lang="en-US" sz="1600" dirty="0" smtClean="0">
                <a:latin typeface="Arial Black"/>
                <a:cs typeface="Arial Black"/>
              </a:rPr>
              <a:t> </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r>
              <a:rPr lang="en-US" dirty="0" smtClean="0"/>
              <a:t>Scenes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b="1" dirty="0" smtClean="0"/>
              <a:t>scene</a:t>
            </a:r>
            <a:r>
              <a:rPr lang="en-US" dirty="0" smtClean="0"/>
              <a:t> is a smaller unit of the </a:t>
            </a:r>
            <a:r>
              <a:rPr lang="en-US" b="1" dirty="0" smtClean="0"/>
              <a:t>act</a:t>
            </a:r>
            <a:r>
              <a:rPr lang="en-US" dirty="0" smtClean="0"/>
              <a:t>. </a:t>
            </a:r>
          </a:p>
          <a:p>
            <a:r>
              <a:rPr lang="en-US" dirty="0" smtClean="0"/>
              <a:t>In each scene, the playwright introduces characters or develops those already introduced.  </a:t>
            </a:r>
          </a:p>
          <a:p>
            <a:r>
              <a:rPr lang="en-US" dirty="0" smtClean="0"/>
              <a:t>The author may also introduce  complications in the plot by revealing the motivation of certain characters or escalating the conflict between them.  </a:t>
            </a:r>
          </a:p>
          <a:p>
            <a:r>
              <a:rPr lang="en-US" dirty="0" smtClean="0"/>
              <a:t>Some scenes require changes in set or number of characters on stage.</a:t>
            </a:r>
          </a:p>
          <a:p>
            <a:pPr marL="347472" indent="0">
              <a:buNone/>
            </a:pPr>
            <a:r>
              <a:rPr lang="en-US" dirty="0" smtClean="0">
                <a:latin typeface="Arial Black"/>
                <a:cs typeface="Arial Black"/>
              </a:rPr>
              <a:t>Choose a few scenes from the play you are studying and identify the author’s purpose in the scene. How has the plot become more complex? What has been revealed about the characters? Why </a:t>
            </a:r>
            <a:r>
              <a:rPr lang="en-US" i="1" dirty="0" smtClean="0">
                <a:latin typeface="Arial Black"/>
                <a:cs typeface="Arial Black"/>
              </a:rPr>
              <a:t>must </a:t>
            </a:r>
            <a:r>
              <a:rPr lang="en-US" dirty="0" smtClean="0">
                <a:latin typeface="Arial Black"/>
                <a:cs typeface="Arial Black"/>
              </a:rPr>
              <a:t>the play have this scene?</a:t>
            </a:r>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smtClean="0"/>
              <a:t>The Implications of Performance</a:t>
            </a:r>
            <a:endParaRPr lang="en-US" sz="3600" b="1" dirty="0"/>
          </a:p>
        </p:txBody>
      </p:sp>
      <p:sp>
        <p:nvSpPr>
          <p:cNvPr id="5" name="Content Placeholder 4"/>
          <p:cNvSpPr>
            <a:spLocks noGrp="1"/>
          </p:cNvSpPr>
          <p:nvPr>
            <p:ph idx="1"/>
          </p:nvPr>
        </p:nvSpPr>
        <p:spPr/>
        <p:txBody>
          <a:bodyPr>
            <a:normAutofit fontScale="92500" lnSpcReduction="10000"/>
          </a:bodyPr>
          <a:lstStyle/>
          <a:p>
            <a:r>
              <a:rPr lang="en-US" dirty="0" smtClean="0"/>
              <a:t>With the exception of “Closet Dramas,” most plays are meant to be performed before an audience.  </a:t>
            </a:r>
          </a:p>
          <a:p>
            <a:r>
              <a:rPr lang="en-US" dirty="0" smtClean="0"/>
              <a:t>The expectation of live performance has implications for the playwright, the actors, and the producers of the play.  </a:t>
            </a:r>
          </a:p>
          <a:p>
            <a:r>
              <a:rPr lang="en-US" dirty="0" smtClean="0"/>
              <a:t>Good readers of plays take into account the performance possibilities of the text.  </a:t>
            </a:r>
          </a:p>
          <a:p>
            <a:pPr lvl="1"/>
            <a:r>
              <a:rPr lang="en-US" dirty="0" smtClean="0"/>
              <a:t>A play is not merely a novel without the descriptions.  </a:t>
            </a:r>
          </a:p>
          <a:p>
            <a:pPr lvl="1"/>
            <a:r>
              <a:rPr lang="en-US" dirty="0" smtClean="0"/>
              <a:t>Read a play as though you were going to direct it or act in it, and consider the choices suggested by the text.</a:t>
            </a:r>
          </a:p>
          <a:p>
            <a:pPr>
              <a:buNone/>
            </a:pPr>
            <a:r>
              <a:rPr lang="en-US" dirty="0" smtClean="0"/>
              <a:t>  </a:t>
            </a:r>
            <a:endParaRPr lang="en-US" dirty="0"/>
          </a:p>
        </p:txBody>
      </p:sp>
      <p:sp>
        <p:nvSpPr>
          <p:cNvPr id="6"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Who’s on Stage?</a:t>
            </a:r>
            <a:endParaRPr lang="en-US" sz="3600" b="1" dirty="0"/>
          </a:p>
        </p:txBody>
      </p:sp>
      <p:sp>
        <p:nvSpPr>
          <p:cNvPr id="3" name="Content Placeholder 2"/>
          <p:cNvSpPr>
            <a:spLocks noGrp="1"/>
          </p:cNvSpPr>
          <p:nvPr>
            <p:ph idx="1"/>
          </p:nvPr>
        </p:nvSpPr>
        <p:spPr/>
        <p:txBody>
          <a:bodyPr>
            <a:normAutofit fontScale="70000" lnSpcReduction="20000"/>
          </a:bodyPr>
          <a:lstStyle/>
          <a:p>
            <a:pPr>
              <a:lnSpc>
                <a:spcPct val="110000"/>
              </a:lnSpc>
            </a:pPr>
            <a:r>
              <a:rPr lang="en-US" dirty="0" smtClean="0"/>
              <a:t>The physical limitations of the stage mean that the playwright must consider</a:t>
            </a:r>
          </a:p>
          <a:p>
            <a:pPr lvl="1">
              <a:lnSpc>
                <a:spcPct val="110000"/>
              </a:lnSpc>
            </a:pPr>
            <a:r>
              <a:rPr lang="en-US" dirty="0" smtClean="0"/>
              <a:t>How to get characters both on and off the stage.</a:t>
            </a:r>
          </a:p>
          <a:p>
            <a:pPr lvl="1">
              <a:lnSpc>
                <a:spcPct val="110000"/>
              </a:lnSpc>
            </a:pPr>
            <a:r>
              <a:rPr lang="en-US" dirty="0" smtClean="0"/>
              <a:t>How many characters can fit on the stage at one time.</a:t>
            </a:r>
          </a:p>
          <a:p>
            <a:pPr lvl="1">
              <a:lnSpc>
                <a:spcPct val="110000"/>
              </a:lnSpc>
            </a:pPr>
            <a:r>
              <a:rPr lang="en-US" dirty="0" smtClean="0"/>
              <a:t>How many physical settings the theater set-up can accommodate and how complex the sets can be.</a:t>
            </a:r>
          </a:p>
          <a:p>
            <a:pPr lvl="1">
              <a:lnSpc>
                <a:spcPct val="110000"/>
              </a:lnSpc>
            </a:pPr>
            <a:r>
              <a:rPr lang="en-US" dirty="0" smtClean="0"/>
              <a:t>The challenges of using live animals, babies, large machinery, vehicles, weaponry, or bodies of water on stage, for example.</a:t>
            </a:r>
          </a:p>
          <a:p>
            <a:pPr lvl="1">
              <a:lnSpc>
                <a:spcPct val="110000"/>
              </a:lnSpc>
            </a:pPr>
            <a:r>
              <a:rPr lang="en-US" dirty="0" smtClean="0"/>
              <a:t>The physical challenges of going from one scene to the next in terms of take-down and set-up as well as in terms of communicating to the audience the changes in time and place.</a:t>
            </a:r>
          </a:p>
          <a:p>
            <a:pPr marL="347472" indent="0">
              <a:buNone/>
            </a:pPr>
            <a:r>
              <a:rPr lang="en-US" dirty="0" smtClean="0">
                <a:latin typeface="Arial Black"/>
                <a:cs typeface="Arial Black"/>
              </a:rPr>
              <a:t>Discuss with your teacher the implications of moving from one scene to the next or one act to the next in the play you are studying. Has the playwright made it easy or hard for the performers to change to the next act or scene?</a:t>
            </a:r>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Considerations for the Actor: </a:t>
            </a:r>
            <a:br>
              <a:rPr lang="en-US" sz="3600" b="1" dirty="0" smtClean="0"/>
            </a:br>
            <a:r>
              <a:rPr lang="en-US" sz="3600" b="1" dirty="0" smtClean="0"/>
              <a:t>To Show or Not to Show</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In a play the actor must convey information not part of the written text. </a:t>
            </a:r>
          </a:p>
          <a:p>
            <a:r>
              <a:rPr lang="en-US" dirty="0" smtClean="0"/>
              <a:t>Unlike in a novel where the narrator can express the contrast between a character’s inner life and his or her outer actions, in a play, the actor must select what to show to the other characters on the stage about his inner life and what to conceal from them.  </a:t>
            </a:r>
          </a:p>
          <a:p>
            <a:pPr lvl="1"/>
            <a:r>
              <a:rPr lang="en-US" dirty="0" smtClean="0"/>
              <a:t>Facial expressions, tone of voice, body movement, and even stillness and silence can reveal what words do not.</a:t>
            </a:r>
          </a:p>
          <a:p>
            <a:pPr marL="347472" indent="0">
              <a:buNone/>
            </a:pPr>
            <a:r>
              <a:rPr lang="en-US" dirty="0" smtClean="0">
                <a:latin typeface="Arial Black"/>
                <a:cs typeface="Arial Black"/>
              </a:rPr>
              <a:t>In small groups, discuss each character in the scene or act you are studying. What information, ideas, and feelings is the character expressing? What information, ideas, and feelings is the character concealing?</a:t>
            </a:r>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r>
              <a:rPr lang="en-US" sz="3600" b="1" dirty="0" smtClean="0"/>
              <a:t>Dialogue</a:t>
            </a:r>
            <a:r>
              <a:rPr lang="en-US" sz="3600" dirty="0" smtClean="0"/>
              <a:t> </a:t>
            </a:r>
            <a:endParaRPr lang="en-US" sz="3600" dirty="0"/>
          </a:p>
        </p:txBody>
      </p:sp>
      <p:sp>
        <p:nvSpPr>
          <p:cNvPr id="3" name="Content Placeholder 2"/>
          <p:cNvSpPr>
            <a:spLocks noGrp="1"/>
          </p:cNvSpPr>
          <p:nvPr>
            <p:ph idx="1"/>
          </p:nvPr>
        </p:nvSpPr>
        <p:spPr>
          <a:xfrm>
            <a:off x="549275" y="1066800"/>
            <a:ext cx="8042276" cy="4876801"/>
          </a:xfrm>
        </p:spPr>
        <p:txBody>
          <a:bodyPr>
            <a:normAutofit fontScale="92500" lnSpcReduction="10000"/>
          </a:bodyPr>
          <a:lstStyle/>
          <a:p>
            <a:r>
              <a:rPr lang="en-US" dirty="0" smtClean="0"/>
              <a:t>In a play, most of the action is conveyed through dialogue—speech between two or more characters.  </a:t>
            </a:r>
          </a:p>
          <a:p>
            <a:r>
              <a:rPr lang="en-US" dirty="0" smtClean="0"/>
              <a:t>The tone of voice, the speed of delivery, and the pace of the pick-up between lines all help characterize each speaker, establish relations between characters, and move forward the plot.</a:t>
            </a:r>
          </a:p>
          <a:p>
            <a:pPr marL="347472" indent="0">
              <a:buNone/>
            </a:pPr>
            <a:r>
              <a:rPr lang="en-US" dirty="0" smtClean="0">
                <a:latin typeface="Arial Black"/>
                <a:cs typeface="Arial Black"/>
              </a:rPr>
              <a:t>Choose a passage of dialogue and rehearse </a:t>
            </a:r>
            <a:br>
              <a:rPr lang="en-US" dirty="0" smtClean="0">
                <a:latin typeface="Arial Black"/>
                <a:cs typeface="Arial Black"/>
              </a:rPr>
            </a:br>
            <a:r>
              <a:rPr lang="en-US" dirty="0" smtClean="0">
                <a:latin typeface="Arial Black"/>
                <a:cs typeface="Arial Black"/>
              </a:rPr>
              <a:t>it with a group, varying the tempo and tone. Discuss the effectiveness of the different choices you made. Do some characters speak more quickly than others? Why? Should some parts of the dialogue be paced more quickly or more slowly?  Why?</a:t>
            </a:r>
          </a:p>
          <a:p>
            <a:pPr>
              <a:buNone/>
            </a:pPr>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06824"/>
          </a:xfrm>
        </p:spPr>
        <p:txBody>
          <a:bodyPr/>
          <a:lstStyle/>
          <a:p>
            <a:r>
              <a:rPr lang="en-US" sz="3600" b="1" dirty="0" smtClean="0"/>
              <a:t>Dialect</a:t>
            </a:r>
            <a:endParaRPr lang="en-US" sz="3600" b="1" dirty="0"/>
          </a:p>
        </p:txBody>
      </p:sp>
      <p:sp>
        <p:nvSpPr>
          <p:cNvPr id="3" name="Content Placeholder 2"/>
          <p:cNvSpPr>
            <a:spLocks noGrp="1"/>
          </p:cNvSpPr>
          <p:nvPr>
            <p:ph idx="1"/>
          </p:nvPr>
        </p:nvSpPr>
        <p:spPr/>
        <p:txBody>
          <a:bodyPr/>
          <a:lstStyle/>
          <a:p>
            <a:r>
              <a:rPr lang="en-US" dirty="0" smtClean="0"/>
              <a:t>Dialect is the accent of a character’s speech that can reveal his or her ethnic heritage, social class, and geographical origins.  </a:t>
            </a:r>
          </a:p>
          <a:p>
            <a:pPr lvl="1"/>
            <a:r>
              <a:rPr lang="en-US" dirty="0" smtClean="0"/>
              <a:t>Dialect can establish the setting of the play.  </a:t>
            </a:r>
          </a:p>
          <a:p>
            <a:pPr lvl="1"/>
            <a:r>
              <a:rPr lang="en-US" dirty="0" smtClean="0"/>
              <a:t>It can also identify a character as an insider or an outsider to a group.</a:t>
            </a:r>
          </a:p>
          <a:p>
            <a:pPr>
              <a:buNone/>
            </a:pPr>
            <a:r>
              <a:rPr lang="en-US" dirty="0" smtClean="0">
                <a:latin typeface="Arial Black"/>
                <a:cs typeface="Arial Black"/>
              </a:rPr>
              <a:t>	Apply dialect to a character to see how speaking a part in dialect can enhance characterization or distort it.</a:t>
            </a:r>
            <a:r>
              <a:rPr lang="en-US" dirty="0" smtClean="0"/>
              <a:t>  </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06824"/>
          </a:xfrm>
        </p:spPr>
        <p:txBody>
          <a:bodyPr/>
          <a:lstStyle/>
          <a:p>
            <a:r>
              <a:rPr lang="en-US" b="1" dirty="0" smtClean="0"/>
              <a:t>Movement</a:t>
            </a:r>
            <a:endParaRPr lang="en-US" b="1" dirty="0"/>
          </a:p>
        </p:txBody>
      </p:sp>
      <p:sp>
        <p:nvSpPr>
          <p:cNvPr id="3" name="Content Placeholder 2"/>
          <p:cNvSpPr>
            <a:spLocks noGrp="1"/>
          </p:cNvSpPr>
          <p:nvPr>
            <p:ph idx="1"/>
          </p:nvPr>
        </p:nvSpPr>
        <p:spPr>
          <a:xfrm>
            <a:off x="549275" y="1219200"/>
            <a:ext cx="8042276" cy="4724401"/>
          </a:xfrm>
        </p:spPr>
        <p:txBody>
          <a:bodyPr>
            <a:normAutofit/>
          </a:bodyPr>
          <a:lstStyle/>
          <a:p>
            <a:r>
              <a:rPr lang="en-US" dirty="0" smtClean="0"/>
              <a:t>The director uses “blocking” to place characters in the space of the stage and to move them throughout the scene. </a:t>
            </a:r>
          </a:p>
          <a:p>
            <a:pPr lvl="1"/>
            <a:r>
              <a:rPr lang="en-US" dirty="0" smtClean="0"/>
              <a:t>The text may suggest where the actors are standing, plus how and when they change position and why. </a:t>
            </a:r>
          </a:p>
          <a:p>
            <a:pPr lvl="1"/>
            <a:r>
              <a:rPr lang="en-US" dirty="0" smtClean="0"/>
              <a:t>Characters who occupy front and center of the stage are often the most powerful in the scene.</a:t>
            </a:r>
          </a:p>
          <a:p>
            <a:pPr lvl="1"/>
            <a:r>
              <a:rPr lang="en-US" dirty="0" smtClean="0"/>
              <a:t>Dynamic movement is often done on a diagonal line. </a:t>
            </a:r>
          </a:p>
          <a:p>
            <a:pPr lvl="1"/>
            <a:r>
              <a:rPr lang="en-US" dirty="0" smtClean="0"/>
              <a:t>Horizontal lines indicate stability or stasis.</a:t>
            </a: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Classroom Activity: Blocking</a:t>
            </a:r>
            <a:endParaRPr lang="en-US" sz="3600" b="1" dirty="0"/>
          </a:p>
        </p:txBody>
      </p:sp>
      <p:sp>
        <p:nvSpPr>
          <p:cNvPr id="3" name="Content Placeholder 2"/>
          <p:cNvSpPr>
            <a:spLocks noGrp="1"/>
          </p:cNvSpPr>
          <p:nvPr>
            <p:ph idx="1"/>
          </p:nvPr>
        </p:nvSpPr>
        <p:spPr/>
        <p:txBody>
          <a:bodyPr>
            <a:normAutofit fontScale="92500" lnSpcReduction="10000"/>
          </a:bodyPr>
          <a:lstStyle/>
          <a:p>
            <a:r>
              <a:rPr lang="en-US" dirty="0" smtClean="0">
                <a:latin typeface="Arial Black"/>
                <a:cs typeface="Arial Black"/>
              </a:rPr>
              <a:t>Study one scene in your play.  </a:t>
            </a:r>
          </a:p>
          <a:p>
            <a:r>
              <a:rPr lang="en-US" dirty="0" smtClean="0">
                <a:latin typeface="Arial Black"/>
                <a:cs typeface="Arial Black"/>
              </a:rPr>
              <a:t>Then draw a diagram in which you identify where each character is located at the beginning of the scene. Now block the scene by moving characters on horizontal, vertical, or diagonal lines to suggest their relationships with the other characters as the scene progresses. </a:t>
            </a:r>
          </a:p>
          <a:p>
            <a:r>
              <a:rPr lang="en-US" dirty="0" smtClean="0">
                <a:latin typeface="Arial Black"/>
                <a:cs typeface="Arial Black"/>
              </a:rPr>
              <a:t>Each blocking movement should be motivated </a:t>
            </a:r>
            <a:br>
              <a:rPr lang="en-US" dirty="0" smtClean="0">
                <a:latin typeface="Arial Black"/>
                <a:cs typeface="Arial Black"/>
              </a:rPr>
            </a:br>
            <a:r>
              <a:rPr lang="en-US" dirty="0" smtClean="0">
                <a:latin typeface="Arial Black"/>
                <a:cs typeface="Arial Black"/>
              </a:rPr>
              <a:t>by the text. Justify your blocking decisions at specific moments in the text by explaining how the words of the play trigger character movement.  </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Become Familiar with the Vocabulary of Drama</a:t>
            </a:r>
            <a:endParaRPr lang="en-US"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Each profession has vocabulary that its practitioners use.  In the theater, that vocabulary describes:</a:t>
            </a:r>
          </a:p>
          <a:p>
            <a:r>
              <a:rPr lang="en-US" dirty="0" smtClean="0"/>
              <a:t>The structure of the play—the way ideas unfold.</a:t>
            </a:r>
          </a:p>
          <a:p>
            <a:r>
              <a:rPr lang="en-US" dirty="0" smtClean="0"/>
              <a:t>The dramatic content of the play—the subject matter and themes explored.</a:t>
            </a:r>
          </a:p>
          <a:p>
            <a:r>
              <a:rPr lang="en-US" dirty="0" smtClean="0"/>
              <a:t>The actors and the parts they play.</a:t>
            </a:r>
          </a:p>
          <a:p>
            <a:r>
              <a:rPr lang="en-US" dirty="0" smtClean="0"/>
              <a:t>The speeches, the conversations, and even the silences.</a:t>
            </a:r>
          </a:p>
          <a:p>
            <a:r>
              <a:rPr lang="en-US" dirty="0" smtClean="0"/>
              <a:t>The staging or movement of the actors.</a:t>
            </a:r>
          </a:p>
          <a:p>
            <a:r>
              <a:rPr lang="en-US" dirty="0" smtClean="0"/>
              <a:t>The costumes, props, and sets. </a:t>
            </a:r>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r>
              <a:rPr lang="en-US" sz="3600" b="1" dirty="0" smtClean="0"/>
              <a:t>Unity of Time and Place</a:t>
            </a:r>
            <a:endParaRPr lang="en-US" sz="3600" b="1" dirty="0"/>
          </a:p>
        </p:txBody>
      </p:sp>
      <p:sp>
        <p:nvSpPr>
          <p:cNvPr id="3" name="Content Placeholder 2"/>
          <p:cNvSpPr>
            <a:spLocks noGrp="1"/>
          </p:cNvSpPr>
          <p:nvPr>
            <p:ph idx="1"/>
          </p:nvPr>
        </p:nvSpPr>
        <p:spPr>
          <a:xfrm>
            <a:off x="549275" y="1444532"/>
            <a:ext cx="8042276" cy="4499069"/>
          </a:xfrm>
        </p:spPr>
        <p:txBody>
          <a:bodyPr>
            <a:normAutofit fontScale="92500" lnSpcReduction="10000"/>
          </a:bodyPr>
          <a:lstStyle/>
          <a:p>
            <a:r>
              <a:rPr lang="en-US" dirty="0" smtClean="0"/>
              <a:t>Because of the need to limit the duration of a performance as well as to work within the space of the stage, Aristotle said that the story of a drama should be limited in time and geography. Some rather extreme drama theorists have even said that the story of a play should not exceed a single day or a single location.</a:t>
            </a:r>
          </a:p>
          <a:p>
            <a:pPr>
              <a:buNone/>
            </a:pPr>
            <a:r>
              <a:rPr lang="en-US" dirty="0" smtClean="0">
                <a:latin typeface="Arial Black"/>
                <a:cs typeface="Arial Black"/>
              </a:rPr>
              <a:t>	Consider the play you are studying. What decisions has the playwright made to limit the time over which the story occurs? What decisions has the playwright made to limit the locations of the play? Has the playwright narrowed, exceeded, or toyed with the bounds of time or space in any way? To what effect?</a:t>
            </a:r>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Dramatic Irony</a:t>
            </a:r>
            <a:endParaRPr lang="en-US" b="1" dirty="0"/>
          </a:p>
        </p:txBody>
      </p:sp>
      <p:sp>
        <p:nvSpPr>
          <p:cNvPr id="3" name="Content Placeholder 2"/>
          <p:cNvSpPr>
            <a:spLocks noGrp="1"/>
          </p:cNvSpPr>
          <p:nvPr>
            <p:ph idx="1"/>
          </p:nvPr>
        </p:nvSpPr>
        <p:spPr/>
        <p:txBody>
          <a:bodyPr>
            <a:normAutofit lnSpcReduction="10000"/>
          </a:bodyPr>
          <a:lstStyle/>
          <a:p>
            <a:r>
              <a:rPr lang="en-US" dirty="0" smtClean="0"/>
              <a:t>Sometimes in a play the audience knows something that a character on the stage does not know. Often what a character says or does not say is given special significance or even poignancy in light of what the audience knows to be a truth that the character has not perceived.</a:t>
            </a:r>
          </a:p>
          <a:p>
            <a:pPr>
              <a:buNone/>
            </a:pPr>
            <a:r>
              <a:rPr lang="en-US" dirty="0" smtClean="0">
                <a:latin typeface="Arial Black"/>
                <a:cs typeface="Arial Black"/>
              </a:rPr>
              <a:t>	From the play you are reading, identify a moment of “dramatic irony.” What does this scene contribute to the development of the plot and the characters? How does it affect the audience’s experience of the drama?</a:t>
            </a:r>
          </a:p>
          <a:p>
            <a:endParaRPr lang="en-US" dirty="0">
              <a:latin typeface="Arial Black"/>
              <a:cs typeface="Arial Black"/>
            </a:endParaRPr>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z="3600" b="1" dirty="0" smtClean="0"/>
              <a:t>What Kind of Play Are You Reading?</a:t>
            </a:r>
            <a:endParaRPr lang="en-US" sz="3600" b="1" dirty="0"/>
          </a:p>
        </p:txBody>
      </p:sp>
      <p:sp>
        <p:nvSpPr>
          <p:cNvPr id="3" name="Content Placeholder 2"/>
          <p:cNvSpPr>
            <a:spLocks noGrp="1"/>
          </p:cNvSpPr>
          <p:nvPr>
            <p:ph idx="1"/>
          </p:nvPr>
        </p:nvSpPr>
        <p:spPr>
          <a:xfrm>
            <a:off x="381000" y="1066800"/>
            <a:ext cx="8763000" cy="5562600"/>
          </a:xfrm>
        </p:spPr>
        <p:txBody>
          <a:bodyPr>
            <a:normAutofit/>
          </a:bodyPr>
          <a:lstStyle/>
          <a:p>
            <a:pPr marL="0">
              <a:buNone/>
            </a:pPr>
            <a:r>
              <a:rPr lang="en-US" sz="2909" dirty="0" smtClean="0"/>
              <a:t>Plays come in many broad categories, and the terms describing these categories sometimes overlap. Here are a few kinds of plays.</a:t>
            </a:r>
          </a:p>
          <a:p>
            <a:pPr lvl="1">
              <a:lnSpc>
                <a:spcPts val="1251"/>
              </a:lnSpc>
              <a:spcBef>
                <a:spcPts val="0"/>
              </a:spcBef>
            </a:pPr>
            <a:endParaRPr lang="en-US" sz="2709" dirty="0" smtClean="0"/>
          </a:p>
          <a:p>
            <a:pPr lvl="1"/>
            <a:r>
              <a:rPr lang="en-US" sz="2300" dirty="0" smtClean="0"/>
              <a:t>Comedy, Tragedy, Tragicomedy, or History</a:t>
            </a:r>
          </a:p>
          <a:p>
            <a:pPr lvl="1"/>
            <a:r>
              <a:rPr lang="en-US" sz="2300" dirty="0" smtClean="0"/>
              <a:t>Classical or Modern</a:t>
            </a:r>
          </a:p>
          <a:p>
            <a:pPr lvl="1"/>
            <a:r>
              <a:rPr lang="en-US" sz="2300" dirty="0" smtClean="0"/>
              <a:t>Realistic, Naturalistic, or Melodramatic</a:t>
            </a:r>
          </a:p>
          <a:p>
            <a:pPr lvl="1"/>
            <a:r>
              <a:rPr lang="en-US" sz="2300" dirty="0" smtClean="0"/>
              <a:t>Five Act or Three Act or One Act</a:t>
            </a:r>
          </a:p>
          <a:p>
            <a:pPr marL="0">
              <a:buNone/>
            </a:pPr>
            <a:r>
              <a:rPr lang="en-US" sz="2909" dirty="0" smtClean="0"/>
              <a:t>Knowing what kind of play you are reading gives you a way to look at the play’s construction, values, and themes.</a:t>
            </a:r>
          </a:p>
          <a:p>
            <a:pPr>
              <a:buNone/>
            </a:pPr>
            <a:endParaRPr lang="en-US" dirty="0" smtClean="0"/>
          </a:p>
          <a:p>
            <a:pPr lvl="1"/>
            <a:endParaRPr lang="en-US" dirty="0" smtClean="0"/>
          </a:p>
          <a:p>
            <a:pPr lvl="1">
              <a:buNone/>
            </a:pPr>
            <a:endParaRPr lang="en-US" dirty="0" smtClean="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Classroom Activity</a:t>
            </a:r>
            <a:endParaRPr lang="en-US" b="1" dirty="0"/>
          </a:p>
        </p:txBody>
      </p:sp>
      <p:sp>
        <p:nvSpPr>
          <p:cNvPr id="3" name="Content Placeholder 2"/>
          <p:cNvSpPr>
            <a:spLocks noGrp="1"/>
          </p:cNvSpPr>
          <p:nvPr>
            <p:ph idx="1"/>
          </p:nvPr>
        </p:nvSpPr>
        <p:spPr/>
        <p:txBody>
          <a:bodyPr/>
          <a:lstStyle/>
          <a:p>
            <a:pPr marL="0">
              <a:buNone/>
            </a:pPr>
            <a:r>
              <a:rPr lang="en-US" dirty="0" smtClean="0">
                <a:latin typeface="Arial Black"/>
                <a:cs typeface="Arial Black"/>
              </a:rPr>
              <a:t>Discuss with your teacher the KIND of play you are reading. Use all the applicable terms.  Consider what expectations you might have in light of the KIND of play it is.</a:t>
            </a:r>
          </a:p>
          <a:p>
            <a:pPr marL="0">
              <a:buNone/>
            </a:pPr>
            <a:r>
              <a:rPr lang="en-US" dirty="0" smtClean="0">
                <a:latin typeface="Arial Black"/>
                <a:cs typeface="Arial Black"/>
              </a:rPr>
              <a:t>With your teacher, discuss your expectations of the play you are studying in light of the several ways you can classify it.</a:t>
            </a:r>
          </a:p>
          <a:p>
            <a:pPr>
              <a:buNone/>
            </a:pPr>
            <a:endParaRPr lang="en-US" dirty="0" smtClean="0">
              <a:latin typeface="Arial Black"/>
              <a:cs typeface="Arial Black"/>
            </a:endParaRP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Stages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Proscenium stage – The action of the play occurs behind an arch which separates the play from the audience. </a:t>
            </a:r>
          </a:p>
          <a:p>
            <a:pPr lvl="1"/>
            <a:r>
              <a:rPr lang="en-US" dirty="0" smtClean="0"/>
              <a:t>Thrust stage – A portion of the stage extends out into the audience. </a:t>
            </a:r>
          </a:p>
          <a:p>
            <a:pPr lvl="1"/>
            <a:r>
              <a:rPr lang="en-US" dirty="0" smtClean="0"/>
              <a:t>Theater-in-the-round – The stage is surrounded by </a:t>
            </a:r>
            <a:br>
              <a:rPr lang="en-US" dirty="0" smtClean="0"/>
            </a:br>
            <a:r>
              <a:rPr lang="en-US" dirty="0" smtClean="0"/>
              <a:t>the audience who are then sometimes drawn into interaction with the players.</a:t>
            </a:r>
          </a:p>
          <a:p>
            <a:pPr marL="347472" lvl="1" indent="0">
              <a:spcBef>
                <a:spcPts val="2000"/>
              </a:spcBef>
              <a:buClr>
                <a:schemeClr val="accent1">
                  <a:lumMod val="60000"/>
                  <a:lumOff val="40000"/>
                </a:schemeClr>
              </a:buClr>
              <a:buNone/>
            </a:pPr>
            <a:r>
              <a:rPr lang="en-US" dirty="0" smtClean="0">
                <a:latin typeface="Arial Black"/>
                <a:cs typeface="Arial Black"/>
              </a:rPr>
              <a:t>Discuss if it would matter on what kind of stage the play you are studying might be performed.  What demands does your particular play make on the staging?</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50" y="0"/>
            <a:ext cx="7467601" cy="914400"/>
          </a:xfrm>
        </p:spPr>
        <p:txBody>
          <a:bodyPr/>
          <a:lstStyle/>
          <a:p>
            <a:r>
              <a:rPr lang="en-US" sz="3200" b="1" dirty="0" smtClean="0"/>
              <a:t>Vocabulary of Character </a:t>
            </a:r>
            <a:endParaRPr lang="en-US" sz="3200" b="1" dirty="0"/>
          </a:p>
        </p:txBody>
      </p:sp>
      <p:sp>
        <p:nvSpPr>
          <p:cNvPr id="3" name="Content Placeholder 2"/>
          <p:cNvSpPr>
            <a:spLocks noGrp="1"/>
          </p:cNvSpPr>
          <p:nvPr>
            <p:ph idx="1"/>
          </p:nvPr>
        </p:nvSpPr>
        <p:spPr>
          <a:xfrm>
            <a:off x="549275" y="1066800"/>
            <a:ext cx="8042276" cy="5486400"/>
          </a:xfrm>
        </p:spPr>
        <p:txBody>
          <a:bodyPr>
            <a:normAutofit fontScale="92500" lnSpcReduction="20000"/>
          </a:bodyPr>
          <a:lstStyle/>
          <a:p>
            <a:r>
              <a:rPr lang="en-US" b="1" dirty="0" smtClean="0"/>
              <a:t>Protagonist </a:t>
            </a:r>
            <a:r>
              <a:rPr lang="en-US" dirty="0" smtClean="0"/>
              <a:t>– The character or characters whose fortunes we are most interested in following. In a romantic play, the protagonist is sometimes called the “romantic hero.”</a:t>
            </a:r>
          </a:p>
          <a:p>
            <a:r>
              <a:rPr lang="en-US" b="1" dirty="0" smtClean="0"/>
              <a:t>Antagonist </a:t>
            </a:r>
            <a:r>
              <a:rPr lang="en-US" dirty="0" smtClean="0"/>
              <a:t>– The character or characters most opposed to the desires of the protagonist.</a:t>
            </a:r>
          </a:p>
          <a:p>
            <a:r>
              <a:rPr lang="en-US" b="1" dirty="0" smtClean="0"/>
              <a:t>Foil </a:t>
            </a:r>
            <a:r>
              <a:rPr lang="en-US" dirty="0" smtClean="0"/>
              <a:t>– A character whose values or actions either mirror the protagonist’s or contrast them.</a:t>
            </a:r>
          </a:p>
          <a:p>
            <a:r>
              <a:rPr lang="en-US" b="1" dirty="0" smtClean="0"/>
              <a:t>Stock Character </a:t>
            </a:r>
            <a:r>
              <a:rPr lang="en-US" dirty="0" smtClean="0"/>
              <a:t>– A stereotypical character, whose actions seem to have been taken from a mold</a:t>
            </a:r>
          </a:p>
          <a:p>
            <a:r>
              <a:rPr lang="en-US" b="1" dirty="0" smtClean="0"/>
              <a:t>Round Character </a:t>
            </a:r>
            <a:r>
              <a:rPr lang="en-US" dirty="0" smtClean="0"/>
              <a:t>– A round character profits from experience and undergoes a development. </a:t>
            </a:r>
          </a:p>
          <a:p>
            <a:r>
              <a:rPr lang="en-US" b="1" dirty="0" smtClean="0"/>
              <a:t>Flat Character </a:t>
            </a:r>
            <a:r>
              <a:rPr lang="en-US" dirty="0" smtClean="0"/>
              <a:t>– A flat character does not undergo any change or growth.  </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Kinds of Speech in the Theater</a:t>
            </a:r>
            <a:endParaRPr lang="en-US" sz="3600" dirty="0"/>
          </a:p>
        </p:txBody>
      </p:sp>
      <p:sp>
        <p:nvSpPr>
          <p:cNvPr id="3" name="Content Placeholder 2"/>
          <p:cNvSpPr>
            <a:spLocks noGrp="1"/>
          </p:cNvSpPr>
          <p:nvPr>
            <p:ph idx="1"/>
          </p:nvPr>
        </p:nvSpPr>
        <p:spPr/>
        <p:txBody>
          <a:bodyPr/>
          <a:lstStyle/>
          <a:p>
            <a:r>
              <a:rPr lang="en-US" b="1" dirty="0" smtClean="0"/>
              <a:t>Soliloquy</a:t>
            </a:r>
            <a:r>
              <a:rPr lang="en-US" dirty="0" smtClean="0"/>
              <a:t> – A speech delivered by a character alone or seeming to be alone on the stage.</a:t>
            </a:r>
          </a:p>
          <a:p>
            <a:r>
              <a:rPr lang="en-US" b="1" dirty="0" smtClean="0"/>
              <a:t>Aside</a:t>
            </a:r>
            <a:r>
              <a:rPr lang="en-US" dirty="0" smtClean="0"/>
              <a:t> – A comment made that the audience can hear but that other characters on the stage cannot hear.</a:t>
            </a:r>
          </a:p>
          <a:p>
            <a:r>
              <a:rPr lang="en-US" b="1" dirty="0" smtClean="0"/>
              <a:t>Monologue</a:t>
            </a:r>
            <a:r>
              <a:rPr lang="en-US" dirty="0" smtClean="0"/>
              <a:t> – A lengthy speech by a single character. The character may be alone or not.</a:t>
            </a:r>
          </a:p>
          <a:p>
            <a:r>
              <a:rPr lang="en-US" b="1" dirty="0" smtClean="0"/>
              <a:t>Dialogue</a:t>
            </a:r>
            <a:r>
              <a:rPr lang="en-US" dirty="0" smtClean="0"/>
              <a:t> – Lines spoken in conversation by several characters.</a:t>
            </a:r>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7576"/>
            <a:ext cx="7620000" cy="654424"/>
          </a:xfrm>
        </p:spPr>
        <p:txBody>
          <a:bodyPr/>
          <a:lstStyle/>
          <a:p>
            <a:r>
              <a:rPr lang="en-US" sz="3200" b="1" dirty="0" smtClean="0"/>
              <a:t>Act: The Major Division of the Play</a:t>
            </a:r>
            <a:endParaRPr lang="en-US" sz="3200" b="1" dirty="0"/>
          </a:p>
        </p:txBody>
      </p:sp>
      <p:sp>
        <p:nvSpPr>
          <p:cNvPr id="3" name="Content Placeholder 2"/>
          <p:cNvSpPr>
            <a:spLocks noGrp="1"/>
          </p:cNvSpPr>
          <p:nvPr>
            <p:ph idx="1"/>
          </p:nvPr>
        </p:nvSpPr>
        <p:spPr>
          <a:xfrm>
            <a:off x="549275" y="914400"/>
            <a:ext cx="8042276" cy="5562600"/>
          </a:xfrm>
        </p:spPr>
        <p:txBody>
          <a:bodyPr>
            <a:noAutofit/>
          </a:bodyPr>
          <a:lstStyle/>
          <a:p>
            <a:pPr>
              <a:buNone/>
            </a:pPr>
            <a:r>
              <a:rPr lang="en-US" sz="2200" dirty="0" smtClean="0"/>
              <a:t>ACT ONE.  </a:t>
            </a:r>
          </a:p>
          <a:p>
            <a:pPr lvl="1"/>
            <a:r>
              <a:rPr lang="en-US" dirty="0" smtClean="0"/>
              <a:t>Act One typically provides the EXPOSITION of the dramatic material, introduces major characters, establishes the setting, and forecasts the themes.</a:t>
            </a:r>
          </a:p>
          <a:p>
            <a:pPr lvl="1"/>
            <a:r>
              <a:rPr lang="en-US" dirty="0" smtClean="0"/>
              <a:t>Act One introduces a CONFLICT within one or more characters or between characters.</a:t>
            </a:r>
          </a:p>
          <a:p>
            <a:pPr lvl="1"/>
            <a:endParaRPr lang="en-US" sz="1800" dirty="0" smtClean="0"/>
          </a:p>
          <a:p>
            <a:pPr lvl="1">
              <a:buNone/>
            </a:pPr>
            <a:r>
              <a:rPr lang="en-US" sz="1800" dirty="0" smtClean="0">
                <a:latin typeface="Arial Black"/>
                <a:cs typeface="Arial Black"/>
              </a:rPr>
              <a:t>	What information does the playwright reveal in the exposition?  </a:t>
            </a:r>
          </a:p>
          <a:p>
            <a:pPr lvl="1">
              <a:buNone/>
            </a:pPr>
            <a:r>
              <a:rPr lang="en-US" sz="1800" dirty="0" smtClean="0">
                <a:latin typeface="Arial Black"/>
                <a:cs typeface="Arial Black"/>
              </a:rPr>
              <a:t>	Which characters are introduced?</a:t>
            </a:r>
          </a:p>
          <a:p>
            <a:pPr lvl="1">
              <a:buNone/>
            </a:pPr>
            <a:r>
              <a:rPr lang="en-US" sz="1800" dirty="0" smtClean="0">
                <a:latin typeface="Arial Black"/>
                <a:cs typeface="Arial Black"/>
              </a:rPr>
              <a:t>	What is the setting?</a:t>
            </a:r>
          </a:p>
          <a:p>
            <a:pPr lvl="1">
              <a:buNone/>
            </a:pPr>
            <a:r>
              <a:rPr lang="en-US" sz="1800" dirty="0" smtClean="0">
                <a:latin typeface="Arial Black"/>
                <a:cs typeface="Arial Black"/>
              </a:rPr>
              <a:t>	What thematic ideas are suggested?</a:t>
            </a:r>
          </a:p>
          <a:p>
            <a:pPr lvl="1">
              <a:buNone/>
            </a:pPr>
            <a:r>
              <a:rPr lang="en-US" sz="1800" dirty="0" smtClean="0">
                <a:latin typeface="Arial Black"/>
                <a:cs typeface="Arial Black"/>
              </a:rPr>
              <a:t>	</a:t>
            </a:r>
            <a:endParaRPr lang="en-US" sz="1800" dirty="0" smtClean="0"/>
          </a:p>
          <a:p>
            <a:pPr lvl="1"/>
            <a:endParaRPr lang="en-US" sz="1800" dirty="0" smtClean="0"/>
          </a:p>
          <a:p>
            <a:pPr lvl="1"/>
            <a:endParaRPr lang="en-US" sz="1800" dirty="0" smtClean="0"/>
          </a:p>
          <a:p>
            <a:pPr lvl="1">
              <a:buNone/>
            </a:pPr>
            <a:r>
              <a:rPr lang="en-US" sz="1800" dirty="0" smtClean="0"/>
              <a:t> </a:t>
            </a:r>
            <a:endParaRPr lang="en-US" sz="1800"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83024"/>
          </a:xfrm>
        </p:spPr>
        <p:txBody>
          <a:bodyPr/>
          <a:lstStyle/>
          <a:p>
            <a:r>
              <a:rPr lang="en-US" sz="3200" b="1" dirty="0" smtClean="0"/>
              <a:t>The Middle Acts</a:t>
            </a:r>
            <a:endParaRPr lang="en-US" sz="3200" b="1" dirty="0"/>
          </a:p>
        </p:txBody>
      </p:sp>
      <p:sp>
        <p:nvSpPr>
          <p:cNvPr id="3" name="Content Placeholder 2"/>
          <p:cNvSpPr>
            <a:spLocks noGrp="1"/>
          </p:cNvSpPr>
          <p:nvPr>
            <p:ph idx="1"/>
          </p:nvPr>
        </p:nvSpPr>
        <p:spPr>
          <a:xfrm>
            <a:off x="549275" y="1219200"/>
            <a:ext cx="8042276" cy="4343400"/>
          </a:xfrm>
        </p:spPr>
        <p:txBody>
          <a:bodyPr/>
          <a:lstStyle/>
          <a:p>
            <a:pPr>
              <a:buNone/>
            </a:pPr>
            <a:r>
              <a:rPr lang="en-US" dirty="0" smtClean="0"/>
              <a:t>  </a:t>
            </a:r>
          </a:p>
          <a:p>
            <a:pPr lvl="1"/>
            <a:r>
              <a:rPr lang="en-US" dirty="0" smtClean="0"/>
              <a:t>The Middle Acts (Acts Two, Three, and Four, depending on the play) house the DEVELOPMENT of the plot and characters as well as continue to express aspects of the themes. These acts constitute the RISING ACTION of the play.</a:t>
            </a:r>
          </a:p>
          <a:p>
            <a:pPr lvl="1"/>
            <a:endParaRPr lang="en-US" sz="1800" dirty="0" smtClean="0"/>
          </a:p>
          <a:p>
            <a:pPr lvl="1" indent="0">
              <a:buNone/>
            </a:pPr>
            <a:r>
              <a:rPr lang="en-US" sz="1800" dirty="0" smtClean="0">
                <a:latin typeface="Arial Black"/>
                <a:cs typeface="Arial Black"/>
              </a:rPr>
              <a:t>How have ideas introduced in Act One been developed </a:t>
            </a:r>
            <a:br>
              <a:rPr lang="en-US" sz="1800" dirty="0" smtClean="0">
                <a:latin typeface="Arial Black"/>
                <a:cs typeface="Arial Black"/>
              </a:rPr>
            </a:br>
            <a:r>
              <a:rPr lang="en-US" sz="1800" dirty="0" smtClean="0">
                <a:latin typeface="Arial Black"/>
                <a:cs typeface="Arial Black"/>
              </a:rPr>
              <a:t>in the middle acts? How have the issues of the play become more complex? More uncertain? How have the characters changed since they were introduced in Act One? What additional issues, problems, or complexities have arisen? Which issues have been resolved?</a:t>
            </a:r>
          </a:p>
          <a:p>
            <a:endParaRPr lang="en-US" dirty="0"/>
          </a:p>
        </p:txBody>
      </p:sp>
      <p:sp>
        <p:nvSpPr>
          <p:cNvPr id="4" name="TextBox 5"/>
          <p:cNvSpPr txBox="1"/>
          <p:nvPr/>
        </p:nvSpPr>
        <p:spPr>
          <a:xfrm>
            <a:off x="2819400" y="6400800"/>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740</TotalTime>
  <Words>1687</Words>
  <Application>Microsoft Office PowerPoint</Application>
  <PresentationFormat>On-screen Show (4:3)</PresentationFormat>
  <Paragraphs>141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News Gothic MT</vt:lpstr>
      <vt:lpstr>Wingdings 2</vt:lpstr>
      <vt:lpstr>Breeze</vt:lpstr>
      <vt:lpstr>Analyzing Drama</vt:lpstr>
      <vt:lpstr>Become Familiar with the Vocabulary of Drama</vt:lpstr>
      <vt:lpstr>What Kind of Play Are You Reading?</vt:lpstr>
      <vt:lpstr>Classroom Activity</vt:lpstr>
      <vt:lpstr>Kinds of Stages</vt:lpstr>
      <vt:lpstr>Vocabulary of Character </vt:lpstr>
      <vt:lpstr>Kinds of Speech in the Theater</vt:lpstr>
      <vt:lpstr>Act: The Major Division of the Play</vt:lpstr>
      <vt:lpstr>The Middle Acts</vt:lpstr>
      <vt:lpstr>The Final Act</vt:lpstr>
      <vt:lpstr>CLASSROOM ACTIVITY</vt:lpstr>
      <vt:lpstr>Scenes</vt:lpstr>
      <vt:lpstr>The Implications of Performance</vt:lpstr>
      <vt:lpstr>Who’s on Stage?</vt:lpstr>
      <vt:lpstr>Considerations for the Actor:  To Show or Not to Show</vt:lpstr>
      <vt:lpstr>Dialogue </vt:lpstr>
      <vt:lpstr>Dialect</vt:lpstr>
      <vt:lpstr>Movement</vt:lpstr>
      <vt:lpstr>Classroom Activity: Blocking</vt:lpstr>
      <vt:lpstr>Unity of Time and Place</vt:lpstr>
      <vt:lpstr>Dramatic Irony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and Analyze Drama</dc:title>
  <dc:creator>Mary Basson</dc:creator>
  <cp:lastModifiedBy>Amanda Long</cp:lastModifiedBy>
  <cp:revision>104</cp:revision>
  <dcterms:created xsi:type="dcterms:W3CDTF">2011-05-31T23:09:36Z</dcterms:created>
  <dcterms:modified xsi:type="dcterms:W3CDTF">2015-08-11T15:45:36Z</dcterms:modified>
</cp:coreProperties>
</file>