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77" r:id="rId4"/>
    <p:sldId id="258" r:id="rId5"/>
    <p:sldId id="259" r:id="rId6"/>
    <p:sldId id="261" r:id="rId7"/>
    <p:sldId id="262" r:id="rId8"/>
    <p:sldId id="263" r:id="rId9"/>
    <p:sldId id="264" r:id="rId10"/>
    <p:sldId id="268" r:id="rId11"/>
    <p:sldId id="269" r:id="rId12"/>
    <p:sldId id="265" r:id="rId13"/>
    <p:sldId id="278" r:id="rId14"/>
    <p:sldId id="266" r:id="rId15"/>
    <p:sldId id="267" r:id="rId16"/>
    <p:sldId id="270" r:id="rId17"/>
    <p:sldId id="272" r:id="rId18"/>
    <p:sldId id="273" r:id="rId19"/>
    <p:sldId id="275" r:id="rId20"/>
    <p:sldId id="276"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5" autoAdjust="0"/>
    <p:restoredTop sz="94660"/>
  </p:normalViewPr>
  <p:slideViewPr>
    <p:cSldViewPr snapToObjects="1">
      <p:cViewPr varScale="1">
        <p:scale>
          <a:sx n="70" d="100"/>
          <a:sy n="70" d="100"/>
        </p:scale>
        <p:origin x="14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F71FC-2961-AE47-930B-004772CDE643}" type="datetimeFigureOut">
              <a:rPr lang="en-US" smtClean="0"/>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A1B19-1E6B-974E-B124-441319D1E962}" type="slidenum">
              <a:rPr lang="en-US" smtClean="0"/>
              <a:pPr/>
              <a:t>‹#›</a:t>
            </a:fld>
            <a:endParaRPr lang="en-US"/>
          </a:p>
        </p:txBody>
      </p:sp>
    </p:spTree>
    <p:extLst>
      <p:ext uri="{BB962C8B-B14F-4D97-AF65-F5344CB8AC3E}">
        <p14:creationId xmlns:p14="http://schemas.microsoft.com/office/powerpoint/2010/main" val="5516103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A1B19-1E6B-974E-B124-441319D1E962}" type="slidenum">
              <a:rPr lang="en-US" smtClean="0"/>
              <a:pPr/>
              <a:t>1</a:t>
            </a:fld>
            <a:endParaRPr lang="en-US"/>
          </a:p>
        </p:txBody>
      </p:sp>
    </p:spTree>
    <p:extLst>
      <p:ext uri="{BB962C8B-B14F-4D97-AF65-F5344CB8AC3E}">
        <p14:creationId xmlns:p14="http://schemas.microsoft.com/office/powerpoint/2010/main" val="114666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A1B19-1E6B-974E-B124-441319D1E962}" type="slidenum">
              <a:rPr lang="en-US" smtClean="0"/>
              <a:pPr/>
              <a:t>10</a:t>
            </a:fld>
            <a:endParaRPr lang="en-US"/>
          </a:p>
        </p:txBody>
      </p:sp>
    </p:spTree>
    <p:extLst>
      <p:ext uri="{BB962C8B-B14F-4D97-AF65-F5344CB8AC3E}">
        <p14:creationId xmlns:p14="http://schemas.microsoft.com/office/powerpoint/2010/main" val="2504902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385010F-8431-4447-B0BC-2BCB6F93A3E4}" type="datetimeFigureOut">
              <a:rPr lang="en-US" smtClean="0"/>
              <a:pPr/>
              <a:t>8/11/2015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EE5BB1D-E9E7-EB40-8FDE-5527A6346A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5010F-8431-4447-B0BC-2BCB6F93A3E4}"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5BB1D-E9E7-EB40-8FDE-5527A6346A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5010F-8431-4447-B0BC-2BCB6F93A3E4}"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5BB1D-E9E7-EB40-8FDE-5527A6346A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385010F-8431-4447-B0BC-2BCB6F93A3E4}" type="datetimeFigureOut">
              <a:rPr lang="en-US" smtClean="0"/>
              <a:pPr/>
              <a:t>8/11/2015</a:t>
            </a:fld>
            <a:endParaRPr lang="en-US"/>
          </a:p>
        </p:txBody>
      </p:sp>
      <p:sp>
        <p:nvSpPr>
          <p:cNvPr id="9" name="Slide Number Placeholder 8"/>
          <p:cNvSpPr>
            <a:spLocks noGrp="1"/>
          </p:cNvSpPr>
          <p:nvPr>
            <p:ph type="sldNum" sz="quarter" idx="15"/>
          </p:nvPr>
        </p:nvSpPr>
        <p:spPr/>
        <p:txBody>
          <a:bodyPr rtlCol="0"/>
          <a:lstStyle/>
          <a:p>
            <a:fld id="{0EE5BB1D-E9E7-EB40-8FDE-5527A6346A7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385010F-8431-4447-B0BC-2BCB6F93A3E4}" type="datetimeFigureOut">
              <a:rPr lang="en-US" smtClean="0"/>
              <a:pPr/>
              <a:t>8/11/2015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EE5BB1D-E9E7-EB40-8FDE-5527A6346A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385010F-8431-4447-B0BC-2BCB6F93A3E4}"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5BB1D-E9E7-EB40-8FDE-5527A6346A7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385010F-8431-4447-B0BC-2BCB6F93A3E4}"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5BB1D-E9E7-EB40-8FDE-5527A6346A7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385010F-8431-4447-B0BC-2BCB6F93A3E4}" type="datetimeFigureOut">
              <a:rPr lang="en-US" smtClean="0"/>
              <a:pPr/>
              <a:t>8/11/2015</a:t>
            </a:fld>
            <a:endParaRPr lang="en-US"/>
          </a:p>
        </p:txBody>
      </p:sp>
      <p:sp>
        <p:nvSpPr>
          <p:cNvPr id="7" name="Slide Number Placeholder 6"/>
          <p:cNvSpPr>
            <a:spLocks noGrp="1"/>
          </p:cNvSpPr>
          <p:nvPr>
            <p:ph type="sldNum" sz="quarter" idx="11"/>
          </p:nvPr>
        </p:nvSpPr>
        <p:spPr/>
        <p:txBody>
          <a:bodyPr rtlCol="0"/>
          <a:lstStyle/>
          <a:p>
            <a:fld id="{0EE5BB1D-E9E7-EB40-8FDE-5527A6346A7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5010F-8431-4447-B0BC-2BCB6F93A3E4}"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5BB1D-E9E7-EB40-8FDE-5527A6346A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385010F-8431-4447-B0BC-2BCB6F93A3E4}" type="datetimeFigureOut">
              <a:rPr lang="en-US" smtClean="0"/>
              <a:pPr/>
              <a:t>8/11/2015</a:t>
            </a:fld>
            <a:endParaRPr lang="en-US"/>
          </a:p>
        </p:txBody>
      </p:sp>
      <p:sp>
        <p:nvSpPr>
          <p:cNvPr id="22" name="Slide Number Placeholder 21"/>
          <p:cNvSpPr>
            <a:spLocks noGrp="1"/>
          </p:cNvSpPr>
          <p:nvPr>
            <p:ph type="sldNum" sz="quarter" idx="15"/>
          </p:nvPr>
        </p:nvSpPr>
        <p:spPr/>
        <p:txBody>
          <a:bodyPr rtlCol="0"/>
          <a:lstStyle/>
          <a:p>
            <a:fld id="{0EE5BB1D-E9E7-EB40-8FDE-5527A6346A7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385010F-8431-4447-B0BC-2BCB6F93A3E4}" type="datetimeFigureOut">
              <a:rPr lang="en-US" smtClean="0"/>
              <a:pPr/>
              <a:t>8/11/2015</a:t>
            </a:fld>
            <a:endParaRPr lang="en-US"/>
          </a:p>
        </p:txBody>
      </p:sp>
      <p:sp>
        <p:nvSpPr>
          <p:cNvPr id="18" name="Slide Number Placeholder 17"/>
          <p:cNvSpPr>
            <a:spLocks noGrp="1"/>
          </p:cNvSpPr>
          <p:nvPr>
            <p:ph type="sldNum" sz="quarter" idx="11"/>
          </p:nvPr>
        </p:nvSpPr>
        <p:spPr/>
        <p:txBody>
          <a:bodyPr rtlCol="0"/>
          <a:lstStyle/>
          <a:p>
            <a:fld id="{0EE5BB1D-E9E7-EB40-8FDE-5527A6346A7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385010F-8431-4447-B0BC-2BCB6F93A3E4}" type="datetimeFigureOut">
              <a:rPr lang="en-US" smtClean="0"/>
              <a:pPr/>
              <a:t>8/11/2015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EE5BB1D-E9E7-EB40-8FDE-5527A6346A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Analyzing Poetry</a:t>
            </a:r>
            <a:endParaRPr lang="en-US" sz="4400" dirty="0"/>
          </a:p>
        </p:txBody>
      </p:sp>
      <p:sp>
        <p:nvSpPr>
          <p:cNvPr id="3" name="Subtitle 2"/>
          <p:cNvSpPr>
            <a:spLocks noGrp="1"/>
          </p:cNvSpPr>
          <p:nvPr>
            <p:ph type="subTitle" idx="1"/>
          </p:nvPr>
        </p:nvSpPr>
        <p:spPr/>
        <p:txBody>
          <a:bodyPr>
            <a:normAutofit/>
          </a:bodyPr>
          <a:lstStyle/>
          <a:p>
            <a:r>
              <a:rPr lang="en-US" sz="2800" dirty="0" smtClean="0"/>
              <a:t>Friends for Life</a:t>
            </a:r>
            <a:endParaRPr lang="en-US" sz="2800" dirty="0"/>
          </a:p>
        </p:txBody>
      </p:sp>
      <p:sp>
        <p:nvSpPr>
          <p:cNvPr id="4" name="TextBox 3"/>
          <p:cNvSpPr txBox="1"/>
          <p:nvPr/>
        </p:nvSpPr>
        <p:spPr>
          <a:xfrm>
            <a:off x="2590800" y="6467255"/>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Personality or Mood?</a:t>
            </a:r>
            <a:endParaRPr lang="en-US" dirty="0"/>
          </a:p>
        </p:txBody>
      </p:sp>
      <p:sp>
        <p:nvSpPr>
          <p:cNvPr id="3" name="Content Placeholder 2"/>
          <p:cNvSpPr>
            <a:spLocks noGrp="1"/>
          </p:cNvSpPr>
          <p:nvPr>
            <p:ph sz="quarter" idx="1"/>
          </p:nvPr>
        </p:nvSpPr>
        <p:spPr>
          <a:xfrm>
            <a:off x="457200" y="990600"/>
            <a:ext cx="7467600" cy="5483352"/>
          </a:xfrm>
        </p:spPr>
        <p:txBody>
          <a:bodyPr>
            <a:normAutofit fontScale="92500" lnSpcReduction="10000"/>
          </a:bodyPr>
          <a:lstStyle/>
          <a:p>
            <a:r>
              <a:rPr lang="en-US" dirty="0" smtClean="0"/>
              <a:t>Personality is forever.  Mood is for now.</a:t>
            </a:r>
          </a:p>
          <a:p>
            <a:r>
              <a:rPr lang="en-US" dirty="0" smtClean="0"/>
              <a:t>The word we use for “mood” in poetry is “tone.”  Tone identifies the particular feeling the speaker or the poet expresses at a particular moment. And because people change, the tone of a poem can change from beginning to end.</a:t>
            </a:r>
          </a:p>
          <a:p>
            <a:r>
              <a:rPr lang="en-US" dirty="0" smtClean="0"/>
              <a:t>Just as we might say about a person’s mood that he or she was cheerful or depressed, snarly or snide, we can discuss a poem’s tone.  </a:t>
            </a:r>
          </a:p>
          <a:p>
            <a:r>
              <a:rPr lang="en-US" dirty="0" smtClean="0"/>
              <a:t>Some common tone words include </a:t>
            </a:r>
            <a:r>
              <a:rPr lang="en-US" i="1" dirty="0" smtClean="0"/>
              <a:t>sentimental</a:t>
            </a:r>
            <a:r>
              <a:rPr lang="en-US" dirty="0" smtClean="0"/>
              <a:t>, </a:t>
            </a:r>
            <a:r>
              <a:rPr lang="en-US" i="1" dirty="0" smtClean="0"/>
              <a:t>nostalgic</a:t>
            </a:r>
            <a:r>
              <a:rPr lang="en-US" dirty="0" smtClean="0"/>
              <a:t>, </a:t>
            </a:r>
            <a:r>
              <a:rPr lang="en-US" i="1" dirty="0" smtClean="0"/>
              <a:t>wistful</a:t>
            </a:r>
            <a:r>
              <a:rPr lang="en-US" dirty="0" smtClean="0"/>
              <a:t>, </a:t>
            </a:r>
            <a:r>
              <a:rPr lang="en-US" i="1" dirty="0" smtClean="0"/>
              <a:t>cynical</a:t>
            </a:r>
            <a:r>
              <a:rPr lang="en-US" dirty="0" smtClean="0"/>
              <a:t>, </a:t>
            </a:r>
            <a:r>
              <a:rPr lang="en-US" i="1" dirty="0" smtClean="0"/>
              <a:t>bitter</a:t>
            </a:r>
            <a:r>
              <a:rPr lang="en-US" dirty="0" smtClean="0"/>
              <a:t>, </a:t>
            </a:r>
            <a:r>
              <a:rPr lang="en-US" i="1" dirty="0" smtClean="0"/>
              <a:t>angry</a:t>
            </a:r>
            <a:r>
              <a:rPr lang="en-US" dirty="0" smtClean="0"/>
              <a:t>, </a:t>
            </a:r>
            <a:r>
              <a:rPr lang="en-US" i="1" dirty="0" smtClean="0"/>
              <a:t>funny</a:t>
            </a:r>
            <a:r>
              <a:rPr lang="en-US" dirty="0" smtClean="0"/>
              <a:t>, </a:t>
            </a:r>
            <a:r>
              <a:rPr lang="en-US" i="1" dirty="0" smtClean="0"/>
              <a:t>teasing</a:t>
            </a:r>
            <a:r>
              <a:rPr lang="en-US" dirty="0" smtClean="0"/>
              <a:t>, </a:t>
            </a:r>
            <a:r>
              <a:rPr lang="en-US" i="1" dirty="0" smtClean="0"/>
              <a:t>satirical</a:t>
            </a:r>
            <a:r>
              <a:rPr lang="en-US" dirty="0" smtClean="0"/>
              <a:t>, </a:t>
            </a:r>
            <a:r>
              <a:rPr lang="en-US" i="1" dirty="0" smtClean="0"/>
              <a:t>sarcastic</a:t>
            </a:r>
            <a:r>
              <a:rPr lang="en-US" dirty="0" smtClean="0"/>
              <a:t>, </a:t>
            </a:r>
            <a:r>
              <a:rPr lang="en-US" i="1" dirty="0" smtClean="0"/>
              <a:t>playful</a:t>
            </a:r>
            <a:r>
              <a:rPr lang="en-US" dirty="0" smtClean="0"/>
              <a:t>, </a:t>
            </a:r>
            <a:r>
              <a:rPr lang="en-US" i="1" dirty="0" smtClean="0"/>
              <a:t>mournful</a:t>
            </a:r>
            <a:r>
              <a:rPr lang="en-US" dirty="0" smtClean="0"/>
              <a:t>, </a:t>
            </a:r>
            <a:r>
              <a:rPr lang="en-US" i="1" dirty="0" smtClean="0"/>
              <a:t>sad</a:t>
            </a:r>
            <a:r>
              <a:rPr lang="en-US" dirty="0" smtClean="0"/>
              <a:t>, </a:t>
            </a:r>
            <a:r>
              <a:rPr lang="en-US" i="1" dirty="0" smtClean="0"/>
              <a:t>loving</a:t>
            </a:r>
            <a:r>
              <a:rPr lang="en-US" dirty="0" smtClean="0"/>
              <a:t>, </a:t>
            </a:r>
            <a:r>
              <a:rPr lang="en-US" i="1" dirty="0" smtClean="0"/>
              <a:t>dreamy</a:t>
            </a:r>
            <a:r>
              <a:rPr lang="en-US" dirty="0" smtClean="0"/>
              <a:t>, </a:t>
            </a:r>
            <a:r>
              <a:rPr lang="en-US" i="1" dirty="0" smtClean="0"/>
              <a:t>proud</a:t>
            </a:r>
            <a:r>
              <a:rPr lang="en-US" dirty="0" smtClean="0"/>
              <a:t>, </a:t>
            </a:r>
            <a:r>
              <a:rPr lang="en-US" i="1" dirty="0" smtClean="0"/>
              <a:t>admiring</a:t>
            </a:r>
            <a:r>
              <a:rPr lang="en-US" dirty="0" smtClean="0"/>
              <a:t>, </a:t>
            </a:r>
            <a:r>
              <a:rPr lang="en-US" i="1" dirty="0" smtClean="0"/>
              <a:t>thoughtful</a:t>
            </a:r>
            <a:r>
              <a:rPr lang="en-US" dirty="0" smtClean="0"/>
              <a:t>, </a:t>
            </a:r>
            <a:r>
              <a:rPr lang="en-US" i="1" dirty="0" smtClean="0"/>
              <a:t>somber</a:t>
            </a:r>
            <a:r>
              <a:rPr lang="en-US" dirty="0" smtClean="0"/>
              <a:t>, </a:t>
            </a:r>
            <a:r>
              <a:rPr lang="en-US" i="1" dirty="0" smtClean="0"/>
              <a:t>conversational</a:t>
            </a:r>
            <a:r>
              <a:rPr lang="en-US" dirty="0" smtClean="0"/>
              <a:t>, </a:t>
            </a:r>
            <a:r>
              <a:rPr lang="en-US" i="1" dirty="0" smtClean="0"/>
              <a:t>sedate</a:t>
            </a:r>
            <a:r>
              <a:rPr lang="en-US" dirty="0" smtClean="0"/>
              <a:t>, </a:t>
            </a:r>
            <a:r>
              <a:rPr lang="en-US" i="1" dirty="0" smtClean="0"/>
              <a:t>grateful</a:t>
            </a:r>
            <a:r>
              <a:rPr lang="en-US" dirty="0" smtClean="0"/>
              <a:t>, </a:t>
            </a:r>
            <a:r>
              <a:rPr lang="en-US" i="1" dirty="0" smtClean="0"/>
              <a:t>regretful</a:t>
            </a:r>
            <a:r>
              <a:rPr lang="en-US" dirty="0" smtClean="0"/>
              <a:t>, and </a:t>
            </a:r>
            <a:r>
              <a:rPr lang="en-US" i="1" dirty="0" smtClean="0"/>
              <a:t>ruminative </a:t>
            </a:r>
            <a:r>
              <a:rPr lang="en-US" dirty="0" smtClean="0"/>
              <a:t>(look that one up!).</a:t>
            </a:r>
          </a:p>
          <a:p>
            <a:pPr>
              <a:buNone/>
            </a:pPr>
            <a:r>
              <a:rPr lang="en-US" dirty="0" smtClean="0"/>
              <a:t> </a:t>
            </a:r>
            <a:endParaRPr lang="en-US" dirty="0"/>
          </a:p>
        </p:txBody>
      </p:sp>
      <p:sp>
        <p:nvSpPr>
          <p:cNvPr id="5" name="TextBox 4"/>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Classroom Activity: Tone</a:t>
            </a:r>
            <a:endParaRPr lang="en-US" dirty="0"/>
          </a:p>
        </p:txBody>
      </p:sp>
      <p:sp>
        <p:nvSpPr>
          <p:cNvPr id="3" name="Content Placeholder 2"/>
          <p:cNvSpPr>
            <a:spLocks noGrp="1"/>
          </p:cNvSpPr>
          <p:nvPr>
            <p:ph sz="quarter" idx="1"/>
          </p:nvPr>
        </p:nvSpPr>
        <p:spPr>
          <a:xfrm>
            <a:off x="457200" y="1295400"/>
            <a:ext cx="7467600" cy="5178552"/>
          </a:xfrm>
        </p:spPr>
        <p:txBody>
          <a:bodyPr/>
          <a:lstStyle/>
          <a:p>
            <a:endParaRPr lang="en-US" dirty="0" smtClean="0"/>
          </a:p>
          <a:p>
            <a:r>
              <a:rPr lang="en-US" dirty="0" smtClean="0"/>
              <a:t>Trace the evolution of tone in Shakespeare’s Sonnet 29 from beginning to end.</a:t>
            </a:r>
          </a:p>
          <a:p>
            <a:endParaRPr lang="en-US" dirty="0" smtClean="0"/>
          </a:p>
          <a:p>
            <a:pPr lvl="1"/>
            <a:r>
              <a:rPr lang="en-US" dirty="0" smtClean="0"/>
              <a:t>On what line or word does the tone shift?</a:t>
            </a:r>
          </a:p>
          <a:p>
            <a:endParaRPr lang="en-US" dirty="0" smtClean="0"/>
          </a:p>
          <a:p>
            <a:pPr lvl="1"/>
            <a:r>
              <a:rPr lang="en-US" dirty="0" smtClean="0"/>
              <a:t>What words in the poem signal the shift in tone?</a:t>
            </a:r>
            <a:endParaRPr lang="en-US" dirty="0"/>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Making Friends</a:t>
            </a:r>
            <a:endParaRPr lang="en-US" dirty="0"/>
          </a:p>
        </p:txBody>
      </p:sp>
      <p:sp>
        <p:nvSpPr>
          <p:cNvPr id="3" name="Content Placeholder 2"/>
          <p:cNvSpPr>
            <a:spLocks noGrp="1"/>
          </p:cNvSpPr>
          <p:nvPr>
            <p:ph sz="quarter" idx="1"/>
          </p:nvPr>
        </p:nvSpPr>
        <p:spPr>
          <a:xfrm>
            <a:off x="457200" y="990600"/>
            <a:ext cx="7467600" cy="5483352"/>
          </a:xfrm>
        </p:spPr>
        <p:txBody>
          <a:bodyPr/>
          <a:lstStyle/>
          <a:p>
            <a:pPr>
              <a:buNone/>
            </a:pPr>
            <a:endParaRPr lang="en-US" dirty="0" smtClean="0"/>
          </a:p>
          <a:p>
            <a:r>
              <a:rPr lang="en-US" dirty="0" smtClean="0"/>
              <a:t>Besides knowing our new friend’s personality, we learn about some of the experiences that have shaped him. The content of the poem conveys the speaker’s ATTITUDES toward the subject.</a:t>
            </a:r>
          </a:p>
          <a:p>
            <a:endParaRPr lang="en-US" dirty="0" smtClean="0"/>
          </a:p>
          <a:p>
            <a:pPr indent="0">
              <a:buNone/>
            </a:pPr>
            <a:r>
              <a:rPr lang="en-US" b="1" dirty="0" smtClean="0"/>
              <a:t>Make a list of the qualities in others that provoke the speaker’s envy in Sonnet 29.</a:t>
            </a:r>
            <a:endParaRPr lang="en-US" b="1" dirty="0"/>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of Speech</a:t>
            </a:r>
            <a:endParaRPr lang="en-US" dirty="0"/>
          </a:p>
        </p:txBody>
      </p:sp>
      <p:sp>
        <p:nvSpPr>
          <p:cNvPr id="3" name="Content Placeholder 2"/>
          <p:cNvSpPr>
            <a:spLocks noGrp="1"/>
          </p:cNvSpPr>
          <p:nvPr>
            <p:ph sz="quarter" idx="1"/>
          </p:nvPr>
        </p:nvSpPr>
        <p:spPr/>
        <p:txBody>
          <a:bodyPr>
            <a:normAutofit fontScale="92500"/>
          </a:bodyPr>
          <a:lstStyle/>
          <a:p>
            <a:r>
              <a:rPr lang="en-US" dirty="0" smtClean="0"/>
              <a:t>Some people speak in hyperbole with clever turns of phrase and witty conversation, while others speak more plainly.  </a:t>
            </a:r>
          </a:p>
          <a:p>
            <a:r>
              <a:rPr lang="en-US" dirty="0" smtClean="0"/>
              <a:t>Similarly, some poems are packed with figures of speech, while others seem simple and straightforward.  </a:t>
            </a:r>
          </a:p>
          <a:p>
            <a:r>
              <a:rPr lang="en-US" dirty="0" smtClean="0"/>
              <a:t>The density of figurative language is not a sign of poetry quality but rather an indication of the tone or content of the poem.</a:t>
            </a:r>
          </a:p>
          <a:p>
            <a:pPr>
              <a:spcBef>
                <a:spcPts val="0"/>
              </a:spcBef>
              <a:buNone/>
            </a:pPr>
            <a:endParaRPr lang="en-US" dirty="0" smtClean="0"/>
          </a:p>
          <a:p>
            <a:pPr indent="0">
              <a:buNone/>
            </a:pPr>
            <a:r>
              <a:rPr lang="en-US" dirty="0" smtClean="0">
                <a:latin typeface="Arial Black"/>
                <a:cs typeface="Arial Black"/>
              </a:rPr>
              <a:t>What other figures of speech does Sonnet 29 contain? How does the figurative language contribute to the poem’s meaning?</a:t>
            </a:r>
            <a:endParaRPr lang="en-US" dirty="0">
              <a:latin typeface="Arial Black"/>
              <a:cs typeface="Arial Black"/>
            </a:endParaRPr>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Structure: Evolving Ideas</a:t>
            </a:r>
            <a:endParaRPr lang="en-US" dirty="0"/>
          </a:p>
        </p:txBody>
      </p:sp>
      <p:sp>
        <p:nvSpPr>
          <p:cNvPr id="3" name="Content Placeholder 2"/>
          <p:cNvSpPr>
            <a:spLocks noGrp="1"/>
          </p:cNvSpPr>
          <p:nvPr>
            <p:ph sz="quarter" idx="1"/>
          </p:nvPr>
        </p:nvSpPr>
        <p:spPr>
          <a:xfrm>
            <a:off x="457200" y="838200"/>
            <a:ext cx="8001000" cy="5635752"/>
          </a:xfrm>
        </p:spPr>
        <p:txBody>
          <a:bodyPr>
            <a:noAutofit/>
          </a:bodyPr>
          <a:lstStyle/>
          <a:p>
            <a:pPr>
              <a:buNone/>
            </a:pPr>
            <a:endParaRPr lang="en-US" dirty="0" smtClean="0"/>
          </a:p>
          <a:p>
            <a:r>
              <a:rPr lang="en-US" dirty="0" smtClean="0"/>
              <a:t>The structure of a poem is a kind of inner conversation that reveals the evolution of the poet’s or the speaker’s thoughts. </a:t>
            </a:r>
          </a:p>
          <a:p>
            <a:r>
              <a:rPr lang="en-US" dirty="0" smtClean="0"/>
              <a:t>Shakespeare’s poem is an English sonnet, and like many sonnets of that kind proposes an idea in the first three quatrains and then comments on the idea in the couplet.</a:t>
            </a:r>
          </a:p>
          <a:p>
            <a:pPr lvl="1"/>
            <a:endParaRPr lang="en-US" sz="1400" dirty="0" smtClean="0"/>
          </a:p>
          <a:p>
            <a:pPr lvl="1">
              <a:buNone/>
            </a:pPr>
            <a:endParaRPr lang="en-US" sz="1400" dirty="0" smtClean="0"/>
          </a:p>
          <a:p>
            <a:pPr indent="0">
              <a:buNone/>
            </a:pPr>
            <a:r>
              <a:rPr lang="en-US" dirty="0" smtClean="0">
                <a:latin typeface="Arial Black"/>
                <a:cs typeface="Arial Black"/>
              </a:rPr>
              <a:t>Underline the trigger words in the sonnet that reveal shifts in the speaker’s attitude, tone, or experience. Pay particular attention to conjunctions, transition words, and punctuation.</a:t>
            </a:r>
          </a:p>
          <a:p>
            <a:pPr>
              <a:buNone/>
            </a:pPr>
            <a:r>
              <a:rPr lang="en-US" dirty="0" smtClean="0">
                <a:latin typeface="Arial Black"/>
                <a:cs typeface="Arial Black"/>
              </a:rPr>
              <a:t> </a:t>
            </a:r>
            <a:endParaRPr lang="en-US" dirty="0">
              <a:latin typeface="Arial Black"/>
              <a:cs typeface="Arial Black"/>
            </a:endParaRPr>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a:t>
            </a:r>
            <a:br>
              <a:rPr lang="en-US" dirty="0" smtClean="0"/>
            </a:br>
            <a:r>
              <a:rPr lang="en-US" dirty="0" smtClean="0"/>
              <a:t>How Structure Leads to Meaning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Choose an </a:t>
            </a:r>
            <a:r>
              <a:rPr lang="en-US" b="1" dirty="0" smtClean="0"/>
              <a:t>Italian </a:t>
            </a:r>
            <a:r>
              <a:rPr lang="en-US" dirty="0" smtClean="0"/>
              <a:t>sonnet from your text. (Your teacher can help you select the right poem.)</a:t>
            </a:r>
          </a:p>
          <a:p>
            <a:r>
              <a:rPr lang="en-US" dirty="0" smtClean="0"/>
              <a:t>Analyze the difference in subject matter between the octave and the sestet. Look for something like this:</a:t>
            </a:r>
          </a:p>
          <a:p>
            <a:pPr lvl="1"/>
            <a:r>
              <a:rPr lang="en-US" dirty="0" smtClean="0"/>
              <a:t>A question and an answer</a:t>
            </a:r>
          </a:p>
          <a:p>
            <a:pPr lvl="1"/>
            <a:r>
              <a:rPr lang="en-US" dirty="0" smtClean="0"/>
              <a:t>A problem and its solution</a:t>
            </a:r>
          </a:p>
          <a:p>
            <a:pPr lvl="1"/>
            <a:r>
              <a:rPr lang="en-US" dirty="0" smtClean="0"/>
              <a:t>A “then” situation and a “now”</a:t>
            </a:r>
          </a:p>
          <a:p>
            <a:pPr lvl="1"/>
            <a:r>
              <a:rPr lang="en-US" dirty="0" smtClean="0"/>
              <a:t>An concrete incident, anecdote, or narrative followed by a broader, more philosophical commentary</a:t>
            </a:r>
          </a:p>
          <a:p>
            <a:pPr lvl="1">
              <a:spcBef>
                <a:spcPts val="0"/>
              </a:spcBef>
              <a:buNone/>
            </a:pPr>
            <a:endParaRPr lang="en-US" dirty="0" smtClean="0"/>
          </a:p>
          <a:p>
            <a:r>
              <a:rPr lang="en-US" dirty="0" smtClean="0"/>
              <a:t>Then discuss how the structure of the sonnet reveals the poet’s larger meaning.</a:t>
            </a:r>
          </a:p>
          <a:p>
            <a:pPr lvl="2">
              <a:buNone/>
            </a:pPr>
            <a:endParaRPr lang="en-US" dirty="0" smtClean="0"/>
          </a:p>
          <a:p>
            <a:pPr lvl="1"/>
            <a:endParaRPr lang="en-US" dirty="0"/>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Imagery</a:t>
            </a:r>
            <a:endParaRPr lang="en-US" dirty="0"/>
          </a:p>
        </p:txBody>
      </p:sp>
      <p:sp>
        <p:nvSpPr>
          <p:cNvPr id="3" name="Content Placeholder 2"/>
          <p:cNvSpPr>
            <a:spLocks noGrp="1"/>
          </p:cNvSpPr>
          <p:nvPr>
            <p:ph sz="quarter" idx="1"/>
          </p:nvPr>
        </p:nvSpPr>
        <p:spPr/>
        <p:txBody>
          <a:bodyPr>
            <a:normAutofit/>
          </a:bodyPr>
          <a:lstStyle/>
          <a:p>
            <a:r>
              <a:rPr lang="en-US" dirty="0" smtClean="0"/>
              <a:t>Many poems or sections of poems are united by a thread that runs through them. The thread is made of words, images, figures of speech, and even allusions that weave together a pattern of meaning.</a:t>
            </a:r>
          </a:p>
          <a:p>
            <a:pPr>
              <a:lnSpc>
                <a:spcPts val="1880"/>
              </a:lnSpc>
              <a:buNone/>
            </a:pPr>
            <a:endParaRPr lang="en-US" dirty="0" smtClean="0"/>
          </a:p>
          <a:p>
            <a:pPr indent="0">
              <a:buNone/>
            </a:pPr>
            <a:r>
              <a:rPr lang="en-US" dirty="0" smtClean="0">
                <a:latin typeface="Arial Black"/>
                <a:cs typeface="Arial Black"/>
              </a:rPr>
              <a:t>What do the following have in common in Shakespeare’s Sonnet 29: “disgrace,” “men’s eyes,” “alone,” “outcast,” “deaf heaven,” “bootless cries,” “fate”?</a:t>
            </a:r>
          </a:p>
          <a:p>
            <a:pPr indent="0">
              <a:spcBef>
                <a:spcPts val="1200"/>
              </a:spcBef>
              <a:buNone/>
            </a:pPr>
            <a:r>
              <a:rPr lang="en-US" dirty="0" smtClean="0">
                <a:latin typeface="Arial Black"/>
                <a:cs typeface="Arial Black"/>
              </a:rPr>
              <a:t>What words form a thread through the second quatrain?</a:t>
            </a:r>
          </a:p>
          <a:p>
            <a:endParaRPr lang="en-US" dirty="0" smtClean="0"/>
          </a:p>
          <a:p>
            <a:endParaRPr lang="en-US" dirty="0"/>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Patterns: Sound</a:t>
            </a:r>
            <a:endParaRPr lang="en-US" dirty="0"/>
          </a:p>
        </p:txBody>
      </p:sp>
      <p:sp>
        <p:nvSpPr>
          <p:cNvPr id="3" name="Content Placeholder 2"/>
          <p:cNvSpPr>
            <a:spLocks noGrp="1"/>
          </p:cNvSpPr>
          <p:nvPr>
            <p:ph sz="quarter" idx="1"/>
          </p:nvPr>
        </p:nvSpPr>
        <p:spPr>
          <a:xfrm>
            <a:off x="457200" y="990600"/>
            <a:ext cx="7467600" cy="5483352"/>
          </a:xfrm>
        </p:spPr>
        <p:txBody>
          <a:bodyPr>
            <a:normAutofit/>
          </a:bodyPr>
          <a:lstStyle/>
          <a:p>
            <a:r>
              <a:rPr lang="en-US" dirty="0" smtClean="0"/>
              <a:t>Will has been talking to us all this time, his pitch rising and falling, his words chosen for driving an insistent rhythmic punctuation throughout the end-stopped lines of the first two quatrains and into the remainder of the poem. </a:t>
            </a:r>
            <a:r>
              <a:rPr lang="en-US" sz="2400" dirty="0" smtClean="0"/>
              <a:t>The sound patterns come from several sources—the end rhyme, the regular iambic pentameter, the balance of one-syllable and multi-syllabic words, the alliteration and the assonance.</a:t>
            </a:r>
          </a:p>
          <a:p>
            <a:pPr lvl="1">
              <a:lnSpc>
                <a:spcPts val="1680"/>
              </a:lnSpc>
              <a:buNone/>
            </a:pPr>
            <a:endParaRPr lang="en-US" sz="2400" dirty="0" smtClean="0"/>
          </a:p>
          <a:p>
            <a:pPr marL="347472" lvl="1" indent="0">
              <a:buNone/>
            </a:pPr>
            <a:r>
              <a:rPr lang="en-US" sz="2400" dirty="0" smtClean="0">
                <a:latin typeface="Arial Black"/>
                <a:cs typeface="Arial Black"/>
              </a:rPr>
              <a:t>Only once does Shakespeare use </a:t>
            </a:r>
            <a:r>
              <a:rPr lang="en-US" sz="2400" i="1" dirty="0" smtClean="0">
                <a:latin typeface="Arial Black"/>
                <a:cs typeface="Arial Black"/>
              </a:rPr>
              <a:t>enjambment</a:t>
            </a:r>
            <a:r>
              <a:rPr lang="en-US" sz="2400" dirty="0" smtClean="0">
                <a:latin typeface="Arial Black"/>
                <a:cs typeface="Arial Black"/>
              </a:rPr>
              <a:t>. Find the enjambment and suggest its contribution to the meaning of the poem.  </a:t>
            </a:r>
            <a:endParaRPr lang="en-US" sz="2400" dirty="0">
              <a:latin typeface="Arial Black"/>
              <a:cs typeface="Arial Black"/>
            </a:endParaRPr>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Sound Patterns</a:t>
            </a:r>
            <a:endParaRPr lang="en-US" dirty="0"/>
          </a:p>
        </p:txBody>
      </p:sp>
      <p:sp>
        <p:nvSpPr>
          <p:cNvPr id="3" name="Content Placeholder 2"/>
          <p:cNvSpPr>
            <a:spLocks noGrp="1"/>
          </p:cNvSpPr>
          <p:nvPr>
            <p:ph sz="quarter" idx="1"/>
          </p:nvPr>
        </p:nvSpPr>
        <p:spPr/>
        <p:txBody>
          <a:bodyPr/>
          <a:lstStyle/>
          <a:p>
            <a:r>
              <a:rPr lang="en-US" dirty="0" smtClean="0"/>
              <a:t>Review the definitions of rhyme, including masculine and feminine rhyme and slant-rhyme.</a:t>
            </a:r>
          </a:p>
          <a:p>
            <a:r>
              <a:rPr lang="en-US" dirty="0" smtClean="0"/>
              <a:t>Review the definitions of alliteration, assonance, dissonance, and consonance.</a:t>
            </a:r>
          </a:p>
          <a:p>
            <a:r>
              <a:rPr lang="en-US" dirty="0" smtClean="0"/>
              <a:t>Review the definitions and kinds of rhythm, including how to identify foot and meter.</a:t>
            </a:r>
          </a:p>
          <a:p>
            <a:endParaRPr lang="en-US" dirty="0" smtClean="0"/>
          </a:p>
          <a:p>
            <a:r>
              <a:rPr lang="en-US" dirty="0" smtClean="0"/>
              <a:t>Then both scan the rhythm and identify the rhyme scheme of Sonnet 29.</a:t>
            </a:r>
          </a:p>
          <a:p>
            <a:r>
              <a:rPr lang="en-US" dirty="0" smtClean="0"/>
              <a:t>Finally, discuss the way William Shakespeare uses sound devices to communicate his sonnet’s themes.</a:t>
            </a:r>
            <a:endParaRPr lang="en-US" dirty="0"/>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Titles: Clues to Meaning</a:t>
            </a:r>
            <a:endParaRPr lang="en-US" dirty="0"/>
          </a:p>
        </p:txBody>
      </p:sp>
      <p:sp>
        <p:nvSpPr>
          <p:cNvPr id="3" name="Content Placeholder 2"/>
          <p:cNvSpPr>
            <a:spLocks noGrp="1"/>
          </p:cNvSpPr>
          <p:nvPr>
            <p:ph sz="quarter" idx="1"/>
          </p:nvPr>
        </p:nvSpPr>
        <p:spPr>
          <a:xfrm>
            <a:off x="457200" y="838200"/>
            <a:ext cx="7467600" cy="5635752"/>
          </a:xfrm>
        </p:spPr>
        <p:txBody>
          <a:bodyPr>
            <a:normAutofit lnSpcReduction="10000"/>
          </a:bodyPr>
          <a:lstStyle/>
          <a:p>
            <a:r>
              <a:rPr lang="en-US" dirty="0" smtClean="0"/>
              <a:t>A charming smile can make a good first impression. In poetry, the title is often that first impression.  </a:t>
            </a:r>
          </a:p>
          <a:p>
            <a:pPr lvl="1"/>
            <a:r>
              <a:rPr lang="en-US" dirty="0" smtClean="0"/>
              <a:t>Some titles are merely re-statements of the poem’s first line.  </a:t>
            </a:r>
          </a:p>
          <a:p>
            <a:pPr lvl="1"/>
            <a:r>
              <a:rPr lang="en-US" dirty="0" smtClean="0"/>
              <a:t>Other titles give us a clue to the poem’s content or meaning.  </a:t>
            </a:r>
          </a:p>
          <a:p>
            <a:pPr lvl="1"/>
            <a:r>
              <a:rPr lang="en-US" dirty="0" smtClean="0"/>
              <a:t>Often after we know the poem better, the title takes on new significance.  </a:t>
            </a:r>
          </a:p>
          <a:p>
            <a:endParaRPr lang="en-US" dirty="0" smtClean="0"/>
          </a:p>
          <a:p>
            <a:pPr indent="0">
              <a:buNone/>
            </a:pPr>
            <a:r>
              <a:rPr lang="en-US" dirty="0" smtClean="0">
                <a:latin typeface="Arial Black"/>
                <a:cs typeface="Arial Black"/>
              </a:rPr>
              <a:t>From your text, choose a poem whose title takes on additional significance after you have read and studied the poem.  What additional meaning does the title then supply?</a:t>
            </a:r>
          </a:p>
          <a:p>
            <a:endParaRPr lang="en-US" dirty="0">
              <a:latin typeface="Arial Black"/>
              <a:cs typeface="Arial Black"/>
            </a:endParaRPr>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Read, and Re-Read</a:t>
            </a:r>
            <a:endParaRPr lang="en-US" dirty="0"/>
          </a:p>
        </p:txBody>
      </p:sp>
      <p:sp>
        <p:nvSpPr>
          <p:cNvPr id="3" name="Content Placeholder 2"/>
          <p:cNvSpPr>
            <a:spLocks noGrp="1"/>
          </p:cNvSpPr>
          <p:nvPr>
            <p:ph sz="quarter" idx="1"/>
          </p:nvPr>
        </p:nvSpPr>
        <p:spPr/>
        <p:txBody>
          <a:bodyPr>
            <a:normAutofit/>
          </a:bodyPr>
          <a:lstStyle/>
          <a:p>
            <a:r>
              <a:rPr lang="en-US" dirty="0" smtClean="0"/>
              <a:t>The best way to make a new friend is to spend time together, discovering your friend’s quirks and habits, her sense of humor, the way her mind works, her taste and preferences. </a:t>
            </a:r>
          </a:p>
          <a:p>
            <a:pPr>
              <a:buNone/>
            </a:pPr>
            <a:endParaRPr lang="en-US" dirty="0" smtClean="0"/>
          </a:p>
          <a:p>
            <a:r>
              <a:rPr lang="en-US" dirty="0" smtClean="0"/>
              <a:t>Good poems, too, take time to get to know. The denser, the richer, the more complex the poem, the more effort it takes to know the poem well— but it may mean making a friend for life.</a:t>
            </a:r>
            <a:endParaRPr lang="en-US" dirty="0"/>
          </a:p>
        </p:txBody>
      </p:sp>
      <p:sp>
        <p:nvSpPr>
          <p:cNvPr id="6" name="TextBox 5"/>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a:t>
            </a:r>
            <a:br>
              <a:rPr lang="en-US" dirty="0" smtClean="0"/>
            </a:br>
            <a:r>
              <a:rPr lang="en-US" dirty="0" smtClean="0"/>
              <a:t>Sleuthing by way of the Title</a:t>
            </a:r>
            <a:endParaRPr lang="en-US" dirty="0"/>
          </a:p>
        </p:txBody>
      </p:sp>
      <p:sp>
        <p:nvSpPr>
          <p:cNvPr id="3" name="Content Placeholder 2"/>
          <p:cNvSpPr>
            <a:spLocks noGrp="1"/>
          </p:cNvSpPr>
          <p:nvPr>
            <p:ph sz="quarter" idx="1"/>
          </p:nvPr>
        </p:nvSpPr>
        <p:spPr/>
        <p:txBody>
          <a:bodyPr/>
          <a:lstStyle/>
          <a:p>
            <a:r>
              <a:rPr lang="en-US" dirty="0" smtClean="0"/>
              <a:t>Revisit a poem you have studied in class. Then give the poem a new title in light of the way you understand the poem now. </a:t>
            </a:r>
          </a:p>
          <a:p>
            <a:r>
              <a:rPr lang="en-US" dirty="0" smtClean="0"/>
              <a:t>Share your new title with your classmates.  </a:t>
            </a:r>
          </a:p>
          <a:p>
            <a:r>
              <a:rPr lang="en-US" dirty="0" smtClean="0"/>
              <a:t>Does the new title enrich the reader’s experience of the poem? Or is the original title better?</a:t>
            </a:r>
            <a:endParaRPr lang="en-US" dirty="0"/>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Day Blues</a:t>
            </a:r>
            <a:endParaRPr lang="en-US" dirty="0"/>
          </a:p>
        </p:txBody>
      </p:sp>
      <p:sp>
        <p:nvSpPr>
          <p:cNvPr id="3" name="Content Placeholder 2"/>
          <p:cNvSpPr>
            <a:spLocks noGrp="1"/>
          </p:cNvSpPr>
          <p:nvPr>
            <p:ph sz="quarter" idx="1"/>
          </p:nvPr>
        </p:nvSpPr>
        <p:spPr/>
        <p:txBody>
          <a:bodyPr>
            <a:normAutofit/>
          </a:bodyPr>
          <a:lstStyle/>
          <a:p>
            <a:r>
              <a:rPr lang="en-US" dirty="0" smtClean="0"/>
              <a:t>It’s sad to make a new friend and then not see her again. So, too, with reading a new poem.  </a:t>
            </a:r>
          </a:p>
          <a:p>
            <a:r>
              <a:rPr lang="en-US" dirty="0" smtClean="0"/>
              <a:t>Come back to it, again and again. With each reading, you bring a different part of yourself to the relationship, and the poem takes on new meaning in light of how you have changed since the last encounter.</a:t>
            </a:r>
          </a:p>
        </p:txBody>
      </p:sp>
      <p:sp>
        <p:nvSpPr>
          <p:cNvPr id="4" name="TextBox 3"/>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In</a:t>
            </a:r>
            <a:endParaRPr lang="en-US" dirty="0"/>
          </a:p>
        </p:txBody>
      </p:sp>
      <p:sp>
        <p:nvSpPr>
          <p:cNvPr id="3" name="Content Placeholder 2"/>
          <p:cNvSpPr>
            <a:spLocks noGrp="1"/>
          </p:cNvSpPr>
          <p:nvPr>
            <p:ph sz="quarter" idx="1"/>
          </p:nvPr>
        </p:nvSpPr>
        <p:spPr/>
        <p:txBody>
          <a:bodyPr/>
          <a:lstStyle/>
          <a:p>
            <a:pPr marL="0">
              <a:buNone/>
            </a:pPr>
            <a:r>
              <a:rPr lang="en-US" dirty="0" smtClean="0"/>
              <a:t>Most poems begin in conversations we are privileged to overhear.  </a:t>
            </a:r>
          </a:p>
          <a:p>
            <a:pPr lvl="1"/>
            <a:r>
              <a:rPr lang="en-US" dirty="0" smtClean="0"/>
              <a:t>Sometimes the speaker is talking to someone who </a:t>
            </a:r>
            <a:br>
              <a:rPr lang="en-US" dirty="0" smtClean="0"/>
            </a:br>
            <a:r>
              <a:rPr lang="en-US" dirty="0" smtClean="0"/>
              <a:t>is present, but sometimes the intended listener is elsewhere.</a:t>
            </a:r>
          </a:p>
          <a:p>
            <a:pPr lvl="1"/>
            <a:r>
              <a:rPr lang="en-US" dirty="0" smtClean="0"/>
              <a:t>Sometimes the speaker is talking to himself or herself, chastising or berating or remembering.</a:t>
            </a:r>
          </a:p>
          <a:p>
            <a:pPr lvl="1"/>
            <a:r>
              <a:rPr lang="en-US" dirty="0" smtClean="0"/>
              <a:t>Sometimes the speaker is talking to us, instructing </a:t>
            </a:r>
            <a:br>
              <a:rPr lang="en-US" dirty="0" smtClean="0"/>
            </a:br>
            <a:r>
              <a:rPr lang="en-US" dirty="0" smtClean="0"/>
              <a:t>or warning.</a:t>
            </a:r>
          </a:p>
          <a:p>
            <a:pPr lvl="1"/>
            <a:r>
              <a:rPr lang="en-US" dirty="0" smtClean="0"/>
              <a:t>Sometimes the speaker is telling a story.</a:t>
            </a:r>
          </a:p>
          <a:p>
            <a:pPr lvl="1"/>
            <a:endParaRPr lang="en-US" dirty="0" smtClean="0"/>
          </a:p>
          <a:p>
            <a:pPr marL="365760" lvl="1" indent="0">
              <a:buNone/>
            </a:pPr>
            <a:r>
              <a:rPr lang="en-US" dirty="0" smtClean="0">
                <a:latin typeface="Arial Black"/>
                <a:cs typeface="Arial Black"/>
              </a:rPr>
              <a:t>Listen to the voice in the poem that follows.  Who is talking to whom?</a:t>
            </a:r>
            <a:endParaRPr lang="en-US" dirty="0">
              <a:latin typeface="Arial Black"/>
              <a:cs typeface="Arial Black"/>
            </a:endParaRPr>
          </a:p>
        </p:txBody>
      </p:sp>
      <p:sp>
        <p:nvSpPr>
          <p:cNvPr id="5" name="TextBox 4"/>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Meet Will . . .</a:t>
            </a:r>
            <a:endParaRPr lang="en-US" dirty="0"/>
          </a:p>
        </p:txBody>
      </p:sp>
      <p:sp>
        <p:nvSpPr>
          <p:cNvPr id="3" name="Content Placeholder 2"/>
          <p:cNvSpPr>
            <a:spLocks noGrp="1"/>
          </p:cNvSpPr>
          <p:nvPr>
            <p:ph sz="quarter" idx="1"/>
          </p:nvPr>
        </p:nvSpPr>
        <p:spPr>
          <a:xfrm>
            <a:off x="457200" y="1143000"/>
            <a:ext cx="7467600" cy="5715000"/>
          </a:xfrm>
        </p:spPr>
        <p:txBody>
          <a:bodyPr>
            <a:normAutofit/>
          </a:bodyPr>
          <a:lstStyle/>
          <a:p>
            <a:pPr lvl="3">
              <a:buNone/>
            </a:pPr>
            <a:r>
              <a:rPr lang="en-US" dirty="0" smtClean="0"/>
              <a:t>When, in disgrace with Fortune and men’s eyes,</a:t>
            </a:r>
          </a:p>
          <a:p>
            <a:pPr lvl="3">
              <a:buNone/>
            </a:pPr>
            <a:r>
              <a:rPr lang="en-US" dirty="0" smtClean="0"/>
              <a:t>I all alone </a:t>
            </a:r>
            <a:r>
              <a:rPr lang="en-US" dirty="0" err="1" smtClean="0"/>
              <a:t>beweep</a:t>
            </a:r>
            <a:r>
              <a:rPr lang="en-US" dirty="0" smtClean="0"/>
              <a:t> my outcast state,</a:t>
            </a:r>
          </a:p>
          <a:p>
            <a:pPr lvl="3">
              <a:buNone/>
            </a:pPr>
            <a:r>
              <a:rPr lang="en-US" dirty="0" smtClean="0"/>
              <a:t>And trouble deaf heaven with my bootless cries,</a:t>
            </a:r>
          </a:p>
          <a:p>
            <a:pPr lvl="3">
              <a:buNone/>
            </a:pPr>
            <a:r>
              <a:rPr lang="en-US" dirty="0" smtClean="0"/>
              <a:t>And look upon myself and curse my fate,</a:t>
            </a:r>
          </a:p>
          <a:p>
            <a:pPr lvl="3">
              <a:buNone/>
            </a:pPr>
            <a:r>
              <a:rPr lang="en-US" dirty="0" smtClean="0"/>
              <a:t>Wishing me like to one more rich in hope,</a:t>
            </a:r>
          </a:p>
          <a:p>
            <a:pPr lvl="3">
              <a:buNone/>
            </a:pPr>
            <a:r>
              <a:rPr lang="en-US" dirty="0" smtClean="0"/>
              <a:t>Featured like him, like him with friends possessed,</a:t>
            </a:r>
          </a:p>
          <a:p>
            <a:pPr lvl="3">
              <a:buNone/>
            </a:pPr>
            <a:r>
              <a:rPr lang="en-US" dirty="0" smtClean="0"/>
              <a:t>Desiring this man’s art and that man’s scope,</a:t>
            </a:r>
          </a:p>
          <a:p>
            <a:pPr lvl="3">
              <a:buNone/>
            </a:pPr>
            <a:r>
              <a:rPr lang="en-US" dirty="0" smtClean="0"/>
              <a:t>With what I most enjoy contented least;</a:t>
            </a:r>
          </a:p>
          <a:p>
            <a:pPr lvl="3">
              <a:buNone/>
            </a:pPr>
            <a:r>
              <a:rPr lang="en-US" dirty="0" smtClean="0"/>
              <a:t>Yet in these thoughts myself almost despising,</a:t>
            </a:r>
          </a:p>
          <a:p>
            <a:pPr lvl="3">
              <a:buNone/>
            </a:pPr>
            <a:r>
              <a:rPr lang="en-US" dirty="0" smtClean="0"/>
              <a:t>Haply I think on thee, and then my state,</a:t>
            </a:r>
          </a:p>
          <a:p>
            <a:pPr lvl="3">
              <a:buNone/>
            </a:pPr>
            <a:r>
              <a:rPr lang="en-US" dirty="0" smtClean="0"/>
              <a:t>Like to the lark at break of day arising</a:t>
            </a:r>
          </a:p>
          <a:p>
            <a:pPr lvl="3">
              <a:buNone/>
            </a:pPr>
            <a:r>
              <a:rPr lang="en-US" dirty="0" smtClean="0"/>
              <a:t>From sullen earth, sings hymns at heaven’s gate;</a:t>
            </a:r>
          </a:p>
          <a:p>
            <a:pPr lvl="3">
              <a:buNone/>
            </a:pPr>
            <a:r>
              <a:rPr lang="en-US" dirty="0" smtClean="0"/>
              <a:t>For thy sweet love remembered such wealth brings</a:t>
            </a:r>
          </a:p>
          <a:p>
            <a:pPr lvl="3">
              <a:buNone/>
            </a:pPr>
            <a:r>
              <a:rPr lang="en-US" dirty="0" smtClean="0"/>
              <a:t>That then I scorn to change my state with kings.</a:t>
            </a:r>
          </a:p>
          <a:p>
            <a:pPr lvl="3">
              <a:lnSpc>
                <a:spcPts val="1160"/>
              </a:lnSpc>
              <a:spcBef>
                <a:spcPts val="0"/>
              </a:spcBef>
              <a:buNone/>
            </a:pPr>
            <a:endParaRPr lang="en-US" dirty="0" smtClean="0"/>
          </a:p>
          <a:p>
            <a:pPr lvl="3">
              <a:buNone/>
            </a:pPr>
            <a:r>
              <a:rPr lang="en-US" dirty="0" smtClean="0"/>
              <a:t>					–William Shakespeare</a:t>
            </a:r>
          </a:p>
        </p:txBody>
      </p:sp>
      <p:sp>
        <p:nvSpPr>
          <p:cNvPr id="5" name="TextBox 4"/>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487362"/>
          </a:xfrm>
        </p:spPr>
        <p:txBody>
          <a:bodyPr>
            <a:normAutofit fontScale="90000"/>
          </a:bodyPr>
          <a:lstStyle/>
          <a:p>
            <a:r>
              <a:rPr lang="en-US" dirty="0" smtClean="0"/>
              <a:t>Figuring Him Out</a:t>
            </a:r>
            <a:endParaRPr lang="en-US" dirty="0"/>
          </a:p>
        </p:txBody>
      </p:sp>
      <p:sp>
        <p:nvSpPr>
          <p:cNvPr id="5" name="Content Placeholder 4"/>
          <p:cNvSpPr>
            <a:spLocks noGrp="1"/>
          </p:cNvSpPr>
          <p:nvPr>
            <p:ph sz="quarter" idx="1"/>
          </p:nvPr>
        </p:nvSpPr>
        <p:spPr>
          <a:xfrm>
            <a:off x="457200" y="762000"/>
            <a:ext cx="7467600" cy="5711952"/>
          </a:xfrm>
        </p:spPr>
        <p:txBody>
          <a:bodyPr/>
          <a:lstStyle/>
          <a:p>
            <a:endParaRPr lang="en-US" dirty="0" smtClean="0"/>
          </a:p>
          <a:p>
            <a:r>
              <a:rPr lang="en-US" dirty="0" smtClean="0"/>
              <a:t>Reading a poem for the first time is like meeting someone new. It’s best not to pass judgments right away.</a:t>
            </a:r>
          </a:p>
          <a:p>
            <a:r>
              <a:rPr lang="en-US" dirty="0" smtClean="0"/>
              <a:t>Read the poem several times, sometimes aloud.</a:t>
            </a:r>
          </a:p>
          <a:p>
            <a:r>
              <a:rPr lang="en-US" dirty="0" smtClean="0"/>
              <a:t>Listen particularly for the subjects and verbs of the sentences. They direct your attention to the main ideas and help you trace the evolution of the poem’s ideas.    </a:t>
            </a:r>
          </a:p>
          <a:p>
            <a:endParaRPr lang="en-US" dirty="0" smtClean="0"/>
          </a:p>
          <a:p>
            <a:endParaRPr lang="en-US" dirty="0" smtClean="0"/>
          </a:p>
          <a:p>
            <a:pPr>
              <a:buNone/>
            </a:pPr>
            <a:r>
              <a:rPr lang="en-US" dirty="0" smtClean="0"/>
              <a:t>	Spend some time in your new friend’s company before you decide what he’s like.  </a:t>
            </a:r>
          </a:p>
          <a:p>
            <a:endParaRPr lang="en-US" dirty="0" smtClean="0"/>
          </a:p>
        </p:txBody>
      </p:sp>
      <p:sp>
        <p:nvSpPr>
          <p:cNvPr id="7" name="TextBox 6"/>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686800" cy="715962"/>
          </a:xfrm>
        </p:spPr>
        <p:txBody>
          <a:bodyPr/>
          <a:lstStyle/>
          <a:p>
            <a:r>
              <a:rPr lang="en-US" dirty="0" smtClean="0"/>
              <a:t>Will, again</a:t>
            </a:r>
            <a:endParaRPr lang="en-US" dirty="0"/>
          </a:p>
        </p:txBody>
      </p:sp>
      <p:sp>
        <p:nvSpPr>
          <p:cNvPr id="3" name="Content Placeholder 2"/>
          <p:cNvSpPr>
            <a:spLocks noGrp="1"/>
          </p:cNvSpPr>
          <p:nvPr>
            <p:ph sz="quarter" idx="1"/>
          </p:nvPr>
        </p:nvSpPr>
        <p:spPr>
          <a:xfrm>
            <a:off x="457200" y="990600"/>
            <a:ext cx="7467600" cy="5483352"/>
          </a:xfrm>
        </p:spPr>
        <p:txBody>
          <a:bodyPr>
            <a:normAutofit/>
          </a:bodyPr>
          <a:lstStyle/>
          <a:p>
            <a:pPr lvl="3">
              <a:buNone/>
            </a:pPr>
            <a:r>
              <a:rPr lang="en-US" dirty="0" smtClean="0"/>
              <a:t>When, in disgrace with Fortune and men’s eyes,</a:t>
            </a:r>
          </a:p>
          <a:p>
            <a:pPr lvl="3">
              <a:buNone/>
            </a:pPr>
            <a:r>
              <a:rPr lang="en-US" dirty="0" smtClean="0"/>
              <a:t>I all alone </a:t>
            </a:r>
            <a:r>
              <a:rPr lang="en-US" dirty="0" err="1" smtClean="0"/>
              <a:t>beweep</a:t>
            </a:r>
            <a:r>
              <a:rPr lang="en-US" dirty="0" smtClean="0"/>
              <a:t> my outcast state,</a:t>
            </a:r>
          </a:p>
          <a:p>
            <a:pPr lvl="3">
              <a:buNone/>
            </a:pPr>
            <a:r>
              <a:rPr lang="en-US" dirty="0" smtClean="0"/>
              <a:t>And trouble deaf heaven with my bootless cries,</a:t>
            </a:r>
          </a:p>
          <a:p>
            <a:pPr lvl="3">
              <a:buNone/>
            </a:pPr>
            <a:r>
              <a:rPr lang="en-US" dirty="0" smtClean="0"/>
              <a:t>And look upon myself and curse my fate,</a:t>
            </a:r>
          </a:p>
          <a:p>
            <a:pPr lvl="3">
              <a:buNone/>
            </a:pPr>
            <a:r>
              <a:rPr lang="en-US" dirty="0" smtClean="0"/>
              <a:t>Wishing me like to one more rich in hope,</a:t>
            </a:r>
          </a:p>
          <a:p>
            <a:pPr lvl="3">
              <a:buNone/>
            </a:pPr>
            <a:r>
              <a:rPr lang="en-US" dirty="0" smtClean="0"/>
              <a:t>Featured like him, like him with friends possessed,</a:t>
            </a:r>
          </a:p>
          <a:p>
            <a:pPr lvl="3">
              <a:buNone/>
            </a:pPr>
            <a:r>
              <a:rPr lang="en-US" dirty="0" smtClean="0"/>
              <a:t>Desiring this man’s art and that man’s scope,</a:t>
            </a:r>
          </a:p>
          <a:p>
            <a:pPr lvl="3">
              <a:buNone/>
            </a:pPr>
            <a:r>
              <a:rPr lang="en-US" dirty="0" smtClean="0"/>
              <a:t>With what I most enjoy contented least;</a:t>
            </a:r>
          </a:p>
          <a:p>
            <a:pPr lvl="3">
              <a:buNone/>
            </a:pPr>
            <a:r>
              <a:rPr lang="en-US" dirty="0" smtClean="0"/>
              <a:t>Yet in these thoughts myself almost despising,</a:t>
            </a:r>
          </a:p>
          <a:p>
            <a:pPr lvl="3">
              <a:buNone/>
            </a:pPr>
            <a:r>
              <a:rPr lang="en-US" dirty="0" smtClean="0"/>
              <a:t>Haply I think on thee, and then my state,</a:t>
            </a:r>
          </a:p>
          <a:p>
            <a:pPr lvl="3">
              <a:buNone/>
            </a:pPr>
            <a:r>
              <a:rPr lang="en-US" dirty="0" smtClean="0"/>
              <a:t>Like to the lark at break of day arising</a:t>
            </a:r>
          </a:p>
          <a:p>
            <a:pPr lvl="3">
              <a:buNone/>
            </a:pPr>
            <a:r>
              <a:rPr lang="en-US" dirty="0" smtClean="0"/>
              <a:t>From sullen earth, sings hymns at heaven’s gate;</a:t>
            </a:r>
          </a:p>
          <a:p>
            <a:pPr lvl="3">
              <a:buNone/>
            </a:pPr>
            <a:r>
              <a:rPr lang="en-US" dirty="0" smtClean="0"/>
              <a:t>For thy sweet love remembered such wealth brings</a:t>
            </a:r>
          </a:p>
          <a:p>
            <a:pPr lvl="3">
              <a:buNone/>
            </a:pPr>
            <a:r>
              <a:rPr lang="en-US" dirty="0" smtClean="0"/>
              <a:t>That then I scorn to change my state with kings.</a:t>
            </a:r>
          </a:p>
          <a:p>
            <a:pPr lvl="3">
              <a:buNone/>
            </a:pPr>
            <a:endParaRPr lang="en-US" dirty="0" smtClean="0"/>
          </a:p>
          <a:p>
            <a:pPr lvl="3">
              <a:lnSpc>
                <a:spcPts val="1220"/>
              </a:lnSpc>
              <a:spcBef>
                <a:spcPts val="0"/>
              </a:spcBef>
              <a:buNone/>
            </a:pPr>
            <a:r>
              <a:rPr lang="en-US" dirty="0" smtClean="0"/>
              <a:t>					–William Shakespeare</a:t>
            </a:r>
          </a:p>
        </p:txBody>
      </p:sp>
      <p:sp>
        <p:nvSpPr>
          <p:cNvPr id="5" name="TextBox 4"/>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dirty="0" smtClean="0"/>
              <a:t>what’s up with Will?</a:t>
            </a:r>
            <a:endParaRPr lang="en-US" dirty="0"/>
          </a:p>
        </p:txBody>
      </p:sp>
      <p:sp>
        <p:nvSpPr>
          <p:cNvPr id="3" name="Content Placeholder 2"/>
          <p:cNvSpPr>
            <a:spLocks noGrp="1"/>
          </p:cNvSpPr>
          <p:nvPr>
            <p:ph sz="quarter" idx="1"/>
          </p:nvPr>
        </p:nvSpPr>
        <p:spPr>
          <a:xfrm>
            <a:off x="457200" y="1066800"/>
            <a:ext cx="7467600" cy="5562600"/>
          </a:xfrm>
        </p:spPr>
        <p:txBody>
          <a:bodyPr>
            <a:normAutofit fontScale="70000" lnSpcReduction="20000"/>
          </a:bodyPr>
          <a:lstStyle/>
          <a:p>
            <a:r>
              <a:rPr lang="en-US" sz="3429" dirty="0" smtClean="0"/>
              <a:t>Poems, like narratives or stories, take place in time and space and emotion. When we start to read, we interrupt the poet in the midst of an event, a</a:t>
            </a:r>
            <a:r>
              <a:rPr lang="en-US" sz="3429" dirty="0" smtClean="0">
                <a:cs typeface="Arial Black"/>
              </a:rPr>
              <a:t> “moment” that motivates the speaker of the poem.</a:t>
            </a:r>
          </a:p>
          <a:p>
            <a:endParaRPr lang="en-US" sz="3429" dirty="0" smtClean="0">
              <a:latin typeface="Arial Black"/>
              <a:cs typeface="Arial Black"/>
            </a:endParaRPr>
          </a:p>
          <a:p>
            <a:r>
              <a:rPr lang="en-US" sz="3429" dirty="0" smtClean="0"/>
              <a:t>We can tell a few things about Will’s moment after just a little listening. His word choice gives him away. First of all, he’s thinking back to “When” he has certain experiences and how he typically reacts to them.  </a:t>
            </a:r>
          </a:p>
          <a:p>
            <a:pPr>
              <a:buNone/>
            </a:pPr>
            <a:endParaRPr lang="en-US" sz="3429" dirty="0" smtClean="0">
              <a:latin typeface="Arial Black"/>
              <a:cs typeface="Arial Black"/>
            </a:endParaRPr>
          </a:p>
          <a:p>
            <a:pPr>
              <a:buNone/>
            </a:pPr>
            <a:endParaRPr lang="en-US" sz="3429" dirty="0" smtClean="0">
              <a:latin typeface="Arial Black"/>
              <a:cs typeface="Arial Black"/>
            </a:endParaRPr>
          </a:p>
          <a:p>
            <a:pPr indent="0">
              <a:buNone/>
            </a:pPr>
            <a:r>
              <a:rPr lang="en-US" sz="3429" dirty="0" smtClean="0">
                <a:latin typeface="Arial Black"/>
                <a:cs typeface="Arial Black"/>
              </a:rPr>
              <a:t>In Sonnet 29, what has brought the speaker to the point of expressing himself?</a:t>
            </a:r>
          </a:p>
          <a:p>
            <a:pPr>
              <a:buNone/>
            </a:pPr>
            <a:endParaRPr lang="en-US" sz="3429" dirty="0" smtClean="0"/>
          </a:p>
          <a:p>
            <a:endParaRPr lang="en-US" dirty="0" smtClean="0"/>
          </a:p>
        </p:txBody>
      </p:sp>
      <p:sp>
        <p:nvSpPr>
          <p:cNvPr id="5" name="TextBox 4"/>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Speaker?</a:t>
            </a:r>
            <a:endParaRPr lang="en-US" dirty="0"/>
          </a:p>
        </p:txBody>
      </p:sp>
      <p:sp>
        <p:nvSpPr>
          <p:cNvPr id="3" name="Content Placeholder 2"/>
          <p:cNvSpPr>
            <a:spLocks noGrp="1"/>
          </p:cNvSpPr>
          <p:nvPr>
            <p:ph sz="quarter" idx="1"/>
          </p:nvPr>
        </p:nvSpPr>
        <p:spPr>
          <a:xfrm>
            <a:off x="457200" y="1066800"/>
            <a:ext cx="7467600" cy="5407152"/>
          </a:xfrm>
        </p:spPr>
        <p:txBody>
          <a:bodyPr>
            <a:normAutofit lnSpcReduction="10000"/>
          </a:bodyPr>
          <a:lstStyle/>
          <a:p>
            <a:r>
              <a:rPr lang="en-US" dirty="0" smtClean="0"/>
              <a:t>Yes, a poem has a speaker, and if we listen hard and well, we can hear that speaker’s personality.</a:t>
            </a:r>
          </a:p>
          <a:p>
            <a:r>
              <a:rPr lang="en-US" dirty="0" smtClean="0"/>
              <a:t>Will is not at all shy. Notice that right away he confesses that he has sometimes been in trouble “with Fortune and men’s eyes.”</a:t>
            </a:r>
          </a:p>
          <a:p>
            <a:r>
              <a:rPr lang="en-US" dirty="0" smtClean="0"/>
              <a:t>And he has lost his temper, it seems, crying out to “deaf heaven” about his troubles. </a:t>
            </a:r>
          </a:p>
          <a:p>
            <a:r>
              <a:rPr lang="en-US" dirty="0" smtClean="0"/>
              <a:t>And, too, he has been a little self-pitying, complaining about “his fate” and “despising” himself.</a:t>
            </a:r>
          </a:p>
          <a:p>
            <a:r>
              <a:rPr lang="en-US" dirty="0" smtClean="0"/>
              <a:t>And, frankly, he’s inclined toward envying others for their gifts and talents.</a:t>
            </a:r>
          </a:p>
          <a:p>
            <a:r>
              <a:rPr lang="en-US" dirty="0" smtClean="0"/>
              <a:t>But he’s also introspective. He tries to figure out what he feels and when and why.</a:t>
            </a:r>
            <a:endParaRPr lang="en-US" dirty="0"/>
          </a:p>
        </p:txBody>
      </p:sp>
      <p:sp>
        <p:nvSpPr>
          <p:cNvPr id="5" name="TextBox 4"/>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a:t>
            </a:r>
            <a:br>
              <a:rPr lang="en-US" dirty="0" smtClean="0"/>
            </a:br>
            <a:r>
              <a:rPr lang="en-US" dirty="0" smtClean="0"/>
              <a:t>Profiling Personality</a:t>
            </a:r>
            <a:endParaRPr lang="en-US" dirty="0"/>
          </a:p>
        </p:txBody>
      </p:sp>
      <p:sp>
        <p:nvSpPr>
          <p:cNvPr id="3" name="Content Placeholder 2"/>
          <p:cNvSpPr>
            <a:spLocks noGrp="1"/>
          </p:cNvSpPr>
          <p:nvPr>
            <p:ph sz="quarter" idx="1"/>
          </p:nvPr>
        </p:nvSpPr>
        <p:spPr/>
        <p:txBody>
          <a:bodyPr/>
          <a:lstStyle/>
          <a:p>
            <a:r>
              <a:rPr lang="en-US" dirty="0" smtClean="0"/>
              <a:t>Read William Shakespeare’s Sonnet 29 several times. Make note of his word choice and phrasing as well as the list of complaints he makes about his problems and how he responds to his “state.”</a:t>
            </a:r>
          </a:p>
          <a:p>
            <a:r>
              <a:rPr lang="en-US" dirty="0" smtClean="0"/>
              <a:t>Then write two or three sentences as though you were going to describe Will’s temperament to friends who did not know him.</a:t>
            </a:r>
          </a:p>
          <a:p>
            <a:pPr>
              <a:buNone/>
            </a:pPr>
            <a:endParaRPr lang="en-US" dirty="0" smtClean="0"/>
          </a:p>
          <a:p>
            <a:pPr>
              <a:buNone/>
            </a:pPr>
            <a:r>
              <a:rPr lang="en-US" dirty="0" smtClean="0">
                <a:latin typeface="Arial Black"/>
                <a:cs typeface="Arial Black"/>
              </a:rPr>
              <a:t>Would he make a good college roommate?  </a:t>
            </a:r>
            <a:endParaRPr lang="en-US" dirty="0">
              <a:latin typeface="Arial Black"/>
              <a:cs typeface="Arial Black"/>
            </a:endParaRPr>
          </a:p>
        </p:txBody>
      </p:sp>
      <p:sp>
        <p:nvSpPr>
          <p:cNvPr id="5" name="TextBox 4"/>
          <p:cNvSpPr txBox="1"/>
          <p:nvPr/>
        </p:nvSpPr>
        <p:spPr>
          <a:xfrm>
            <a:off x="2209800" y="6473952"/>
            <a:ext cx="3962400" cy="276999"/>
          </a:xfrm>
          <a:prstGeom prst="rect">
            <a:avLst/>
          </a:prstGeom>
          <a:noFill/>
        </p:spPr>
        <p:txBody>
          <a:bodyPr wrap="square" rtlCol="0">
            <a:spAutoFit/>
          </a:body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462</TotalTime>
  <Words>1901</Words>
  <Application>Microsoft Office PowerPoint</Application>
  <PresentationFormat>On-screen Show (4:3)</PresentationFormat>
  <Paragraphs>169</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 Black</vt:lpstr>
      <vt:lpstr>Calibri</vt:lpstr>
      <vt:lpstr>Century Schoolbook</vt:lpstr>
      <vt:lpstr>Wingdings</vt:lpstr>
      <vt:lpstr>Wingdings 2</vt:lpstr>
      <vt:lpstr>Oriel</vt:lpstr>
      <vt:lpstr>Analyzing Poetry</vt:lpstr>
      <vt:lpstr>Read, Read, and Re-Read</vt:lpstr>
      <vt:lpstr>Listening In</vt:lpstr>
      <vt:lpstr>Meet Will . . .</vt:lpstr>
      <vt:lpstr>Figuring Him Out</vt:lpstr>
      <vt:lpstr>Will, again</vt:lpstr>
      <vt:lpstr>what’s up with Will?</vt:lpstr>
      <vt:lpstr>Speaker?</vt:lpstr>
      <vt:lpstr>Classroom Activity:  Profiling Personality</vt:lpstr>
      <vt:lpstr>Personality or Mood?</vt:lpstr>
      <vt:lpstr>Classroom Activity: Tone</vt:lpstr>
      <vt:lpstr>Making Friends</vt:lpstr>
      <vt:lpstr>Figures of Speech</vt:lpstr>
      <vt:lpstr>Structure: Evolving Ideas</vt:lpstr>
      <vt:lpstr>Classroom Activity:  How Structure Leads to Meaning</vt:lpstr>
      <vt:lpstr>Patterns: Imagery</vt:lpstr>
      <vt:lpstr>Patterns: Sound</vt:lpstr>
      <vt:lpstr>Classroom Activity: Sound Patterns</vt:lpstr>
      <vt:lpstr>Titles: Clues to Meaning</vt:lpstr>
      <vt:lpstr>Classroom Activity:  Sleuthing by way of the Title</vt:lpstr>
      <vt:lpstr>The Next Day Blues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Poetry</dc:title>
  <dc:creator>Mary Basson</dc:creator>
  <cp:lastModifiedBy>Amanda Long</cp:lastModifiedBy>
  <cp:revision>129</cp:revision>
  <dcterms:created xsi:type="dcterms:W3CDTF">2011-05-31T23:25:17Z</dcterms:created>
  <dcterms:modified xsi:type="dcterms:W3CDTF">2015-08-11T15:46:54Z</dcterms:modified>
</cp:coreProperties>
</file>