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62" r:id="rId5"/>
    <p:sldId id="263" r:id="rId6"/>
    <p:sldId id="267" r:id="rId7"/>
    <p:sldId id="265" r:id="rId8"/>
    <p:sldId id="264" r:id="rId9"/>
    <p:sldId id="268" r:id="rId10"/>
    <p:sldId id="275"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4D93EF-3D5C-7A4F-8A8F-E684662937B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4D93EF-3D5C-7A4F-8A8F-E684662937B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4D93EF-3D5C-7A4F-8A8F-E684662937B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4D93EF-3D5C-7A4F-8A8F-E684662937BE}"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4D93EF-3D5C-7A4F-8A8F-E684662937BE}" type="slidenum">
              <a:rPr lang="en-US" smtClean="0"/>
              <a:pPr/>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4D93EF-3D5C-7A4F-8A8F-E684662937BE}"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064D93EF-3D5C-7A4F-8A8F-E684662937BE}" type="slidenum">
              <a:rPr lang="en-US" smtClean="0"/>
              <a:pP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4D93EF-3D5C-7A4F-8A8F-E684662937BE}" type="slidenum">
              <a:rPr lang="en-US" smtClean="0"/>
              <a:pPr/>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064D93EF-3D5C-7A4F-8A8F-E684662937B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BE108E-1A1B-7B4B-A66E-28537EEA50AC}"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4D93EF-3D5C-7A4F-8A8F-E684662937BE}"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40BE108E-1A1B-7B4B-A66E-28537EEA50AC}" type="datetimeFigureOut">
              <a:rPr lang="en-US" smtClean="0"/>
              <a:pPr/>
              <a:t>8/11/2015</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064D93EF-3D5C-7A4F-8A8F-E684662937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624668"/>
            <a:ext cx="5638800" cy="933450"/>
          </a:xfrm>
        </p:spPr>
        <p:txBody>
          <a:bodyPr>
            <a:normAutofit/>
          </a:bodyPr>
          <a:lstStyle/>
          <a:p>
            <a:r>
              <a:rPr lang="en-US" sz="3200" dirty="0" smtClean="0"/>
              <a:t>Analyzing the Novel</a:t>
            </a:r>
            <a:endParaRPr lang="en-US" sz="3200" dirty="0"/>
          </a:p>
        </p:txBody>
      </p:sp>
      <p:sp>
        <p:nvSpPr>
          <p:cNvPr id="3" name="Subtitle 2"/>
          <p:cNvSpPr>
            <a:spLocks noGrp="1"/>
          </p:cNvSpPr>
          <p:nvPr>
            <p:ph type="subTitle" idx="1"/>
          </p:nvPr>
        </p:nvSpPr>
        <p:spPr>
          <a:xfrm>
            <a:off x="2209800" y="5562599"/>
            <a:ext cx="6629400" cy="748553"/>
          </a:xfrm>
        </p:spPr>
        <p:txBody>
          <a:bodyPr>
            <a:normAutofit/>
          </a:bodyPr>
          <a:lstStyle/>
          <a:p>
            <a:r>
              <a:rPr lang="en-US" sz="2400" dirty="0" smtClean="0"/>
              <a:t>How to Get the Most Out of</a:t>
            </a:r>
            <a:r>
              <a:rPr lang="en-US" sz="800" dirty="0" smtClean="0"/>
              <a:t> </a:t>
            </a:r>
            <a:r>
              <a:rPr lang="en-US" sz="2400" dirty="0" smtClean="0"/>
              <a:t> Your Reading</a:t>
            </a:r>
            <a:endParaRPr lang="en-US" sz="24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35106"/>
          </a:xfrm>
        </p:spPr>
        <p:txBody>
          <a:bodyPr/>
          <a:lstStyle/>
          <a:p>
            <a:r>
              <a:rPr lang="en-US" dirty="0" smtClean="0"/>
              <a:t>Plot</a:t>
            </a:r>
            <a:endParaRPr lang="en-US" dirty="0"/>
          </a:p>
        </p:txBody>
      </p:sp>
      <p:sp>
        <p:nvSpPr>
          <p:cNvPr id="3" name="Content Placeholder 2"/>
          <p:cNvSpPr>
            <a:spLocks noGrp="1"/>
          </p:cNvSpPr>
          <p:nvPr>
            <p:ph idx="1"/>
          </p:nvPr>
        </p:nvSpPr>
        <p:spPr>
          <a:xfrm>
            <a:off x="498474" y="1524000"/>
            <a:ext cx="7556313" cy="4602163"/>
          </a:xfrm>
        </p:spPr>
        <p:txBody>
          <a:bodyPr>
            <a:normAutofit/>
          </a:bodyPr>
          <a:lstStyle/>
          <a:p>
            <a:r>
              <a:rPr lang="en-US" b="1" dirty="0" smtClean="0"/>
              <a:t>Plot</a:t>
            </a:r>
            <a:r>
              <a:rPr lang="en-US" dirty="0" smtClean="0"/>
              <a:t> is the structure of the incidents of the novel.  </a:t>
            </a:r>
          </a:p>
          <a:p>
            <a:pPr lvl="1"/>
            <a:r>
              <a:rPr lang="en-US" dirty="0" smtClean="0"/>
              <a:t>The plot may be chronological, but it may also be psychological or thematic.  </a:t>
            </a:r>
          </a:p>
          <a:p>
            <a:pPr lvl="2"/>
            <a:r>
              <a:rPr lang="en-US" dirty="0" smtClean="0"/>
              <a:t>In other words, the incidents of the novel may evolve so as to communicate the emotional journey of the protagonist. </a:t>
            </a:r>
          </a:p>
          <a:p>
            <a:pPr lvl="1"/>
            <a:r>
              <a:rPr lang="en-US" dirty="0" smtClean="0"/>
              <a:t>Flashbacks sometimes take the reader back in time to examine the origins of the character’s feelings, thus thickening our understanding of what the character might be experiencing.</a:t>
            </a:r>
          </a:p>
          <a:p>
            <a:r>
              <a:rPr lang="en-US" dirty="0" smtClean="0"/>
              <a:t> The incidents of the novel may also build the author’s case for a commentary on society.</a:t>
            </a:r>
          </a:p>
          <a:p>
            <a:r>
              <a:rPr lang="en-US" dirty="0" smtClean="0"/>
              <a:t>In a well-made novel, the incidents of the plot do more than move the narrative forward. They move the reader forward to a more full understanding of character and theme.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Classroom Activity: Links</a:t>
            </a:r>
            <a:endParaRPr lang="en-US" dirty="0"/>
          </a:p>
        </p:txBody>
      </p:sp>
      <p:sp>
        <p:nvSpPr>
          <p:cNvPr id="3" name="Content Placeholder 2"/>
          <p:cNvSpPr>
            <a:spLocks noGrp="1"/>
          </p:cNvSpPr>
          <p:nvPr>
            <p:ph idx="1"/>
          </p:nvPr>
        </p:nvSpPr>
        <p:spPr>
          <a:xfrm>
            <a:off x="498474" y="1143000"/>
            <a:ext cx="7556313" cy="4983163"/>
          </a:xfrm>
        </p:spPr>
        <p:txBody>
          <a:bodyPr>
            <a:normAutofit/>
          </a:bodyPr>
          <a:lstStyle/>
          <a:p>
            <a:r>
              <a:rPr lang="en-US" dirty="0" smtClean="0"/>
              <a:t>After you have read 50 pages of the novel, make a list of the scenes in this first 50 pages. Identify each scene this way:</a:t>
            </a:r>
          </a:p>
          <a:p>
            <a:pPr lvl="1"/>
            <a:r>
              <a:rPr lang="en-US" sz="2000" dirty="0" smtClean="0"/>
              <a:t>Where does the scene take place?</a:t>
            </a:r>
          </a:p>
          <a:p>
            <a:pPr lvl="1"/>
            <a:r>
              <a:rPr lang="en-US" sz="2000" dirty="0" smtClean="0"/>
              <a:t>Who is there in the scene?</a:t>
            </a:r>
          </a:p>
          <a:p>
            <a:pPr lvl="1"/>
            <a:r>
              <a:rPr lang="en-US" sz="2000" dirty="0" smtClean="0"/>
              <a:t>What is the conversation about?  </a:t>
            </a:r>
          </a:p>
          <a:p>
            <a:pPr lvl="1"/>
            <a:r>
              <a:rPr lang="en-US" sz="2000" dirty="0" smtClean="0"/>
              <a:t>What are the characters doing?</a:t>
            </a:r>
          </a:p>
          <a:p>
            <a:pPr lvl="1"/>
            <a:endParaRPr lang="en-US" sz="2000" dirty="0" smtClean="0"/>
          </a:p>
          <a:p>
            <a:pPr lvl="1"/>
            <a:r>
              <a:rPr lang="en-US" sz="2000" dirty="0" smtClean="0"/>
              <a:t>After you have your list of scenes and have answered all four questions about each scene, then answer this question:</a:t>
            </a:r>
          </a:p>
          <a:p>
            <a:pPr lvl="1" indent="0">
              <a:spcBef>
                <a:spcPts val="2400"/>
              </a:spcBef>
              <a:buNone/>
            </a:pPr>
            <a:r>
              <a:rPr lang="en-US" sz="2000" dirty="0" smtClean="0">
                <a:latin typeface="Arial Black"/>
                <a:cs typeface="Arial Black"/>
              </a:rPr>
              <a:t>What do the scenes so far in the novel have to do with each other?</a:t>
            </a:r>
            <a:endParaRPr lang="en-US" sz="2000" dirty="0">
              <a:latin typeface="Arial Black"/>
              <a:cs typeface="Arial Black"/>
            </a:endParaRP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How Did It Come To This?</a:t>
            </a:r>
            <a:endParaRPr lang="en-US" dirty="0"/>
          </a:p>
        </p:txBody>
      </p:sp>
      <p:sp>
        <p:nvSpPr>
          <p:cNvPr id="3" name="Content Placeholder 2"/>
          <p:cNvSpPr>
            <a:spLocks noGrp="1"/>
          </p:cNvSpPr>
          <p:nvPr>
            <p:ph idx="1"/>
          </p:nvPr>
        </p:nvSpPr>
        <p:spPr>
          <a:xfrm>
            <a:off x="498474" y="1143000"/>
            <a:ext cx="7556313" cy="5410200"/>
          </a:xfrm>
        </p:spPr>
        <p:txBody>
          <a:bodyPr>
            <a:normAutofit fontScale="92500" lnSpcReduction="10000"/>
          </a:bodyPr>
          <a:lstStyle/>
          <a:p>
            <a:r>
              <a:rPr lang="en-US" dirty="0" smtClean="0"/>
              <a:t>One of the characteristics of the novel, as opposed to many earlier literary forms, is the causal nature of occurrences.  </a:t>
            </a:r>
          </a:p>
          <a:p>
            <a:pPr indent="0">
              <a:buNone/>
            </a:pPr>
            <a:r>
              <a:rPr lang="en-US" b="1" dirty="0" smtClean="0"/>
              <a:t>Sequenced action:  </a:t>
            </a:r>
            <a:r>
              <a:rPr lang="en-US" dirty="0" smtClean="0"/>
              <a:t>Mary walked down the street and then a cat appeared and then Mary bought some carrots and then she went home and it began to rain. </a:t>
            </a:r>
          </a:p>
          <a:p>
            <a:pPr indent="0">
              <a:buNone/>
            </a:pPr>
            <a:endParaRPr lang="en-US" dirty="0" smtClean="0"/>
          </a:p>
          <a:p>
            <a:pPr indent="0">
              <a:buNone/>
            </a:pPr>
            <a:r>
              <a:rPr lang="en-US" b="1" dirty="0" smtClean="0"/>
              <a:t>Causal action: </a:t>
            </a:r>
            <a:r>
              <a:rPr lang="en-US" dirty="0" smtClean="0"/>
              <a:t>Mary walked down the street, and, frightened when Dick Whittington's cat appeared, she ducked into a shop to avoid it. There, she bought some carrots and hurried home to make soup before it began to rain hard. She hoped the cat would not follow.</a:t>
            </a:r>
          </a:p>
          <a:p>
            <a:pPr indent="0">
              <a:buNone/>
            </a:pPr>
            <a:r>
              <a:rPr lang="en-US" dirty="0" smtClean="0">
                <a:latin typeface="Arial Black"/>
                <a:cs typeface="Arial Black"/>
              </a:rPr>
              <a:t>When you have reached a scene of climax in the novel you are studying, ask this question:  </a:t>
            </a:r>
          </a:p>
          <a:p>
            <a:pPr>
              <a:buNone/>
            </a:pPr>
            <a:r>
              <a:rPr lang="en-US" dirty="0" smtClean="0">
                <a:latin typeface="Arial Black"/>
                <a:cs typeface="Arial Black"/>
              </a:rPr>
              <a:t>	How did it all come to this?</a:t>
            </a:r>
            <a:endParaRPr lang="en-US" dirty="0">
              <a:latin typeface="Arial Black"/>
              <a:cs typeface="Arial Black"/>
            </a:endParaRP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06506"/>
          </a:xfrm>
        </p:spPr>
        <p:txBody>
          <a:bodyPr/>
          <a:lstStyle/>
          <a:p>
            <a:r>
              <a:rPr lang="en-US" sz="3200" dirty="0" smtClean="0"/>
              <a:t>Voice</a:t>
            </a:r>
            <a:endParaRPr lang="en-US" sz="3200" dirty="0"/>
          </a:p>
        </p:txBody>
      </p:sp>
      <p:sp>
        <p:nvSpPr>
          <p:cNvPr id="3" name="Content Placeholder 2"/>
          <p:cNvSpPr>
            <a:spLocks noGrp="1"/>
          </p:cNvSpPr>
          <p:nvPr>
            <p:ph idx="1"/>
          </p:nvPr>
        </p:nvSpPr>
        <p:spPr>
          <a:xfrm>
            <a:off x="228600" y="1371600"/>
            <a:ext cx="7826187" cy="5029200"/>
          </a:xfrm>
        </p:spPr>
        <p:txBody>
          <a:bodyPr>
            <a:normAutofit lnSpcReduction="10000"/>
          </a:bodyPr>
          <a:lstStyle/>
          <a:p>
            <a:r>
              <a:rPr lang="en-US" sz="1800" dirty="0" smtClean="0"/>
              <a:t>If you listen with your literary ear, you can hear the author talking. The tone of the author’s language is called </a:t>
            </a:r>
            <a:r>
              <a:rPr lang="en-US" sz="1800" b="1" dirty="0" smtClean="0"/>
              <a:t>voice </a:t>
            </a:r>
            <a:r>
              <a:rPr lang="en-US" sz="1800" dirty="0" smtClean="0"/>
              <a:t>in the novel. Some novels have a strong, distinctive voice. In other novels, the voice is more subtle and harder to grasp.</a:t>
            </a:r>
          </a:p>
          <a:p>
            <a:r>
              <a:rPr lang="en-US" dirty="0" smtClean="0"/>
              <a:t>Learn to hear the novel’s voice by looking at these factors:</a:t>
            </a:r>
          </a:p>
          <a:p>
            <a:pPr lvl="1"/>
            <a:r>
              <a:rPr lang="en-US" dirty="0" smtClean="0"/>
              <a:t>Level of formality of the sentences.</a:t>
            </a:r>
          </a:p>
          <a:p>
            <a:pPr lvl="3"/>
            <a:r>
              <a:rPr lang="en-US" dirty="0" smtClean="0"/>
              <a:t>Long or short? Sentences with multiple clauses, or only a few?</a:t>
            </a:r>
          </a:p>
          <a:p>
            <a:pPr lvl="1"/>
            <a:r>
              <a:rPr lang="en-US" dirty="0" smtClean="0"/>
              <a:t>Level of formality of the diction.</a:t>
            </a:r>
          </a:p>
          <a:p>
            <a:pPr lvl="3"/>
            <a:r>
              <a:rPr lang="en-US" dirty="0" smtClean="0"/>
              <a:t>Words with Latinate endings and many syllables? Or blunt Anglo-Saxon words? Common words or highly specialized vocabulary?</a:t>
            </a:r>
          </a:p>
          <a:p>
            <a:pPr lvl="1"/>
            <a:r>
              <a:rPr lang="en-US" dirty="0" smtClean="0"/>
              <a:t>Phrasing, syntax, and idioms.   </a:t>
            </a:r>
          </a:p>
          <a:p>
            <a:pPr lvl="3"/>
            <a:r>
              <a:rPr lang="en-US" dirty="0" smtClean="0"/>
              <a:t>Are they idiosyncratic? Conversational? Full of clichés? Ungrammatical? Proper and correct? Rambling? Wordy? Terse? </a:t>
            </a:r>
          </a:p>
          <a:p>
            <a:pPr lvl="1"/>
            <a:r>
              <a:rPr lang="en-US" dirty="0" smtClean="0"/>
              <a:t>Figurative language and word play.  </a:t>
            </a:r>
          </a:p>
          <a:p>
            <a:pPr lvl="3"/>
            <a:r>
              <a:rPr lang="en-US" dirty="0" smtClean="0"/>
              <a:t>Lots of it? Or not?</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 Voice</a:t>
            </a:r>
            <a:endParaRPr lang="en-US" dirty="0"/>
          </a:p>
        </p:txBody>
      </p:sp>
      <p:sp>
        <p:nvSpPr>
          <p:cNvPr id="3" name="Content Placeholder 2"/>
          <p:cNvSpPr>
            <a:spLocks noGrp="1"/>
          </p:cNvSpPr>
          <p:nvPr>
            <p:ph idx="1"/>
          </p:nvPr>
        </p:nvSpPr>
        <p:spPr/>
        <p:txBody>
          <a:bodyPr/>
          <a:lstStyle/>
          <a:p>
            <a:pPr marL="228600" lvl="2">
              <a:spcBef>
                <a:spcPts val="2000"/>
              </a:spcBef>
            </a:pPr>
            <a:r>
              <a:rPr lang="en-US" dirty="0" smtClean="0">
                <a:latin typeface="Arial Black"/>
                <a:cs typeface="Arial Black"/>
              </a:rPr>
              <a:t>In your notebook, quote at least three passages that reflect the novel’s voice. Then try to analyze the language to see how the author created that voice.</a:t>
            </a:r>
          </a:p>
          <a:p>
            <a:pPr marL="228600" lvl="2">
              <a:spcBef>
                <a:spcPts val="2000"/>
              </a:spcBef>
            </a:pPr>
            <a:r>
              <a:rPr lang="en-US" dirty="0" smtClean="0">
                <a:latin typeface="Arial Black"/>
                <a:cs typeface="Arial Black"/>
              </a:rPr>
              <a:t>Read your selected passages out loud at least twice each. Listen to your own voice as you read. How does the author’s voice differ from your own?</a:t>
            </a:r>
          </a:p>
          <a:p>
            <a:pPr marL="228600" lvl="2">
              <a:spcBef>
                <a:spcPts val="2000"/>
              </a:spcBef>
            </a:pPr>
            <a:r>
              <a:rPr lang="en-US" dirty="0" smtClean="0">
                <a:latin typeface="Arial Black"/>
                <a:cs typeface="Arial Black"/>
              </a:rPr>
              <a:t>How does the voice of the novel contribute to the novel’s meaning?       </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Symbols</a:t>
            </a:r>
            <a:endParaRPr lang="en-US" dirty="0"/>
          </a:p>
        </p:txBody>
      </p:sp>
      <p:sp>
        <p:nvSpPr>
          <p:cNvPr id="3" name="Content Placeholder 2"/>
          <p:cNvSpPr>
            <a:spLocks noGrp="1"/>
          </p:cNvSpPr>
          <p:nvPr>
            <p:ph idx="1"/>
          </p:nvPr>
        </p:nvSpPr>
        <p:spPr>
          <a:xfrm>
            <a:off x="498474" y="1295400"/>
            <a:ext cx="7556313" cy="4830763"/>
          </a:xfrm>
        </p:spPr>
        <p:txBody>
          <a:bodyPr>
            <a:normAutofit fontScale="92500" lnSpcReduction="10000"/>
          </a:bodyPr>
          <a:lstStyle/>
          <a:p>
            <a:r>
              <a:rPr lang="en-US" dirty="0" smtClean="0"/>
              <a:t>Symbols are efficient ways for the author to say a great deal in </a:t>
            </a:r>
            <a:br>
              <a:rPr lang="en-US" dirty="0" smtClean="0"/>
            </a:br>
            <a:r>
              <a:rPr lang="en-US" dirty="0" smtClean="0"/>
              <a:t>a short space. A symbol can be a character, a name, a place, an object, or even an experience.  </a:t>
            </a:r>
          </a:p>
          <a:p>
            <a:r>
              <a:rPr lang="en-US" dirty="0" smtClean="0"/>
              <a:t>In a literary work, the symbol works both on the literary level and also on an additional thematic level.  </a:t>
            </a:r>
          </a:p>
          <a:p>
            <a:pPr lvl="1"/>
            <a:r>
              <a:rPr lang="en-US" dirty="0" smtClean="0"/>
              <a:t>For instance, Hawthorne’s rose bush outside the prison is a real bush with real flowers one can pick. But the rosebush also stands for something sweet and desirable that the reader can derive from a story involving a sin. </a:t>
            </a:r>
          </a:p>
          <a:p>
            <a:pPr lvl="1"/>
            <a:r>
              <a:rPr lang="en-US" dirty="0" smtClean="0"/>
              <a:t>Symbols usually suggest rather than say outright.</a:t>
            </a:r>
          </a:p>
          <a:p>
            <a:r>
              <a:rPr lang="en-US" dirty="0" smtClean="0"/>
              <a:t>Learn to pick up on symbols by becoming alert to images or ideas that are repeated, discussed at length, or that mirror or parallel an action, character, or event in the story.  </a:t>
            </a:r>
          </a:p>
          <a:p>
            <a:r>
              <a:rPr lang="en-US" dirty="0" smtClean="0"/>
              <a:t>Sometimes you need to read the story more than once to see the symbols and what they suggest.</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039906"/>
          </a:xfrm>
        </p:spPr>
        <p:txBody>
          <a:bodyPr/>
          <a:lstStyle/>
          <a:p>
            <a:r>
              <a:rPr lang="en-US" dirty="0" smtClean="0"/>
              <a:t>Classroom Activity: </a:t>
            </a:r>
            <a:br>
              <a:rPr lang="en-US" dirty="0" smtClean="0"/>
            </a:br>
            <a:r>
              <a:rPr lang="en-US" dirty="0" smtClean="0"/>
              <a:t>Parts and Wholes</a:t>
            </a:r>
            <a:endParaRPr lang="en-US" dirty="0"/>
          </a:p>
        </p:txBody>
      </p:sp>
      <p:sp>
        <p:nvSpPr>
          <p:cNvPr id="3" name="Content Placeholder 2"/>
          <p:cNvSpPr>
            <a:spLocks noGrp="1"/>
          </p:cNvSpPr>
          <p:nvPr>
            <p:ph idx="1"/>
          </p:nvPr>
        </p:nvSpPr>
        <p:spPr>
          <a:xfrm>
            <a:off x="498474" y="1905000"/>
            <a:ext cx="7556313" cy="4221163"/>
          </a:xfrm>
        </p:spPr>
        <p:txBody>
          <a:bodyPr>
            <a:normAutofit lnSpcReduction="10000"/>
          </a:bodyPr>
          <a:lstStyle/>
          <a:p>
            <a:r>
              <a:rPr lang="en-US" dirty="0" smtClean="0"/>
              <a:t>In a well-crafted piece of fiction, every scene, every character, every action, every reaction plays a part in developing the author’s idea and expressing the theme. Test the quality of your reading by asking yourself what each character, scene, or event in the novel contributes to the whole.</a:t>
            </a:r>
          </a:p>
          <a:p>
            <a:pPr>
              <a:buNone/>
            </a:pPr>
            <a:r>
              <a:rPr lang="en-US" dirty="0" smtClean="0">
                <a:latin typeface="Arial Black"/>
                <a:cs typeface="Arial Black"/>
              </a:rPr>
              <a:t>	At random, put your finger on five different spots in the novel you are studying. Reread each scene you have found. In your notebook, briefly summarize the scene. Then answer these questions: How does this scene contribute to the novel as a whole? If the scene were not present, how would the novel suffer?</a:t>
            </a:r>
            <a:endParaRPr lang="en-US" dirty="0">
              <a:latin typeface="Arial Black"/>
              <a:cs typeface="Arial Black"/>
            </a:endParaRP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82706"/>
          </a:xfrm>
        </p:spPr>
        <p:txBody>
          <a:bodyPr/>
          <a:lstStyle/>
          <a:p>
            <a:r>
              <a:rPr lang="en-US" dirty="0" smtClean="0"/>
              <a:t>So How Do I Begin?</a:t>
            </a:r>
            <a:endParaRPr lang="en-US" dirty="0"/>
          </a:p>
        </p:txBody>
      </p:sp>
      <p:sp>
        <p:nvSpPr>
          <p:cNvPr id="3" name="Content Placeholder 2"/>
          <p:cNvSpPr>
            <a:spLocks noGrp="1"/>
          </p:cNvSpPr>
          <p:nvPr>
            <p:ph idx="1"/>
          </p:nvPr>
        </p:nvSpPr>
        <p:spPr>
          <a:xfrm>
            <a:off x="498474" y="1219200"/>
            <a:ext cx="7556313" cy="4906963"/>
          </a:xfrm>
        </p:spPr>
        <p:txBody>
          <a:bodyPr>
            <a:normAutofit fontScale="92500" lnSpcReduction="20000"/>
          </a:bodyPr>
          <a:lstStyle/>
          <a:p>
            <a:r>
              <a:rPr lang="en-US" sz="2400" dirty="0" smtClean="0"/>
              <a:t>First of all, give the novel a chance. That means:</a:t>
            </a:r>
          </a:p>
          <a:p>
            <a:pPr lvl="1"/>
            <a:r>
              <a:rPr lang="en-US" sz="2400" dirty="0" smtClean="0"/>
              <a:t>Don’t multitask (i.e. talk on the phone, text, listen to music, watch TV., play games, do math problems, etc.).  </a:t>
            </a:r>
          </a:p>
          <a:p>
            <a:pPr lvl="1"/>
            <a:r>
              <a:rPr lang="en-US" sz="2400" dirty="0" smtClean="0"/>
              <a:t>Don’t read in bed. You’ll fall asleep.</a:t>
            </a:r>
          </a:p>
          <a:p>
            <a:pPr lvl="1"/>
            <a:r>
              <a:rPr lang="en-US" sz="2400" dirty="0" smtClean="0"/>
              <a:t>Give yourself a minimum of 30 minutes per reading session, long enough to enter the world of the novel and get acquainted with its people, language, assumptions, rules, and problems.</a:t>
            </a:r>
          </a:p>
          <a:p>
            <a:pPr lvl="1"/>
            <a:r>
              <a:rPr lang="en-US" sz="2400" dirty="0" smtClean="0"/>
              <a:t>Don’t let long periods elapse between reading sessions. You’ll forget who lives in your novel, and why.</a:t>
            </a:r>
          </a:p>
          <a:p>
            <a:pPr lvl="1"/>
            <a:r>
              <a:rPr lang="en-US" sz="2400" dirty="0" smtClean="0"/>
              <a:t>Don’t expect your new novel to be like the one you just finished. One of the best things about novels is that each one is itself.</a:t>
            </a:r>
          </a:p>
          <a:p>
            <a:pPr lvl="1"/>
            <a:r>
              <a:rPr lang="en-US" sz="2400" dirty="0" smtClean="0"/>
              <a:t>Make an effort. Pay attention.</a:t>
            </a:r>
          </a:p>
          <a:p>
            <a:pPr lvl="1"/>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Do I Have To Take Notes?</a:t>
            </a:r>
            <a:endParaRPr lang="en-US" dirty="0"/>
          </a:p>
        </p:txBody>
      </p:sp>
      <p:sp>
        <p:nvSpPr>
          <p:cNvPr id="3" name="Content Placeholder 2"/>
          <p:cNvSpPr>
            <a:spLocks noGrp="1"/>
          </p:cNvSpPr>
          <p:nvPr>
            <p:ph idx="1"/>
          </p:nvPr>
        </p:nvSpPr>
        <p:spPr>
          <a:xfrm>
            <a:off x="498474" y="1143000"/>
            <a:ext cx="7556313" cy="4983163"/>
          </a:xfrm>
        </p:spPr>
        <p:txBody>
          <a:bodyPr>
            <a:normAutofit/>
          </a:bodyPr>
          <a:lstStyle/>
          <a:p>
            <a:r>
              <a:rPr lang="en-US" dirty="0" smtClean="0"/>
              <a:t>It helps if you:</a:t>
            </a:r>
          </a:p>
          <a:p>
            <a:pPr marL="457200" lvl="2">
              <a:spcBef>
                <a:spcPts val="2000"/>
              </a:spcBef>
            </a:pPr>
            <a:r>
              <a:rPr lang="en-US" dirty="0" smtClean="0"/>
              <a:t>Look up some of the words you don’t know—certainly all of the ones that get in the way of your understanding.</a:t>
            </a:r>
            <a:r>
              <a:rPr lang="en-US" sz="800" dirty="0" smtClean="0"/>
              <a:t>  </a:t>
            </a:r>
            <a:r>
              <a:rPr lang="en-US" dirty="0" smtClean="0"/>
              <a:t>You may skip some of the ones you don’t know if stopping to look them up interferes with your engagement and you’re sure you get the gist of the passage.</a:t>
            </a:r>
          </a:p>
          <a:p>
            <a:pPr marL="457200" lvl="2">
              <a:spcBef>
                <a:spcPts val="2000"/>
              </a:spcBef>
            </a:pPr>
            <a:r>
              <a:rPr lang="en-US" dirty="0" smtClean="0"/>
              <a:t>Keep a character list if there are too many characters to keep straight or if three or more characters seem to have the same name or names you can’t distinguish from one another.  </a:t>
            </a:r>
          </a:p>
          <a:p>
            <a:pPr marL="457200" lvl="2">
              <a:spcBef>
                <a:spcPts val="2000"/>
              </a:spcBef>
            </a:pPr>
            <a:r>
              <a:rPr lang="en-US" dirty="0" smtClean="0"/>
              <a:t>Note any uses of language that take your breath away.</a:t>
            </a:r>
          </a:p>
          <a:p>
            <a:pPr marL="457200" lvl="2">
              <a:spcBef>
                <a:spcPts val="2000"/>
              </a:spcBef>
            </a:pPr>
            <a:r>
              <a:rPr lang="en-US" dirty="0" smtClean="0"/>
              <a:t>Note if the scene changes dramatically—to a different time or place.</a:t>
            </a:r>
          </a:p>
          <a:p>
            <a:pPr marL="457200" lvl="2">
              <a:spcBef>
                <a:spcPts val="2000"/>
              </a:spcBef>
            </a:pPr>
            <a:r>
              <a:rPr lang="en-US" dirty="0" smtClean="0"/>
              <a:t>Note any idea that seems to recur. It might be a theme.  </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82706"/>
          </a:xfrm>
        </p:spPr>
        <p:txBody>
          <a:bodyPr/>
          <a:lstStyle/>
          <a:p>
            <a:r>
              <a:rPr lang="en-US" dirty="0" smtClean="0"/>
              <a:t>Should I Write in the Book?</a:t>
            </a:r>
            <a:endParaRPr lang="en-US" dirty="0"/>
          </a:p>
        </p:txBody>
      </p:sp>
      <p:sp>
        <p:nvSpPr>
          <p:cNvPr id="3" name="Content Placeholder 2"/>
          <p:cNvSpPr>
            <a:spLocks noGrp="1"/>
          </p:cNvSpPr>
          <p:nvPr>
            <p:ph idx="1"/>
          </p:nvPr>
        </p:nvSpPr>
        <p:spPr>
          <a:xfrm>
            <a:off x="498474" y="1066800"/>
            <a:ext cx="8188326" cy="5334000"/>
          </a:xfrm>
        </p:spPr>
        <p:txBody>
          <a:bodyPr>
            <a:noAutofit/>
          </a:bodyPr>
          <a:lstStyle/>
          <a:p>
            <a:pPr lvl="1"/>
            <a:r>
              <a:rPr lang="en-US" sz="2400" dirty="0" smtClean="0"/>
              <a:t>If it’s your book, of course.</a:t>
            </a:r>
          </a:p>
          <a:p>
            <a:pPr lvl="1"/>
            <a:r>
              <a:rPr lang="en-US" sz="2400" dirty="0" smtClean="0"/>
              <a:t>If it’s not your book, no.</a:t>
            </a:r>
          </a:p>
          <a:p>
            <a:pPr lvl="1"/>
            <a:endParaRPr lang="en-US" sz="2400" dirty="0" smtClean="0"/>
          </a:p>
          <a:p>
            <a:pPr lvl="1">
              <a:buNone/>
            </a:pPr>
            <a:r>
              <a:rPr lang="en-US" sz="2400" dirty="0" smtClean="0"/>
              <a:t>Then what?</a:t>
            </a:r>
          </a:p>
          <a:p>
            <a:pPr lvl="1"/>
            <a:r>
              <a:rPr lang="en-US" sz="2400" dirty="0" smtClean="0"/>
              <a:t>Try Post-its.</a:t>
            </a:r>
          </a:p>
          <a:p>
            <a:pPr lvl="1"/>
            <a:r>
              <a:rPr lang="en-US" sz="2400" dirty="0" smtClean="0"/>
              <a:t>Or note cards.</a:t>
            </a:r>
          </a:p>
          <a:p>
            <a:pPr lvl="1"/>
            <a:r>
              <a:rPr lang="en-US" sz="2400" dirty="0" smtClean="0"/>
              <a:t>Or a separate piece of loose-leaf paper you fold into the book</a:t>
            </a:r>
            <a:endParaRPr lang="en-US" sz="24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82706"/>
          </a:xfrm>
        </p:spPr>
        <p:txBody>
          <a:bodyPr/>
          <a:lstStyle/>
          <a:p>
            <a:r>
              <a:rPr lang="en-US" dirty="0" smtClean="0"/>
              <a:t>What Should I Look For?</a:t>
            </a:r>
            <a:endParaRPr lang="en-US" dirty="0"/>
          </a:p>
        </p:txBody>
      </p:sp>
      <p:sp>
        <p:nvSpPr>
          <p:cNvPr id="3" name="Content Placeholder 2"/>
          <p:cNvSpPr>
            <a:spLocks noGrp="1"/>
          </p:cNvSpPr>
          <p:nvPr>
            <p:ph idx="1"/>
          </p:nvPr>
        </p:nvSpPr>
        <p:spPr>
          <a:xfrm>
            <a:off x="498474" y="1295400"/>
            <a:ext cx="7556313" cy="4830763"/>
          </a:xfrm>
        </p:spPr>
        <p:txBody>
          <a:bodyPr>
            <a:normAutofit lnSpcReduction="10000"/>
          </a:bodyPr>
          <a:lstStyle/>
          <a:p>
            <a:pPr>
              <a:buNone/>
            </a:pPr>
            <a:r>
              <a:rPr lang="en-US" sz="2400" dirty="0" smtClean="0"/>
              <a:t>First of all, the facts of the matter:</a:t>
            </a:r>
          </a:p>
          <a:p>
            <a:pPr lvl="1"/>
            <a:r>
              <a:rPr lang="en-US" sz="2400" dirty="0" smtClean="0"/>
              <a:t>Where is all this happening?  </a:t>
            </a:r>
          </a:p>
          <a:p>
            <a:pPr lvl="4"/>
            <a:r>
              <a:rPr lang="en-US" sz="2400" dirty="0" smtClean="0"/>
              <a:t>A farm? A museum? A sailing vessel? A hospital? Somebody’s kitchen? A pub? </a:t>
            </a:r>
            <a:br>
              <a:rPr lang="en-US" sz="2400" dirty="0" smtClean="0"/>
            </a:br>
            <a:r>
              <a:rPr lang="en-US" sz="2400" dirty="0" smtClean="0"/>
              <a:t>A mountain crag? A big city? Brooklyn? Berlin? Beijing?</a:t>
            </a:r>
          </a:p>
          <a:p>
            <a:pPr lvl="1"/>
            <a:r>
              <a:rPr lang="en-US" sz="2400" dirty="0" smtClean="0"/>
              <a:t>What appears to be the social circumstance?  </a:t>
            </a:r>
          </a:p>
          <a:p>
            <a:pPr lvl="4"/>
            <a:r>
              <a:rPr lang="en-US" sz="2400" dirty="0" smtClean="0"/>
              <a:t>Is it wartime? A domestic quarrel? A </a:t>
            </a:r>
            <a:br>
              <a:rPr lang="en-US" sz="2400" dirty="0" smtClean="0"/>
            </a:br>
            <a:r>
              <a:rPr lang="en-US" sz="2400" dirty="0" smtClean="0"/>
              <a:t>famine? A journey? Prom night? A death? </a:t>
            </a:r>
            <a:br>
              <a:rPr lang="en-US" sz="2400" dirty="0" smtClean="0"/>
            </a:br>
            <a:r>
              <a:rPr lang="en-US" sz="2400" dirty="0" smtClean="0"/>
              <a:t>A wedding? The first day of school? </a:t>
            </a:r>
            <a:br>
              <a:rPr lang="en-US" sz="2400" dirty="0" smtClean="0"/>
            </a:br>
            <a:r>
              <a:rPr lang="en-US" sz="2400" dirty="0" smtClean="0"/>
              <a:t>A robbery?</a:t>
            </a:r>
          </a:p>
          <a:p>
            <a:pPr lvl="1"/>
            <a:r>
              <a:rPr lang="en-US" sz="2400" dirty="0" smtClean="0"/>
              <a:t>When does the action appear to be happening?  And what is the significance of this time period?  </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Activity</a:t>
            </a:r>
            <a:endParaRPr lang="en-US" dirty="0"/>
          </a:p>
        </p:txBody>
      </p:sp>
      <p:sp>
        <p:nvSpPr>
          <p:cNvPr id="3" name="Content Placeholder 2"/>
          <p:cNvSpPr>
            <a:spLocks noGrp="1"/>
          </p:cNvSpPr>
          <p:nvPr>
            <p:ph idx="1"/>
          </p:nvPr>
        </p:nvSpPr>
        <p:spPr/>
        <p:txBody>
          <a:bodyPr>
            <a:normAutofit/>
          </a:bodyPr>
          <a:lstStyle/>
          <a:p>
            <a:pPr>
              <a:buNone/>
            </a:pPr>
            <a:r>
              <a:rPr lang="en-US" sz="2400" dirty="0" smtClean="0"/>
              <a:t>In your notebook, start your study notes on your novel by answering these questions.</a:t>
            </a:r>
          </a:p>
          <a:p>
            <a:pPr lvl="1"/>
            <a:r>
              <a:rPr lang="en-US" sz="2400" dirty="0" smtClean="0"/>
              <a:t>Who wrote the book you are studying?</a:t>
            </a:r>
          </a:p>
          <a:p>
            <a:pPr lvl="1"/>
            <a:r>
              <a:rPr lang="en-US" sz="2400" dirty="0" smtClean="0"/>
              <a:t>What is its title?</a:t>
            </a:r>
          </a:p>
          <a:p>
            <a:pPr lvl="1"/>
            <a:r>
              <a:rPr lang="en-US" sz="2400" dirty="0" smtClean="0"/>
              <a:t>When was it written or published?</a:t>
            </a:r>
          </a:p>
          <a:p>
            <a:pPr lvl="1"/>
            <a:r>
              <a:rPr lang="en-US" sz="2400" dirty="0" smtClean="0"/>
              <a:t>When did the author live?</a:t>
            </a:r>
          </a:p>
          <a:p>
            <a:pPr lvl="1"/>
            <a:r>
              <a:rPr lang="en-US" sz="2400" dirty="0" smtClean="0"/>
              <a:t>Where does the story take place?</a:t>
            </a:r>
          </a:p>
          <a:p>
            <a:pPr lvl="1"/>
            <a:r>
              <a:rPr lang="en-US" sz="2400" dirty="0" smtClean="0"/>
              <a:t>When does the story take place?</a:t>
            </a:r>
          </a:p>
          <a:p>
            <a:pPr lvl="1"/>
            <a:r>
              <a:rPr lang="en-US" sz="2400" dirty="0" smtClean="0"/>
              <a:t>What is the opening line?</a:t>
            </a:r>
            <a:endParaRPr lang="en-US" sz="24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Who’s doing all the talking?  </a:t>
            </a:r>
            <a:br>
              <a:rPr lang="en-US" dirty="0" smtClean="0"/>
            </a:br>
            <a:endParaRPr lang="en-US" dirty="0"/>
          </a:p>
        </p:txBody>
      </p:sp>
      <p:sp>
        <p:nvSpPr>
          <p:cNvPr id="3" name="Content Placeholder 2"/>
          <p:cNvSpPr>
            <a:spLocks noGrp="1"/>
          </p:cNvSpPr>
          <p:nvPr>
            <p:ph idx="1"/>
          </p:nvPr>
        </p:nvSpPr>
        <p:spPr>
          <a:xfrm>
            <a:off x="228600" y="1142999"/>
            <a:ext cx="7826187" cy="5438001"/>
          </a:xfrm>
        </p:spPr>
        <p:txBody>
          <a:bodyPr>
            <a:normAutofit fontScale="92500" lnSpcReduction="20000"/>
          </a:bodyPr>
          <a:lstStyle/>
          <a:p>
            <a:pPr lvl="1"/>
            <a:r>
              <a:rPr lang="en-US" dirty="0" smtClean="0"/>
              <a:t>Is the story being told by a first-person narrator?</a:t>
            </a:r>
          </a:p>
          <a:p>
            <a:pPr lvl="2"/>
            <a:r>
              <a:rPr lang="en-US" dirty="0" smtClean="0"/>
              <a:t>Sample Line:  “You don’t know about me without you have </a:t>
            </a:r>
            <a:br>
              <a:rPr lang="en-US" dirty="0" smtClean="0"/>
            </a:br>
            <a:r>
              <a:rPr lang="en-US" dirty="0" smtClean="0"/>
              <a:t>read a book by the name of</a:t>
            </a:r>
            <a:r>
              <a:rPr lang="en-US" sz="1081" dirty="0" smtClean="0"/>
              <a:t> </a:t>
            </a:r>
            <a:r>
              <a:rPr lang="en-US" dirty="0" smtClean="0"/>
              <a:t> The Adventures of Tom Sawyer; but </a:t>
            </a:r>
            <a:br>
              <a:rPr lang="en-US" dirty="0" smtClean="0"/>
            </a:br>
            <a:r>
              <a:rPr lang="en-US" dirty="0" smtClean="0"/>
              <a:t>that </a:t>
            </a:r>
            <a:r>
              <a:rPr lang="en-US" dirty="0" err="1" smtClean="0"/>
              <a:t>ain’t</a:t>
            </a:r>
            <a:r>
              <a:rPr lang="en-US" dirty="0" smtClean="0"/>
              <a:t> no matter.” </a:t>
            </a:r>
            <a:br>
              <a:rPr lang="en-US" dirty="0" smtClean="0"/>
            </a:br>
            <a:r>
              <a:rPr lang="en-US" dirty="0" smtClean="0"/>
              <a:t>                                      – Mark Twain, </a:t>
            </a:r>
            <a:r>
              <a:rPr lang="en-US" i="1" dirty="0" smtClean="0"/>
              <a:t>The Adventures of Huckleberry Finn</a:t>
            </a:r>
            <a:endParaRPr lang="en-US" dirty="0" smtClean="0"/>
          </a:p>
          <a:p>
            <a:pPr lvl="1"/>
            <a:r>
              <a:rPr lang="en-US" dirty="0" smtClean="0"/>
              <a:t>Or a third-person narrator who knows it all?</a:t>
            </a:r>
          </a:p>
          <a:p>
            <a:pPr lvl="2"/>
            <a:r>
              <a:rPr lang="en-US" dirty="0" smtClean="0"/>
              <a:t>Sample Line: “It is a truth universally acknowledged that a single man in possession of good fortune must be in want of a wife.” </a:t>
            </a:r>
            <a:br>
              <a:rPr lang="en-US" dirty="0" smtClean="0"/>
            </a:br>
            <a:r>
              <a:rPr lang="en-US" dirty="0" smtClean="0"/>
              <a:t>                                                                   – Jane Austen, </a:t>
            </a:r>
            <a:r>
              <a:rPr lang="en-US" i="1" dirty="0" smtClean="0"/>
              <a:t>Pride and Prejudice</a:t>
            </a:r>
            <a:endParaRPr lang="en-US" dirty="0" smtClean="0"/>
          </a:p>
          <a:p>
            <a:pPr lvl="1"/>
            <a:r>
              <a:rPr lang="en-US" dirty="0" smtClean="0"/>
              <a:t>Or a third-person narrator who only knows one character at a time?</a:t>
            </a:r>
          </a:p>
          <a:p>
            <a:pPr lvl="2"/>
            <a:r>
              <a:rPr lang="en-US" dirty="0" smtClean="0"/>
              <a:t>Sample Line: “It was a bright cold day in April, and the clocks were striking thirteen. Winston Smith, his chin nuzzled into his breast in an effort to escape the vile wind, slipped quickly through the glass doors of Victory Mansions, though not quickly enough to prevent a swirl of gritty dust from entering along with him.” </a:t>
            </a:r>
            <a:br>
              <a:rPr lang="en-US" dirty="0" smtClean="0"/>
            </a:br>
            <a:r>
              <a:rPr lang="en-US" dirty="0" smtClean="0"/>
              <a:t>                                                                                        – George Orwell, </a:t>
            </a:r>
            <a:r>
              <a:rPr lang="en-US" i="1" dirty="0" smtClean="0"/>
              <a:t>1984</a:t>
            </a:r>
            <a:endParaRPr lang="en-US" dirty="0" smtClean="0"/>
          </a:p>
          <a:p>
            <a:pPr lvl="1"/>
            <a:r>
              <a:rPr lang="en-US" dirty="0" smtClean="0"/>
              <a:t>This speaker, whose position from which details are perceived and related, is called </a:t>
            </a:r>
            <a:r>
              <a:rPr lang="en-US" b="1" dirty="0" smtClean="0"/>
              <a:t>Point of View.</a:t>
            </a:r>
          </a:p>
          <a:p>
            <a:pPr lvl="1">
              <a:buNone/>
            </a:pPr>
            <a:endParaRPr lang="en-US" b="1" dirty="0" smtClean="0"/>
          </a:p>
          <a:p>
            <a:pPr lvl="1">
              <a:buNone/>
            </a:pPr>
            <a:r>
              <a:rPr lang="en-US" b="1" dirty="0" smtClean="0"/>
              <a:t>Identify the point of view of the novel you are reading in class.  </a:t>
            </a:r>
          </a:p>
          <a:p>
            <a:pPr lvl="2">
              <a:buNone/>
            </a:pPr>
            <a:r>
              <a:rPr lang="en-US" dirty="0" smtClean="0"/>
              <a:t>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Who are these people in the novel?</a:t>
            </a:r>
            <a:endParaRPr lang="en-US" dirty="0"/>
          </a:p>
        </p:txBody>
      </p:sp>
      <p:sp>
        <p:nvSpPr>
          <p:cNvPr id="3" name="Content Placeholder 2"/>
          <p:cNvSpPr>
            <a:spLocks noGrp="1"/>
          </p:cNvSpPr>
          <p:nvPr>
            <p:ph idx="1"/>
          </p:nvPr>
        </p:nvSpPr>
        <p:spPr>
          <a:xfrm>
            <a:off x="498474" y="1143000"/>
            <a:ext cx="8340726" cy="5181600"/>
          </a:xfrm>
        </p:spPr>
        <p:txBody>
          <a:bodyPr>
            <a:noAutofit/>
          </a:bodyPr>
          <a:lstStyle/>
          <a:p>
            <a:pPr lvl="1"/>
            <a:endParaRPr lang="en-US" sz="2000" dirty="0" smtClean="0"/>
          </a:p>
          <a:p>
            <a:pPr lvl="1"/>
            <a:r>
              <a:rPr lang="en-US" sz="2000" dirty="0" smtClean="0"/>
              <a:t>What are they wearing (or not wearing)? And why?</a:t>
            </a:r>
          </a:p>
          <a:p>
            <a:pPr lvl="1"/>
            <a:r>
              <a:rPr lang="en-US" sz="2000" dirty="0" smtClean="0"/>
              <a:t>How do they speak? Is it the King’s English? Or not? How can you tell? What might that reveal about them?   </a:t>
            </a:r>
          </a:p>
          <a:p>
            <a:pPr lvl="1"/>
            <a:r>
              <a:rPr lang="en-US" sz="2000" dirty="0" smtClean="0"/>
              <a:t>Besides the question of grammar, do they talk a lot? A little? With expression? Passion? Caution? Terror? Bitterness? Formality? What do their silences tell you? What might all that mean?</a:t>
            </a:r>
          </a:p>
          <a:p>
            <a:pPr lvl="1"/>
            <a:r>
              <a:rPr lang="en-US" sz="2000" dirty="0" smtClean="0"/>
              <a:t>How old do they appear to be? How does age affect interactions?</a:t>
            </a:r>
          </a:p>
          <a:p>
            <a:pPr lvl="1"/>
            <a:r>
              <a:rPr lang="en-US" sz="2000" dirty="0" smtClean="0"/>
              <a:t>What do they own or lack? How concerned are they for “things”? </a:t>
            </a:r>
          </a:p>
          <a:p>
            <a:pPr lvl="1"/>
            <a:r>
              <a:rPr lang="en-US" sz="2000" dirty="0" smtClean="0"/>
              <a:t> What is their work? Their pastimes and pleasures?</a:t>
            </a:r>
          </a:p>
          <a:p>
            <a:pPr lvl="1"/>
            <a:r>
              <a:rPr lang="en-US" sz="2000" dirty="0" smtClean="0"/>
              <a:t>What actions are they doing when you see them? Do these actions appear to be normal for these characters or unusual for them?  What might that indicate?</a:t>
            </a:r>
          </a:p>
          <a:p>
            <a:pPr lvl="1"/>
            <a:r>
              <a:rPr lang="en-US" sz="2000" dirty="0" smtClean="0"/>
              <a:t>What do these people have on their minds?</a:t>
            </a:r>
            <a:endParaRPr lang="en-US" sz="20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8906"/>
          </a:xfrm>
        </p:spPr>
        <p:txBody>
          <a:bodyPr/>
          <a:lstStyle/>
          <a:p>
            <a:r>
              <a:rPr lang="en-US" dirty="0" smtClean="0"/>
              <a:t>Classroom Activity</a:t>
            </a:r>
            <a:endParaRPr lang="en-US" dirty="0"/>
          </a:p>
        </p:txBody>
      </p:sp>
      <p:sp>
        <p:nvSpPr>
          <p:cNvPr id="3" name="Content Placeholder 2"/>
          <p:cNvSpPr>
            <a:spLocks noGrp="1"/>
          </p:cNvSpPr>
          <p:nvPr>
            <p:ph idx="1"/>
          </p:nvPr>
        </p:nvSpPr>
        <p:spPr>
          <a:xfrm>
            <a:off x="498474" y="1143000"/>
            <a:ext cx="7556313" cy="4983163"/>
          </a:xfrm>
        </p:spPr>
        <p:txBody>
          <a:bodyPr>
            <a:normAutofit/>
          </a:bodyPr>
          <a:lstStyle/>
          <a:p>
            <a:r>
              <a:rPr lang="en-US" dirty="0" smtClean="0"/>
              <a:t>Fold a piece of notebook paper in half lengthwise. On the </a:t>
            </a:r>
            <a:br>
              <a:rPr lang="en-US" dirty="0" smtClean="0"/>
            </a:br>
            <a:r>
              <a:rPr lang="en-US" dirty="0" smtClean="0"/>
              <a:t>left side of the fold, write down the name of each significant character and any nicknames by which that character is called. Leave plenty of space between each character’s name so that you have room for the next activity.  </a:t>
            </a:r>
          </a:p>
          <a:p>
            <a:r>
              <a:rPr lang="en-US" dirty="0" smtClean="0"/>
              <a:t>On the right side of the fold opposite each character’s name, write the following:</a:t>
            </a:r>
          </a:p>
          <a:p>
            <a:pPr lvl="1"/>
            <a:r>
              <a:rPr lang="en-US" sz="2000" dirty="0" smtClean="0"/>
              <a:t>One quotation spoken by the character OR one quotation said by another character about the character you are studying.</a:t>
            </a:r>
          </a:p>
          <a:p>
            <a:pPr lvl="1"/>
            <a:r>
              <a:rPr lang="en-US" sz="2000" dirty="0" smtClean="0"/>
              <a:t>Three or four descriptors of the character.</a:t>
            </a:r>
          </a:p>
          <a:p>
            <a:pPr lvl="1"/>
            <a:r>
              <a:rPr lang="en-US" sz="2000" dirty="0" smtClean="0"/>
              <a:t>One action you have seen the character engage in.</a:t>
            </a:r>
            <a:endParaRPr lang="en-US" sz="20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295</TotalTime>
  <Words>1427</Words>
  <Application>Microsoft Office PowerPoint</Application>
  <PresentationFormat>On-screen Show (4:3)</PresentationFormat>
  <Paragraphs>132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Rockwell</vt:lpstr>
      <vt:lpstr>Wingdings</vt:lpstr>
      <vt:lpstr>Advantage</vt:lpstr>
      <vt:lpstr>Analyzing the Novel</vt:lpstr>
      <vt:lpstr>So How Do I Begin?</vt:lpstr>
      <vt:lpstr>Do I Have To Take Notes?</vt:lpstr>
      <vt:lpstr>Should I Write in the Book?</vt:lpstr>
      <vt:lpstr>What Should I Look For?</vt:lpstr>
      <vt:lpstr>Classroom Activity</vt:lpstr>
      <vt:lpstr>Who’s doing all the talking?   </vt:lpstr>
      <vt:lpstr>Who are these people in the novel?</vt:lpstr>
      <vt:lpstr>Classroom Activity</vt:lpstr>
      <vt:lpstr>Plot</vt:lpstr>
      <vt:lpstr>Classroom Activity: Links</vt:lpstr>
      <vt:lpstr>How Did It Come To This?</vt:lpstr>
      <vt:lpstr>Voice</vt:lpstr>
      <vt:lpstr>Classroom Activity: Voice</vt:lpstr>
      <vt:lpstr>Symbols</vt:lpstr>
      <vt:lpstr>Classroom Activity:  Parts and Wholes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So “New” About the Novel?</dc:title>
  <dc:creator>Mary Basson</dc:creator>
  <cp:lastModifiedBy>Amanda Long</cp:lastModifiedBy>
  <cp:revision>86</cp:revision>
  <dcterms:created xsi:type="dcterms:W3CDTF">2011-05-31T23:48:20Z</dcterms:created>
  <dcterms:modified xsi:type="dcterms:W3CDTF">2015-08-11T15:47:36Z</dcterms:modified>
</cp:coreProperties>
</file>