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Lst>
  <p:sldSz cy="6858000" cx="9144000"/>
  <p:notesSz cx="6858000" cy="9144000"/>
  <p:embeddedFontLst>
    <p:embeddedFont>
      <p:font typeface="Rambla"/>
      <p:regular r:id="rId158"/>
      <p:bold r:id="rId159"/>
      <p:italic r:id="rId160"/>
      <p:boldItalic r:id="rId161"/>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15A42F79-7DE8-42BE-A044-54CB8D76DC94}">
  <a:tblStyle styleId="{15A42F79-7DE8-42BE-A044-54CB8D76DC94}" styleName="Table_0">
    <a:wholeTbl>
      <a:tcTxStyle b="off" i="off">
        <a:font>
          <a:latin typeface="Lucida Sans Unicode"/>
          <a:ea typeface="Lucida Sans Unicode"/>
          <a:cs typeface="Lucida Sans Unicode"/>
        </a:font>
        <a:schemeClr val="dk1"/>
      </a:tcTxStyle>
      <a:tcStyle>
        <a:tcBdr>
          <a:left>
            <a:ln cap="flat" cmpd="sng" w="12700">
              <a:solidFill>
                <a:schemeClr val="lt1"/>
              </a:solidFill>
              <a:prstDash val="solid"/>
              <a:round/>
              <a:headEnd len="med" w="med" type="none"/>
              <a:tailEnd len="med" w="med" type="none"/>
            </a:ln>
          </a:left>
          <a:right>
            <a:ln cap="flat" cmpd="sng" w="12700">
              <a:solidFill>
                <a:schemeClr val="lt1"/>
              </a:solidFill>
              <a:prstDash val="solid"/>
              <a:round/>
              <a:headEnd len="med" w="med" type="none"/>
              <a:tailEnd len="med" w="med" type="none"/>
            </a:ln>
          </a:right>
          <a:top>
            <a:ln cap="flat" cmpd="sng" w="12700">
              <a:solidFill>
                <a:schemeClr val="lt1"/>
              </a:solidFill>
              <a:prstDash val="solid"/>
              <a:round/>
              <a:headEnd len="med" w="med" type="none"/>
              <a:tailEnd len="med" w="med" type="none"/>
            </a:ln>
          </a:top>
          <a:bottom>
            <a:ln cap="flat" cmpd="sng" w="12700">
              <a:solidFill>
                <a:schemeClr val="lt1"/>
              </a:solidFill>
              <a:prstDash val="solid"/>
              <a:round/>
              <a:headEnd len="med" w="med" type="none"/>
              <a:tailEnd len="med" w="med" type="none"/>
            </a:ln>
          </a:bottom>
          <a:insideH>
            <a:ln cap="flat" cmpd="sng" w="12700">
              <a:solidFill>
                <a:schemeClr val="lt1"/>
              </a:solidFill>
              <a:prstDash val="solid"/>
              <a:round/>
              <a:headEnd len="med" w="med" type="none"/>
              <a:tailEnd len="med" w="med" type="none"/>
            </a:ln>
          </a:insideH>
          <a:insideV>
            <a:ln cap="flat" cmpd="sng" w="12700">
              <a:solidFill>
                <a:schemeClr val="lt1"/>
              </a:solidFill>
              <a:prstDash val="solid"/>
              <a:round/>
              <a:headEnd len="med" w="med" type="none"/>
              <a:tailEnd len="med" w="med" type="none"/>
            </a:ln>
          </a:insideV>
        </a:tcBdr>
        <a:fill>
          <a:solidFill>
            <a:srgbClr val="F3FAED"/>
          </a:solidFill>
        </a:fill>
      </a:tcStyle>
    </a:wholeTbl>
    <a:band1H>
      <a:tcStyle>
        <a:fill>
          <a:solidFill>
            <a:srgbClr val="E5F5D7"/>
          </a:solidFill>
        </a:fill>
      </a:tcStyle>
    </a:band1H>
    <a:band1V>
      <a:tcStyle>
        <a:fill>
          <a:solidFill>
            <a:srgbClr val="E5F5D7"/>
          </a:solidFill>
        </a:fill>
      </a:tcStyle>
    </a:band1V>
    <a:lastCol>
      <a:tcTxStyle b="on" i="off">
        <a:font>
          <a:latin typeface="Lucida Sans Unicode"/>
          <a:ea typeface="Lucida Sans Unicode"/>
          <a:cs typeface="Lucida Sans Unicode"/>
        </a:font>
        <a:schemeClr val="lt1"/>
      </a:tcTxStyle>
      <a:tcStyle>
        <a:fill>
          <a:solidFill>
            <a:schemeClr val="accent1"/>
          </a:solidFill>
        </a:fill>
      </a:tcStyle>
    </a:lastCol>
    <a:firstCol>
      <a:tcTxStyle b="on" i="off">
        <a:font>
          <a:latin typeface="Lucida Sans Unicode"/>
          <a:ea typeface="Lucida Sans Unicode"/>
          <a:cs typeface="Lucida Sans Unicode"/>
        </a:font>
        <a:schemeClr val="lt1"/>
      </a:tcTxStyle>
      <a:tcStyle>
        <a:fill>
          <a:solidFill>
            <a:schemeClr val="accent1"/>
          </a:solidFill>
        </a:fill>
      </a:tcStyle>
    </a:firstCol>
    <a:lastRow>
      <a:tcTxStyle b="on" i="off">
        <a:font>
          <a:latin typeface="Lucida Sans Unicode"/>
          <a:ea typeface="Lucida Sans Unicode"/>
          <a:cs typeface="Lucida Sans Unicode"/>
        </a:font>
        <a:schemeClr val="lt1"/>
      </a:tcTxStyle>
      <a:tcStyle>
        <a:tcBdr>
          <a:top>
            <a:ln cap="flat" cmpd="sng" w="38100">
              <a:solidFill>
                <a:schemeClr val="lt1"/>
              </a:solidFill>
              <a:prstDash val="solid"/>
              <a:round/>
              <a:headEnd len="med" w="med" type="none"/>
              <a:tailEnd len="med" w="med" type="none"/>
            </a:ln>
          </a:top>
        </a:tcBdr>
        <a:fill>
          <a:solidFill>
            <a:schemeClr val="accent1"/>
          </a:solidFill>
        </a:fill>
      </a:tcStyle>
    </a:lastRow>
    <a:firstRow>
      <a:tcTxStyle b="on" i="off">
        <a:font>
          <a:latin typeface="Lucida Sans Unicode"/>
          <a:ea typeface="Lucida Sans Unicode"/>
          <a:cs typeface="Lucida Sans Unicode"/>
        </a:font>
        <a:schemeClr val="lt1"/>
      </a:tcTxStyle>
      <a:tcStyle>
        <a:tcBdr>
          <a:bottom>
            <a:ln cap="flat" cmpd="sng" w="38100">
              <a:solidFill>
                <a:schemeClr val="lt1"/>
              </a:solidFill>
              <a:prstDash val="solid"/>
              <a:round/>
              <a:headEnd len="med" w="med" type="none"/>
              <a:tailEnd len="med" w="med" type="none"/>
            </a:ln>
          </a:bottom>
        </a:tcBdr>
        <a:fill>
          <a:solidFill>
            <a:schemeClr val="accent1"/>
          </a:solidFill>
        </a:fill>
      </a:tcStyle>
    </a:firstRow>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slide" Target="slides/slide145.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9" Type="http://schemas.openxmlformats.org/officeDocument/2006/relationships/slide" Target="slides/slide4.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147" Type="http://schemas.openxmlformats.org/officeDocument/2006/relationships/slide" Target="slides/slide142.xml"/><Relationship Id="rId6" Type="http://schemas.openxmlformats.org/officeDocument/2006/relationships/slide" Target="slides/slide1.xml"/><Relationship Id="rId146" Type="http://schemas.openxmlformats.org/officeDocument/2006/relationships/slide" Target="slides/slide141.xml"/><Relationship Id="rId7" Type="http://schemas.openxmlformats.org/officeDocument/2006/relationships/slide" Target="slides/slide2.xml"/><Relationship Id="rId145" Type="http://schemas.openxmlformats.org/officeDocument/2006/relationships/slide" Target="slides/slide140.xml"/><Relationship Id="rId8" Type="http://schemas.openxmlformats.org/officeDocument/2006/relationships/slide" Target="slides/slide3.xml"/><Relationship Id="rId144" Type="http://schemas.openxmlformats.org/officeDocument/2006/relationships/slide" Target="slides/slide139.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161" Type="http://schemas.openxmlformats.org/officeDocument/2006/relationships/font" Target="fonts/Rambla-boldItalic.fntdata"/><Relationship Id="rId54" Type="http://schemas.openxmlformats.org/officeDocument/2006/relationships/slide" Target="slides/slide49.xml"/><Relationship Id="rId160" Type="http://schemas.openxmlformats.org/officeDocument/2006/relationships/font" Target="fonts/Rambla-italic.fntdata"/><Relationship Id="rId57" Type="http://schemas.openxmlformats.org/officeDocument/2006/relationships/slide" Target="slides/slide52.xml"/><Relationship Id="rId56" Type="http://schemas.openxmlformats.org/officeDocument/2006/relationships/slide" Target="slides/slide51.xml"/><Relationship Id="rId159" Type="http://schemas.openxmlformats.org/officeDocument/2006/relationships/font" Target="fonts/Rambla-bold.fntdata"/><Relationship Id="rId59" Type="http://schemas.openxmlformats.org/officeDocument/2006/relationships/slide" Target="slides/slide54.xml"/><Relationship Id="rId154" Type="http://schemas.openxmlformats.org/officeDocument/2006/relationships/slide" Target="slides/slide149.xml"/><Relationship Id="rId58" Type="http://schemas.openxmlformats.org/officeDocument/2006/relationships/slide" Target="slides/slide53.xml"/><Relationship Id="rId153" Type="http://schemas.openxmlformats.org/officeDocument/2006/relationships/slide" Target="slides/slide148.xml"/><Relationship Id="rId152" Type="http://schemas.openxmlformats.org/officeDocument/2006/relationships/slide" Target="slides/slide147.xml"/><Relationship Id="rId151" Type="http://schemas.openxmlformats.org/officeDocument/2006/relationships/slide" Target="slides/slide146.xml"/><Relationship Id="rId158" Type="http://schemas.openxmlformats.org/officeDocument/2006/relationships/font" Target="fonts/Rambla-regular.fntdata"/><Relationship Id="rId157" Type="http://schemas.openxmlformats.org/officeDocument/2006/relationships/slide" Target="slides/slide152.xml"/><Relationship Id="rId156" Type="http://schemas.openxmlformats.org/officeDocument/2006/relationships/slide" Target="slides/slide151.xml"/><Relationship Id="rId155" Type="http://schemas.openxmlformats.org/officeDocument/2006/relationships/slide" Target="slides/slide1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 name="Shape 103"/>
        <p:cNvGrpSpPr/>
        <p:nvPr/>
      </p:nvGrpSpPr>
      <p:grpSpPr>
        <a:xfrm>
          <a:off x="0" y="0"/>
          <a:ext cx="0" cy="0"/>
          <a:chOff x="0" y="0"/>
          <a:chExt cx="0" cy="0"/>
        </a:xfrm>
      </p:grpSpPr>
      <p:sp>
        <p:nvSpPr>
          <p:cNvPr id="104" name="Shape 104"/>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5" name="Shape 10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 name="Shape 165"/>
        <p:cNvGrpSpPr/>
        <p:nvPr/>
      </p:nvGrpSpPr>
      <p:grpSpPr>
        <a:xfrm>
          <a:off x="0" y="0"/>
          <a:ext cx="0" cy="0"/>
          <a:chOff x="0" y="0"/>
          <a:chExt cx="0" cy="0"/>
        </a:xfrm>
      </p:grpSpPr>
      <p:sp>
        <p:nvSpPr>
          <p:cNvPr id="166" name="Shape 16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67" name="Shape 16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30" name="Shape 830"/>
        <p:cNvGrpSpPr/>
        <p:nvPr/>
      </p:nvGrpSpPr>
      <p:grpSpPr>
        <a:xfrm>
          <a:off x="0" y="0"/>
          <a:ext cx="0" cy="0"/>
          <a:chOff x="0" y="0"/>
          <a:chExt cx="0" cy="0"/>
        </a:xfrm>
      </p:grpSpPr>
      <p:sp>
        <p:nvSpPr>
          <p:cNvPr id="831" name="Shape 83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32" name="Shape 83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36" name="Shape 836"/>
        <p:cNvGrpSpPr/>
        <p:nvPr/>
      </p:nvGrpSpPr>
      <p:grpSpPr>
        <a:xfrm>
          <a:off x="0" y="0"/>
          <a:ext cx="0" cy="0"/>
          <a:chOff x="0" y="0"/>
          <a:chExt cx="0" cy="0"/>
        </a:xfrm>
      </p:grpSpPr>
      <p:sp>
        <p:nvSpPr>
          <p:cNvPr id="837" name="Shape 83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38" name="Shape 83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3" name="Shape 843"/>
        <p:cNvGrpSpPr/>
        <p:nvPr/>
      </p:nvGrpSpPr>
      <p:grpSpPr>
        <a:xfrm>
          <a:off x="0" y="0"/>
          <a:ext cx="0" cy="0"/>
          <a:chOff x="0" y="0"/>
          <a:chExt cx="0" cy="0"/>
        </a:xfrm>
      </p:grpSpPr>
      <p:sp>
        <p:nvSpPr>
          <p:cNvPr id="844" name="Shape 844"/>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45" name="Shape 84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0" name="Shape 850"/>
        <p:cNvGrpSpPr/>
        <p:nvPr/>
      </p:nvGrpSpPr>
      <p:grpSpPr>
        <a:xfrm>
          <a:off x="0" y="0"/>
          <a:ext cx="0" cy="0"/>
          <a:chOff x="0" y="0"/>
          <a:chExt cx="0" cy="0"/>
        </a:xfrm>
      </p:grpSpPr>
      <p:sp>
        <p:nvSpPr>
          <p:cNvPr id="851" name="Shape 85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52" name="Shape 85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7" name="Shape 857"/>
        <p:cNvGrpSpPr/>
        <p:nvPr/>
      </p:nvGrpSpPr>
      <p:grpSpPr>
        <a:xfrm>
          <a:off x="0" y="0"/>
          <a:ext cx="0" cy="0"/>
          <a:chOff x="0" y="0"/>
          <a:chExt cx="0" cy="0"/>
        </a:xfrm>
      </p:grpSpPr>
      <p:sp>
        <p:nvSpPr>
          <p:cNvPr id="858" name="Shape 85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59" name="Shape 85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4" name="Shape 864"/>
        <p:cNvGrpSpPr/>
        <p:nvPr/>
      </p:nvGrpSpPr>
      <p:grpSpPr>
        <a:xfrm>
          <a:off x="0" y="0"/>
          <a:ext cx="0" cy="0"/>
          <a:chOff x="0" y="0"/>
          <a:chExt cx="0" cy="0"/>
        </a:xfrm>
      </p:grpSpPr>
      <p:sp>
        <p:nvSpPr>
          <p:cNvPr id="865" name="Shape 86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66" name="Shape 86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1" name="Shape 871"/>
        <p:cNvGrpSpPr/>
        <p:nvPr/>
      </p:nvGrpSpPr>
      <p:grpSpPr>
        <a:xfrm>
          <a:off x="0" y="0"/>
          <a:ext cx="0" cy="0"/>
          <a:chOff x="0" y="0"/>
          <a:chExt cx="0" cy="0"/>
        </a:xfrm>
      </p:grpSpPr>
      <p:sp>
        <p:nvSpPr>
          <p:cNvPr id="872" name="Shape 87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73" name="Shape 87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8" name="Shape 878"/>
        <p:cNvGrpSpPr/>
        <p:nvPr/>
      </p:nvGrpSpPr>
      <p:grpSpPr>
        <a:xfrm>
          <a:off x="0" y="0"/>
          <a:ext cx="0" cy="0"/>
          <a:chOff x="0" y="0"/>
          <a:chExt cx="0" cy="0"/>
        </a:xfrm>
      </p:grpSpPr>
      <p:sp>
        <p:nvSpPr>
          <p:cNvPr id="879" name="Shape 87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80" name="Shape 88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5" name="Shape 885"/>
        <p:cNvGrpSpPr/>
        <p:nvPr/>
      </p:nvGrpSpPr>
      <p:grpSpPr>
        <a:xfrm>
          <a:off x="0" y="0"/>
          <a:ext cx="0" cy="0"/>
          <a:chOff x="0" y="0"/>
          <a:chExt cx="0" cy="0"/>
        </a:xfrm>
      </p:grpSpPr>
      <p:sp>
        <p:nvSpPr>
          <p:cNvPr id="886" name="Shape 88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87" name="Shape 88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2" name="Shape 892"/>
        <p:cNvGrpSpPr/>
        <p:nvPr/>
      </p:nvGrpSpPr>
      <p:grpSpPr>
        <a:xfrm>
          <a:off x="0" y="0"/>
          <a:ext cx="0" cy="0"/>
          <a:chOff x="0" y="0"/>
          <a:chExt cx="0" cy="0"/>
        </a:xfrm>
      </p:grpSpPr>
      <p:sp>
        <p:nvSpPr>
          <p:cNvPr id="893" name="Shape 89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94" name="Shape 89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8" name="Shape 178"/>
        <p:cNvGrpSpPr/>
        <p:nvPr/>
      </p:nvGrpSpPr>
      <p:grpSpPr>
        <a:xfrm>
          <a:off x="0" y="0"/>
          <a:ext cx="0" cy="0"/>
          <a:chOff x="0" y="0"/>
          <a:chExt cx="0" cy="0"/>
        </a:xfrm>
      </p:grpSpPr>
      <p:sp>
        <p:nvSpPr>
          <p:cNvPr id="179" name="Shape 17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80" name="Shape 18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1" name="Shape 901"/>
        <p:cNvGrpSpPr/>
        <p:nvPr/>
      </p:nvGrpSpPr>
      <p:grpSpPr>
        <a:xfrm>
          <a:off x="0" y="0"/>
          <a:ext cx="0" cy="0"/>
          <a:chOff x="0" y="0"/>
          <a:chExt cx="0" cy="0"/>
        </a:xfrm>
      </p:grpSpPr>
      <p:sp>
        <p:nvSpPr>
          <p:cNvPr id="902" name="Shape 90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903" name="Shape 90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7" name="Shape 907"/>
        <p:cNvGrpSpPr/>
        <p:nvPr/>
      </p:nvGrpSpPr>
      <p:grpSpPr>
        <a:xfrm>
          <a:off x="0" y="0"/>
          <a:ext cx="0" cy="0"/>
          <a:chOff x="0" y="0"/>
          <a:chExt cx="0" cy="0"/>
        </a:xfrm>
      </p:grpSpPr>
      <p:sp>
        <p:nvSpPr>
          <p:cNvPr id="908" name="Shape 90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909" name="Shape 90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5" name="Shape 915"/>
        <p:cNvGrpSpPr/>
        <p:nvPr/>
      </p:nvGrpSpPr>
      <p:grpSpPr>
        <a:xfrm>
          <a:off x="0" y="0"/>
          <a:ext cx="0" cy="0"/>
          <a:chOff x="0" y="0"/>
          <a:chExt cx="0" cy="0"/>
        </a:xfrm>
      </p:grpSpPr>
      <p:sp>
        <p:nvSpPr>
          <p:cNvPr id="916" name="Shape 91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917" name="Shape 91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8" name="Shape 928"/>
        <p:cNvGrpSpPr/>
        <p:nvPr/>
      </p:nvGrpSpPr>
      <p:grpSpPr>
        <a:xfrm>
          <a:off x="0" y="0"/>
          <a:ext cx="0" cy="0"/>
          <a:chOff x="0" y="0"/>
          <a:chExt cx="0" cy="0"/>
        </a:xfrm>
      </p:grpSpPr>
      <p:sp>
        <p:nvSpPr>
          <p:cNvPr id="929" name="Shape 92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930" name="Shape 93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5" name="Shape 935"/>
        <p:cNvGrpSpPr/>
        <p:nvPr/>
      </p:nvGrpSpPr>
      <p:grpSpPr>
        <a:xfrm>
          <a:off x="0" y="0"/>
          <a:ext cx="0" cy="0"/>
          <a:chOff x="0" y="0"/>
          <a:chExt cx="0" cy="0"/>
        </a:xfrm>
      </p:grpSpPr>
      <p:sp>
        <p:nvSpPr>
          <p:cNvPr id="936" name="Shape 93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937" name="Shape 93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42" name="Shape 942"/>
        <p:cNvGrpSpPr/>
        <p:nvPr/>
      </p:nvGrpSpPr>
      <p:grpSpPr>
        <a:xfrm>
          <a:off x="0" y="0"/>
          <a:ext cx="0" cy="0"/>
          <a:chOff x="0" y="0"/>
          <a:chExt cx="0" cy="0"/>
        </a:xfrm>
      </p:grpSpPr>
      <p:sp>
        <p:nvSpPr>
          <p:cNvPr id="943" name="Shape 94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944" name="Shape 94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49" name="Shape 949"/>
        <p:cNvGrpSpPr/>
        <p:nvPr/>
      </p:nvGrpSpPr>
      <p:grpSpPr>
        <a:xfrm>
          <a:off x="0" y="0"/>
          <a:ext cx="0" cy="0"/>
          <a:chOff x="0" y="0"/>
          <a:chExt cx="0" cy="0"/>
        </a:xfrm>
      </p:grpSpPr>
      <p:sp>
        <p:nvSpPr>
          <p:cNvPr id="950" name="Shape 95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951" name="Shape 95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6" name="Shape 956"/>
        <p:cNvGrpSpPr/>
        <p:nvPr/>
      </p:nvGrpSpPr>
      <p:grpSpPr>
        <a:xfrm>
          <a:off x="0" y="0"/>
          <a:ext cx="0" cy="0"/>
          <a:chOff x="0" y="0"/>
          <a:chExt cx="0" cy="0"/>
        </a:xfrm>
      </p:grpSpPr>
      <p:sp>
        <p:nvSpPr>
          <p:cNvPr id="957" name="Shape 95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958" name="Shape 95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63" name="Shape 963"/>
        <p:cNvGrpSpPr/>
        <p:nvPr/>
      </p:nvGrpSpPr>
      <p:grpSpPr>
        <a:xfrm>
          <a:off x="0" y="0"/>
          <a:ext cx="0" cy="0"/>
          <a:chOff x="0" y="0"/>
          <a:chExt cx="0" cy="0"/>
        </a:xfrm>
      </p:grpSpPr>
      <p:sp>
        <p:nvSpPr>
          <p:cNvPr id="964" name="Shape 964"/>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965" name="Shape 96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0" name="Shape 970"/>
        <p:cNvGrpSpPr/>
        <p:nvPr/>
      </p:nvGrpSpPr>
      <p:grpSpPr>
        <a:xfrm>
          <a:off x="0" y="0"/>
          <a:ext cx="0" cy="0"/>
          <a:chOff x="0" y="0"/>
          <a:chExt cx="0" cy="0"/>
        </a:xfrm>
      </p:grpSpPr>
      <p:sp>
        <p:nvSpPr>
          <p:cNvPr id="971" name="Shape 97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972" name="Shape 97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6" name="Shape 186"/>
        <p:cNvGrpSpPr/>
        <p:nvPr/>
      </p:nvGrpSpPr>
      <p:grpSpPr>
        <a:xfrm>
          <a:off x="0" y="0"/>
          <a:ext cx="0" cy="0"/>
          <a:chOff x="0" y="0"/>
          <a:chExt cx="0" cy="0"/>
        </a:xfrm>
      </p:grpSpPr>
      <p:sp>
        <p:nvSpPr>
          <p:cNvPr id="187" name="Shape 18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88" name="Shape 18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7" name="Shape 977"/>
        <p:cNvGrpSpPr/>
        <p:nvPr/>
      </p:nvGrpSpPr>
      <p:grpSpPr>
        <a:xfrm>
          <a:off x="0" y="0"/>
          <a:ext cx="0" cy="0"/>
          <a:chOff x="0" y="0"/>
          <a:chExt cx="0" cy="0"/>
        </a:xfrm>
      </p:grpSpPr>
      <p:sp>
        <p:nvSpPr>
          <p:cNvPr id="978" name="Shape 97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979" name="Shape 97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5" name="Shape 985"/>
        <p:cNvGrpSpPr/>
        <p:nvPr/>
      </p:nvGrpSpPr>
      <p:grpSpPr>
        <a:xfrm>
          <a:off x="0" y="0"/>
          <a:ext cx="0" cy="0"/>
          <a:chOff x="0" y="0"/>
          <a:chExt cx="0" cy="0"/>
        </a:xfrm>
      </p:grpSpPr>
      <p:sp>
        <p:nvSpPr>
          <p:cNvPr id="986" name="Shape 98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987" name="Shape 98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2" name="Shape 992"/>
        <p:cNvGrpSpPr/>
        <p:nvPr/>
      </p:nvGrpSpPr>
      <p:grpSpPr>
        <a:xfrm>
          <a:off x="0" y="0"/>
          <a:ext cx="0" cy="0"/>
          <a:chOff x="0" y="0"/>
          <a:chExt cx="0" cy="0"/>
        </a:xfrm>
      </p:grpSpPr>
      <p:sp>
        <p:nvSpPr>
          <p:cNvPr id="993" name="Shape 99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994" name="Shape 99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9" name="Shape 999"/>
        <p:cNvGrpSpPr/>
        <p:nvPr/>
      </p:nvGrpSpPr>
      <p:grpSpPr>
        <a:xfrm>
          <a:off x="0" y="0"/>
          <a:ext cx="0" cy="0"/>
          <a:chOff x="0" y="0"/>
          <a:chExt cx="0" cy="0"/>
        </a:xfrm>
      </p:grpSpPr>
      <p:sp>
        <p:nvSpPr>
          <p:cNvPr id="1000" name="Shape 100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01" name="Shape 100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7" name="Shape 1007"/>
        <p:cNvGrpSpPr/>
        <p:nvPr/>
      </p:nvGrpSpPr>
      <p:grpSpPr>
        <a:xfrm>
          <a:off x="0" y="0"/>
          <a:ext cx="0" cy="0"/>
          <a:chOff x="0" y="0"/>
          <a:chExt cx="0" cy="0"/>
        </a:xfrm>
      </p:grpSpPr>
      <p:sp>
        <p:nvSpPr>
          <p:cNvPr id="1008" name="Shape 100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09" name="Shape 100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6" name="Shape 1016"/>
        <p:cNvGrpSpPr/>
        <p:nvPr/>
      </p:nvGrpSpPr>
      <p:grpSpPr>
        <a:xfrm>
          <a:off x="0" y="0"/>
          <a:ext cx="0" cy="0"/>
          <a:chOff x="0" y="0"/>
          <a:chExt cx="0" cy="0"/>
        </a:xfrm>
      </p:grpSpPr>
      <p:sp>
        <p:nvSpPr>
          <p:cNvPr id="1017" name="Shape 101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18" name="Shape 101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2" name="Shape 1022"/>
        <p:cNvGrpSpPr/>
        <p:nvPr/>
      </p:nvGrpSpPr>
      <p:grpSpPr>
        <a:xfrm>
          <a:off x="0" y="0"/>
          <a:ext cx="0" cy="0"/>
          <a:chOff x="0" y="0"/>
          <a:chExt cx="0" cy="0"/>
        </a:xfrm>
      </p:grpSpPr>
      <p:sp>
        <p:nvSpPr>
          <p:cNvPr id="1023" name="Shape 102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24" name="Shape 102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9" name="Shape 1029"/>
        <p:cNvGrpSpPr/>
        <p:nvPr/>
      </p:nvGrpSpPr>
      <p:grpSpPr>
        <a:xfrm>
          <a:off x="0" y="0"/>
          <a:ext cx="0" cy="0"/>
          <a:chOff x="0" y="0"/>
          <a:chExt cx="0" cy="0"/>
        </a:xfrm>
      </p:grpSpPr>
      <p:sp>
        <p:nvSpPr>
          <p:cNvPr id="1030" name="Shape 103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31" name="Shape 103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6" name="Shape 1036"/>
        <p:cNvGrpSpPr/>
        <p:nvPr/>
      </p:nvGrpSpPr>
      <p:grpSpPr>
        <a:xfrm>
          <a:off x="0" y="0"/>
          <a:ext cx="0" cy="0"/>
          <a:chOff x="0" y="0"/>
          <a:chExt cx="0" cy="0"/>
        </a:xfrm>
      </p:grpSpPr>
      <p:sp>
        <p:nvSpPr>
          <p:cNvPr id="1037" name="Shape 103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38" name="Shape 103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44" name="Shape 1044"/>
        <p:cNvGrpSpPr/>
        <p:nvPr/>
      </p:nvGrpSpPr>
      <p:grpSpPr>
        <a:xfrm>
          <a:off x="0" y="0"/>
          <a:ext cx="0" cy="0"/>
          <a:chOff x="0" y="0"/>
          <a:chExt cx="0" cy="0"/>
        </a:xfrm>
      </p:grpSpPr>
      <p:sp>
        <p:nvSpPr>
          <p:cNvPr id="1045" name="Shape 104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46" name="Shape 104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2" name="Shape 192"/>
        <p:cNvGrpSpPr/>
        <p:nvPr/>
      </p:nvGrpSpPr>
      <p:grpSpPr>
        <a:xfrm>
          <a:off x="0" y="0"/>
          <a:ext cx="0" cy="0"/>
          <a:chOff x="0" y="0"/>
          <a:chExt cx="0" cy="0"/>
        </a:xfrm>
      </p:grpSpPr>
      <p:sp>
        <p:nvSpPr>
          <p:cNvPr id="193" name="Shape 19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94" name="Shape 19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1" name="Shape 1051"/>
        <p:cNvGrpSpPr/>
        <p:nvPr/>
      </p:nvGrpSpPr>
      <p:grpSpPr>
        <a:xfrm>
          <a:off x="0" y="0"/>
          <a:ext cx="0" cy="0"/>
          <a:chOff x="0" y="0"/>
          <a:chExt cx="0" cy="0"/>
        </a:xfrm>
      </p:grpSpPr>
      <p:sp>
        <p:nvSpPr>
          <p:cNvPr id="1052" name="Shape 105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53" name="Shape 105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8" name="Shape 1058"/>
        <p:cNvGrpSpPr/>
        <p:nvPr/>
      </p:nvGrpSpPr>
      <p:grpSpPr>
        <a:xfrm>
          <a:off x="0" y="0"/>
          <a:ext cx="0" cy="0"/>
          <a:chOff x="0" y="0"/>
          <a:chExt cx="0" cy="0"/>
        </a:xfrm>
      </p:grpSpPr>
      <p:sp>
        <p:nvSpPr>
          <p:cNvPr id="1059" name="Shape 105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60" name="Shape 106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5" name="Shape 1065"/>
        <p:cNvGrpSpPr/>
        <p:nvPr/>
      </p:nvGrpSpPr>
      <p:grpSpPr>
        <a:xfrm>
          <a:off x="0" y="0"/>
          <a:ext cx="0" cy="0"/>
          <a:chOff x="0" y="0"/>
          <a:chExt cx="0" cy="0"/>
        </a:xfrm>
      </p:grpSpPr>
      <p:sp>
        <p:nvSpPr>
          <p:cNvPr id="1066" name="Shape 106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67" name="Shape 106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1" name="Shape 1071"/>
        <p:cNvGrpSpPr/>
        <p:nvPr/>
      </p:nvGrpSpPr>
      <p:grpSpPr>
        <a:xfrm>
          <a:off x="0" y="0"/>
          <a:ext cx="0" cy="0"/>
          <a:chOff x="0" y="0"/>
          <a:chExt cx="0" cy="0"/>
        </a:xfrm>
      </p:grpSpPr>
      <p:sp>
        <p:nvSpPr>
          <p:cNvPr id="1072" name="Shape 107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73" name="Shape 107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9" name="Shape 1079"/>
        <p:cNvGrpSpPr/>
        <p:nvPr/>
      </p:nvGrpSpPr>
      <p:grpSpPr>
        <a:xfrm>
          <a:off x="0" y="0"/>
          <a:ext cx="0" cy="0"/>
          <a:chOff x="0" y="0"/>
          <a:chExt cx="0" cy="0"/>
        </a:xfrm>
      </p:grpSpPr>
      <p:sp>
        <p:nvSpPr>
          <p:cNvPr id="1080" name="Shape 108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81" name="Shape 108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7" name="Shape 1087"/>
        <p:cNvGrpSpPr/>
        <p:nvPr/>
      </p:nvGrpSpPr>
      <p:grpSpPr>
        <a:xfrm>
          <a:off x="0" y="0"/>
          <a:ext cx="0" cy="0"/>
          <a:chOff x="0" y="0"/>
          <a:chExt cx="0" cy="0"/>
        </a:xfrm>
      </p:grpSpPr>
      <p:sp>
        <p:nvSpPr>
          <p:cNvPr id="1088" name="Shape 108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89" name="Shape 108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4" name="Shape 1094"/>
        <p:cNvGrpSpPr/>
        <p:nvPr/>
      </p:nvGrpSpPr>
      <p:grpSpPr>
        <a:xfrm>
          <a:off x="0" y="0"/>
          <a:ext cx="0" cy="0"/>
          <a:chOff x="0" y="0"/>
          <a:chExt cx="0" cy="0"/>
        </a:xfrm>
      </p:grpSpPr>
      <p:sp>
        <p:nvSpPr>
          <p:cNvPr id="1095" name="Shape 109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96" name="Shape 109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1" name="Shape 1101"/>
        <p:cNvGrpSpPr/>
        <p:nvPr/>
      </p:nvGrpSpPr>
      <p:grpSpPr>
        <a:xfrm>
          <a:off x="0" y="0"/>
          <a:ext cx="0" cy="0"/>
          <a:chOff x="0" y="0"/>
          <a:chExt cx="0" cy="0"/>
        </a:xfrm>
      </p:grpSpPr>
      <p:sp>
        <p:nvSpPr>
          <p:cNvPr id="1102" name="Shape 110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03" name="Shape 110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9" name="Shape 1109"/>
        <p:cNvGrpSpPr/>
        <p:nvPr/>
      </p:nvGrpSpPr>
      <p:grpSpPr>
        <a:xfrm>
          <a:off x="0" y="0"/>
          <a:ext cx="0" cy="0"/>
          <a:chOff x="0" y="0"/>
          <a:chExt cx="0" cy="0"/>
        </a:xfrm>
      </p:grpSpPr>
      <p:sp>
        <p:nvSpPr>
          <p:cNvPr id="1110" name="Shape 111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11" name="Shape 111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6" name="Shape 1116"/>
        <p:cNvGrpSpPr/>
        <p:nvPr/>
      </p:nvGrpSpPr>
      <p:grpSpPr>
        <a:xfrm>
          <a:off x="0" y="0"/>
          <a:ext cx="0" cy="0"/>
          <a:chOff x="0" y="0"/>
          <a:chExt cx="0" cy="0"/>
        </a:xfrm>
      </p:grpSpPr>
      <p:sp>
        <p:nvSpPr>
          <p:cNvPr id="1117" name="Shape 111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18" name="Shape 111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0" name="Shape 200"/>
        <p:cNvGrpSpPr/>
        <p:nvPr/>
      </p:nvGrpSpPr>
      <p:grpSpPr>
        <a:xfrm>
          <a:off x="0" y="0"/>
          <a:ext cx="0" cy="0"/>
          <a:chOff x="0" y="0"/>
          <a:chExt cx="0" cy="0"/>
        </a:xfrm>
      </p:grpSpPr>
      <p:sp>
        <p:nvSpPr>
          <p:cNvPr id="201" name="Shape 20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02" name="Shape 20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5" name="Shape 1125"/>
        <p:cNvGrpSpPr/>
        <p:nvPr/>
      </p:nvGrpSpPr>
      <p:grpSpPr>
        <a:xfrm>
          <a:off x="0" y="0"/>
          <a:ext cx="0" cy="0"/>
          <a:chOff x="0" y="0"/>
          <a:chExt cx="0" cy="0"/>
        </a:xfrm>
      </p:grpSpPr>
      <p:sp>
        <p:nvSpPr>
          <p:cNvPr id="1126" name="Shape 112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27" name="Shape 112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1" name="Shape 1131"/>
        <p:cNvGrpSpPr/>
        <p:nvPr/>
      </p:nvGrpSpPr>
      <p:grpSpPr>
        <a:xfrm>
          <a:off x="0" y="0"/>
          <a:ext cx="0" cy="0"/>
          <a:chOff x="0" y="0"/>
          <a:chExt cx="0" cy="0"/>
        </a:xfrm>
      </p:grpSpPr>
      <p:sp>
        <p:nvSpPr>
          <p:cNvPr id="1132" name="Shape 113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33" name="Shape 113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8" name="Shape 1138"/>
        <p:cNvGrpSpPr/>
        <p:nvPr/>
      </p:nvGrpSpPr>
      <p:grpSpPr>
        <a:xfrm>
          <a:off x="0" y="0"/>
          <a:ext cx="0" cy="0"/>
          <a:chOff x="0" y="0"/>
          <a:chExt cx="0" cy="0"/>
        </a:xfrm>
      </p:grpSpPr>
      <p:sp>
        <p:nvSpPr>
          <p:cNvPr id="1139" name="Shape 113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40" name="Shape 114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45" name="Shape 1145"/>
        <p:cNvGrpSpPr/>
        <p:nvPr/>
      </p:nvGrpSpPr>
      <p:grpSpPr>
        <a:xfrm>
          <a:off x="0" y="0"/>
          <a:ext cx="0" cy="0"/>
          <a:chOff x="0" y="0"/>
          <a:chExt cx="0" cy="0"/>
        </a:xfrm>
      </p:grpSpPr>
      <p:sp>
        <p:nvSpPr>
          <p:cNvPr id="1146" name="Shape 114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47" name="Shape 114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52" name="Shape 1152"/>
        <p:cNvGrpSpPr/>
        <p:nvPr/>
      </p:nvGrpSpPr>
      <p:grpSpPr>
        <a:xfrm>
          <a:off x="0" y="0"/>
          <a:ext cx="0" cy="0"/>
          <a:chOff x="0" y="0"/>
          <a:chExt cx="0" cy="0"/>
        </a:xfrm>
      </p:grpSpPr>
      <p:sp>
        <p:nvSpPr>
          <p:cNvPr id="1153" name="Shape 115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54" name="Shape 115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61" name="Shape 1161"/>
        <p:cNvGrpSpPr/>
        <p:nvPr/>
      </p:nvGrpSpPr>
      <p:grpSpPr>
        <a:xfrm>
          <a:off x="0" y="0"/>
          <a:ext cx="0" cy="0"/>
          <a:chOff x="0" y="0"/>
          <a:chExt cx="0" cy="0"/>
        </a:xfrm>
      </p:grpSpPr>
      <p:sp>
        <p:nvSpPr>
          <p:cNvPr id="1162" name="Shape 116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63" name="Shape 116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68" name="Shape 1168"/>
        <p:cNvGrpSpPr/>
        <p:nvPr/>
      </p:nvGrpSpPr>
      <p:grpSpPr>
        <a:xfrm>
          <a:off x="0" y="0"/>
          <a:ext cx="0" cy="0"/>
          <a:chOff x="0" y="0"/>
          <a:chExt cx="0" cy="0"/>
        </a:xfrm>
      </p:grpSpPr>
      <p:sp>
        <p:nvSpPr>
          <p:cNvPr id="1169" name="Shape 116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70" name="Shape 117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6" name="Shape 1176"/>
        <p:cNvGrpSpPr/>
        <p:nvPr/>
      </p:nvGrpSpPr>
      <p:grpSpPr>
        <a:xfrm>
          <a:off x="0" y="0"/>
          <a:ext cx="0" cy="0"/>
          <a:chOff x="0" y="0"/>
          <a:chExt cx="0" cy="0"/>
        </a:xfrm>
      </p:grpSpPr>
      <p:sp>
        <p:nvSpPr>
          <p:cNvPr id="1177" name="Shape 117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78" name="Shape 117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5" name="Shape 1185"/>
        <p:cNvGrpSpPr/>
        <p:nvPr/>
      </p:nvGrpSpPr>
      <p:grpSpPr>
        <a:xfrm>
          <a:off x="0" y="0"/>
          <a:ext cx="0" cy="0"/>
          <a:chOff x="0" y="0"/>
          <a:chExt cx="0" cy="0"/>
        </a:xfrm>
      </p:grpSpPr>
      <p:sp>
        <p:nvSpPr>
          <p:cNvPr id="1186" name="Shape 118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87" name="Shape 118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92" name="Shape 1192"/>
        <p:cNvGrpSpPr/>
        <p:nvPr/>
      </p:nvGrpSpPr>
      <p:grpSpPr>
        <a:xfrm>
          <a:off x="0" y="0"/>
          <a:ext cx="0" cy="0"/>
          <a:chOff x="0" y="0"/>
          <a:chExt cx="0" cy="0"/>
        </a:xfrm>
      </p:grpSpPr>
      <p:sp>
        <p:nvSpPr>
          <p:cNvPr id="1193" name="Shape 119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94" name="Shape 119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09" name="Shape 20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99" name="Shape 1199"/>
        <p:cNvGrpSpPr/>
        <p:nvPr/>
      </p:nvGrpSpPr>
      <p:grpSpPr>
        <a:xfrm>
          <a:off x="0" y="0"/>
          <a:ext cx="0" cy="0"/>
          <a:chOff x="0" y="0"/>
          <a:chExt cx="0" cy="0"/>
        </a:xfrm>
      </p:grpSpPr>
      <p:sp>
        <p:nvSpPr>
          <p:cNvPr id="1200" name="Shape 120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201" name="Shape 120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8" name="Shape 1208"/>
        <p:cNvGrpSpPr/>
        <p:nvPr/>
      </p:nvGrpSpPr>
      <p:grpSpPr>
        <a:xfrm>
          <a:off x="0" y="0"/>
          <a:ext cx="0" cy="0"/>
          <a:chOff x="0" y="0"/>
          <a:chExt cx="0" cy="0"/>
        </a:xfrm>
      </p:grpSpPr>
      <p:sp>
        <p:nvSpPr>
          <p:cNvPr id="1209" name="Shape 120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210" name="Shape 121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19" name="Shape 1219"/>
        <p:cNvGrpSpPr/>
        <p:nvPr/>
      </p:nvGrpSpPr>
      <p:grpSpPr>
        <a:xfrm>
          <a:off x="0" y="0"/>
          <a:ext cx="0" cy="0"/>
          <a:chOff x="0" y="0"/>
          <a:chExt cx="0" cy="0"/>
        </a:xfrm>
      </p:grpSpPr>
      <p:sp>
        <p:nvSpPr>
          <p:cNvPr id="1220" name="Shape 122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221" name="Shape 122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4" name="Shape 214"/>
        <p:cNvGrpSpPr/>
        <p:nvPr/>
      </p:nvGrpSpPr>
      <p:grpSpPr>
        <a:xfrm>
          <a:off x="0" y="0"/>
          <a:ext cx="0" cy="0"/>
          <a:chOff x="0" y="0"/>
          <a:chExt cx="0" cy="0"/>
        </a:xfrm>
      </p:grpSpPr>
      <p:sp>
        <p:nvSpPr>
          <p:cNvPr id="215" name="Shape 21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16" name="Shape 21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1" name="Shape 221"/>
        <p:cNvGrpSpPr/>
        <p:nvPr/>
      </p:nvGrpSpPr>
      <p:grpSpPr>
        <a:xfrm>
          <a:off x="0" y="0"/>
          <a:ext cx="0" cy="0"/>
          <a:chOff x="0" y="0"/>
          <a:chExt cx="0" cy="0"/>
        </a:xfrm>
      </p:grpSpPr>
      <p:sp>
        <p:nvSpPr>
          <p:cNvPr id="222" name="Shape 22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23" name="Shape 22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8" name="Shape 228"/>
        <p:cNvGrpSpPr/>
        <p:nvPr/>
      </p:nvGrpSpPr>
      <p:grpSpPr>
        <a:xfrm>
          <a:off x="0" y="0"/>
          <a:ext cx="0" cy="0"/>
          <a:chOff x="0" y="0"/>
          <a:chExt cx="0" cy="0"/>
        </a:xfrm>
      </p:grpSpPr>
      <p:sp>
        <p:nvSpPr>
          <p:cNvPr id="229" name="Shape 22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30" name="Shape 23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5" name="Shape 235"/>
        <p:cNvGrpSpPr/>
        <p:nvPr/>
      </p:nvGrpSpPr>
      <p:grpSpPr>
        <a:xfrm>
          <a:off x="0" y="0"/>
          <a:ext cx="0" cy="0"/>
          <a:chOff x="0" y="0"/>
          <a:chExt cx="0" cy="0"/>
        </a:xfrm>
      </p:grpSpPr>
      <p:sp>
        <p:nvSpPr>
          <p:cNvPr id="236" name="Shape 23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37" name="Shape 23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 name="Shape 110"/>
        <p:cNvGrpSpPr/>
        <p:nvPr/>
      </p:nvGrpSpPr>
      <p:grpSpPr>
        <a:xfrm>
          <a:off x="0" y="0"/>
          <a:ext cx="0" cy="0"/>
          <a:chOff x="0" y="0"/>
          <a:chExt cx="0" cy="0"/>
        </a:xfrm>
      </p:grpSpPr>
      <p:sp>
        <p:nvSpPr>
          <p:cNvPr id="111" name="Shape 11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2" name="Shape 11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2" name="Shape 242"/>
        <p:cNvGrpSpPr/>
        <p:nvPr/>
      </p:nvGrpSpPr>
      <p:grpSpPr>
        <a:xfrm>
          <a:off x="0" y="0"/>
          <a:ext cx="0" cy="0"/>
          <a:chOff x="0" y="0"/>
          <a:chExt cx="0" cy="0"/>
        </a:xfrm>
      </p:grpSpPr>
      <p:sp>
        <p:nvSpPr>
          <p:cNvPr id="243" name="Shape 24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44" name="Shape 24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9" name="Shape 249"/>
        <p:cNvGrpSpPr/>
        <p:nvPr/>
      </p:nvGrpSpPr>
      <p:grpSpPr>
        <a:xfrm>
          <a:off x="0" y="0"/>
          <a:ext cx="0" cy="0"/>
          <a:chOff x="0" y="0"/>
          <a:chExt cx="0" cy="0"/>
        </a:xfrm>
      </p:grpSpPr>
      <p:sp>
        <p:nvSpPr>
          <p:cNvPr id="250" name="Shape 25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51" name="Shape 25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6" name="Shape 256"/>
        <p:cNvGrpSpPr/>
        <p:nvPr/>
      </p:nvGrpSpPr>
      <p:grpSpPr>
        <a:xfrm>
          <a:off x="0" y="0"/>
          <a:ext cx="0" cy="0"/>
          <a:chOff x="0" y="0"/>
          <a:chExt cx="0" cy="0"/>
        </a:xfrm>
      </p:grpSpPr>
      <p:sp>
        <p:nvSpPr>
          <p:cNvPr id="257" name="Shape 25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58" name="Shape 25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3" name="Shape 263"/>
        <p:cNvGrpSpPr/>
        <p:nvPr/>
      </p:nvGrpSpPr>
      <p:grpSpPr>
        <a:xfrm>
          <a:off x="0" y="0"/>
          <a:ext cx="0" cy="0"/>
          <a:chOff x="0" y="0"/>
          <a:chExt cx="0" cy="0"/>
        </a:xfrm>
      </p:grpSpPr>
      <p:sp>
        <p:nvSpPr>
          <p:cNvPr id="264" name="Shape 264"/>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65" name="Shape 26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0" name="Shape 270"/>
        <p:cNvGrpSpPr/>
        <p:nvPr/>
      </p:nvGrpSpPr>
      <p:grpSpPr>
        <a:xfrm>
          <a:off x="0" y="0"/>
          <a:ext cx="0" cy="0"/>
          <a:chOff x="0" y="0"/>
          <a:chExt cx="0" cy="0"/>
        </a:xfrm>
      </p:grpSpPr>
      <p:sp>
        <p:nvSpPr>
          <p:cNvPr id="271" name="Shape 27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72" name="Shape 27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7" name="Shape 277"/>
        <p:cNvGrpSpPr/>
        <p:nvPr/>
      </p:nvGrpSpPr>
      <p:grpSpPr>
        <a:xfrm>
          <a:off x="0" y="0"/>
          <a:ext cx="0" cy="0"/>
          <a:chOff x="0" y="0"/>
          <a:chExt cx="0" cy="0"/>
        </a:xfrm>
      </p:grpSpPr>
      <p:sp>
        <p:nvSpPr>
          <p:cNvPr id="278" name="Shape 27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79" name="Shape 27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4" name="Shape 284"/>
        <p:cNvGrpSpPr/>
        <p:nvPr/>
      </p:nvGrpSpPr>
      <p:grpSpPr>
        <a:xfrm>
          <a:off x="0" y="0"/>
          <a:ext cx="0" cy="0"/>
          <a:chOff x="0" y="0"/>
          <a:chExt cx="0" cy="0"/>
        </a:xfrm>
      </p:grpSpPr>
      <p:sp>
        <p:nvSpPr>
          <p:cNvPr id="285" name="Shape 28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86" name="Shape 28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3" name="Shape 293"/>
        <p:cNvGrpSpPr/>
        <p:nvPr/>
      </p:nvGrpSpPr>
      <p:grpSpPr>
        <a:xfrm>
          <a:off x="0" y="0"/>
          <a:ext cx="0" cy="0"/>
          <a:chOff x="0" y="0"/>
          <a:chExt cx="0" cy="0"/>
        </a:xfrm>
      </p:grpSpPr>
      <p:sp>
        <p:nvSpPr>
          <p:cNvPr id="294" name="Shape 294"/>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95" name="Shape 29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1" name="Shape 301"/>
        <p:cNvGrpSpPr/>
        <p:nvPr/>
      </p:nvGrpSpPr>
      <p:grpSpPr>
        <a:xfrm>
          <a:off x="0" y="0"/>
          <a:ext cx="0" cy="0"/>
          <a:chOff x="0" y="0"/>
          <a:chExt cx="0" cy="0"/>
        </a:xfrm>
      </p:grpSpPr>
      <p:sp>
        <p:nvSpPr>
          <p:cNvPr id="302" name="Shape 30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03" name="Shape 30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1" name="Shape 311"/>
        <p:cNvGrpSpPr/>
        <p:nvPr/>
      </p:nvGrpSpPr>
      <p:grpSpPr>
        <a:xfrm>
          <a:off x="0" y="0"/>
          <a:ext cx="0" cy="0"/>
          <a:chOff x="0" y="0"/>
          <a:chExt cx="0" cy="0"/>
        </a:xfrm>
      </p:grpSpPr>
      <p:sp>
        <p:nvSpPr>
          <p:cNvPr id="312" name="Shape 31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13" name="Shape 31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 name="Shape 118"/>
        <p:cNvGrpSpPr/>
        <p:nvPr/>
      </p:nvGrpSpPr>
      <p:grpSpPr>
        <a:xfrm>
          <a:off x="0" y="0"/>
          <a:ext cx="0" cy="0"/>
          <a:chOff x="0" y="0"/>
          <a:chExt cx="0" cy="0"/>
        </a:xfrm>
      </p:grpSpPr>
      <p:sp>
        <p:nvSpPr>
          <p:cNvPr id="119" name="Shape 11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20" name="Shape 12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8" name="Shape 318"/>
        <p:cNvGrpSpPr/>
        <p:nvPr/>
      </p:nvGrpSpPr>
      <p:grpSpPr>
        <a:xfrm>
          <a:off x="0" y="0"/>
          <a:ext cx="0" cy="0"/>
          <a:chOff x="0" y="0"/>
          <a:chExt cx="0" cy="0"/>
        </a:xfrm>
      </p:grpSpPr>
      <p:sp>
        <p:nvSpPr>
          <p:cNvPr id="319" name="Shape 31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20" name="Shape 32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6" name="Shape 326"/>
        <p:cNvGrpSpPr/>
        <p:nvPr/>
      </p:nvGrpSpPr>
      <p:grpSpPr>
        <a:xfrm>
          <a:off x="0" y="0"/>
          <a:ext cx="0" cy="0"/>
          <a:chOff x="0" y="0"/>
          <a:chExt cx="0" cy="0"/>
        </a:xfrm>
      </p:grpSpPr>
      <p:sp>
        <p:nvSpPr>
          <p:cNvPr id="327" name="Shape 32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28" name="Shape 32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4" name="Shape 334"/>
        <p:cNvGrpSpPr/>
        <p:nvPr/>
      </p:nvGrpSpPr>
      <p:grpSpPr>
        <a:xfrm>
          <a:off x="0" y="0"/>
          <a:ext cx="0" cy="0"/>
          <a:chOff x="0" y="0"/>
          <a:chExt cx="0" cy="0"/>
        </a:xfrm>
      </p:grpSpPr>
      <p:sp>
        <p:nvSpPr>
          <p:cNvPr id="335" name="Shape 33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36" name="Shape 33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0" name="Shape 340"/>
        <p:cNvGrpSpPr/>
        <p:nvPr/>
      </p:nvGrpSpPr>
      <p:grpSpPr>
        <a:xfrm>
          <a:off x="0" y="0"/>
          <a:ext cx="0" cy="0"/>
          <a:chOff x="0" y="0"/>
          <a:chExt cx="0" cy="0"/>
        </a:xfrm>
      </p:grpSpPr>
      <p:sp>
        <p:nvSpPr>
          <p:cNvPr id="341" name="Shape 34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42" name="Shape 34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7" name="Shape 347"/>
        <p:cNvGrpSpPr/>
        <p:nvPr/>
      </p:nvGrpSpPr>
      <p:grpSpPr>
        <a:xfrm>
          <a:off x="0" y="0"/>
          <a:ext cx="0" cy="0"/>
          <a:chOff x="0" y="0"/>
          <a:chExt cx="0" cy="0"/>
        </a:xfrm>
      </p:grpSpPr>
      <p:sp>
        <p:nvSpPr>
          <p:cNvPr id="348" name="Shape 34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49" name="Shape 34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4" name="Shape 354"/>
        <p:cNvGrpSpPr/>
        <p:nvPr/>
      </p:nvGrpSpPr>
      <p:grpSpPr>
        <a:xfrm>
          <a:off x="0" y="0"/>
          <a:ext cx="0" cy="0"/>
          <a:chOff x="0" y="0"/>
          <a:chExt cx="0" cy="0"/>
        </a:xfrm>
      </p:grpSpPr>
      <p:sp>
        <p:nvSpPr>
          <p:cNvPr id="355" name="Shape 35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56" name="Shape 35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1" name="Shape 361"/>
        <p:cNvGrpSpPr/>
        <p:nvPr/>
      </p:nvGrpSpPr>
      <p:grpSpPr>
        <a:xfrm>
          <a:off x="0" y="0"/>
          <a:ext cx="0" cy="0"/>
          <a:chOff x="0" y="0"/>
          <a:chExt cx="0" cy="0"/>
        </a:xfrm>
      </p:grpSpPr>
      <p:sp>
        <p:nvSpPr>
          <p:cNvPr id="362" name="Shape 36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63" name="Shape 36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3" name="Shape 373"/>
        <p:cNvGrpSpPr/>
        <p:nvPr/>
      </p:nvGrpSpPr>
      <p:grpSpPr>
        <a:xfrm>
          <a:off x="0" y="0"/>
          <a:ext cx="0" cy="0"/>
          <a:chOff x="0" y="0"/>
          <a:chExt cx="0" cy="0"/>
        </a:xfrm>
      </p:grpSpPr>
      <p:sp>
        <p:nvSpPr>
          <p:cNvPr id="374" name="Shape 374"/>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75" name="Shape 37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0" name="Shape 380"/>
        <p:cNvGrpSpPr/>
        <p:nvPr/>
      </p:nvGrpSpPr>
      <p:grpSpPr>
        <a:xfrm>
          <a:off x="0" y="0"/>
          <a:ext cx="0" cy="0"/>
          <a:chOff x="0" y="0"/>
          <a:chExt cx="0" cy="0"/>
        </a:xfrm>
      </p:grpSpPr>
      <p:sp>
        <p:nvSpPr>
          <p:cNvPr id="381" name="Shape 38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82" name="Shape 38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7" name="Shape 387"/>
        <p:cNvGrpSpPr/>
        <p:nvPr/>
      </p:nvGrpSpPr>
      <p:grpSpPr>
        <a:xfrm>
          <a:off x="0" y="0"/>
          <a:ext cx="0" cy="0"/>
          <a:chOff x="0" y="0"/>
          <a:chExt cx="0" cy="0"/>
        </a:xfrm>
      </p:grpSpPr>
      <p:sp>
        <p:nvSpPr>
          <p:cNvPr id="388" name="Shape 38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89" name="Shape 38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5" name="Shape 125"/>
        <p:cNvGrpSpPr/>
        <p:nvPr/>
      </p:nvGrpSpPr>
      <p:grpSpPr>
        <a:xfrm>
          <a:off x="0" y="0"/>
          <a:ext cx="0" cy="0"/>
          <a:chOff x="0" y="0"/>
          <a:chExt cx="0" cy="0"/>
        </a:xfrm>
      </p:grpSpPr>
      <p:sp>
        <p:nvSpPr>
          <p:cNvPr id="126" name="Shape 12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27" name="Shape 12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4" name="Shape 394"/>
        <p:cNvGrpSpPr/>
        <p:nvPr/>
      </p:nvGrpSpPr>
      <p:grpSpPr>
        <a:xfrm>
          <a:off x="0" y="0"/>
          <a:ext cx="0" cy="0"/>
          <a:chOff x="0" y="0"/>
          <a:chExt cx="0" cy="0"/>
        </a:xfrm>
      </p:grpSpPr>
      <p:sp>
        <p:nvSpPr>
          <p:cNvPr id="395" name="Shape 39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396" name="Shape 39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1" name="Shape 401"/>
        <p:cNvGrpSpPr/>
        <p:nvPr/>
      </p:nvGrpSpPr>
      <p:grpSpPr>
        <a:xfrm>
          <a:off x="0" y="0"/>
          <a:ext cx="0" cy="0"/>
          <a:chOff x="0" y="0"/>
          <a:chExt cx="0" cy="0"/>
        </a:xfrm>
      </p:grpSpPr>
      <p:sp>
        <p:nvSpPr>
          <p:cNvPr id="402" name="Shape 40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03" name="Shape 40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8" name="Shape 408"/>
        <p:cNvGrpSpPr/>
        <p:nvPr/>
      </p:nvGrpSpPr>
      <p:grpSpPr>
        <a:xfrm>
          <a:off x="0" y="0"/>
          <a:ext cx="0" cy="0"/>
          <a:chOff x="0" y="0"/>
          <a:chExt cx="0" cy="0"/>
        </a:xfrm>
      </p:grpSpPr>
      <p:sp>
        <p:nvSpPr>
          <p:cNvPr id="409" name="Shape 40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10" name="Shape 41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5" name="Shape 415"/>
        <p:cNvGrpSpPr/>
        <p:nvPr/>
      </p:nvGrpSpPr>
      <p:grpSpPr>
        <a:xfrm>
          <a:off x="0" y="0"/>
          <a:ext cx="0" cy="0"/>
          <a:chOff x="0" y="0"/>
          <a:chExt cx="0" cy="0"/>
        </a:xfrm>
      </p:grpSpPr>
      <p:sp>
        <p:nvSpPr>
          <p:cNvPr id="416" name="Shape 41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17" name="Shape 41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2" name="Shape 422"/>
        <p:cNvGrpSpPr/>
        <p:nvPr/>
      </p:nvGrpSpPr>
      <p:grpSpPr>
        <a:xfrm>
          <a:off x="0" y="0"/>
          <a:ext cx="0" cy="0"/>
          <a:chOff x="0" y="0"/>
          <a:chExt cx="0" cy="0"/>
        </a:xfrm>
      </p:grpSpPr>
      <p:sp>
        <p:nvSpPr>
          <p:cNvPr id="423" name="Shape 42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24" name="Shape 42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9" name="Shape 429"/>
        <p:cNvGrpSpPr/>
        <p:nvPr/>
      </p:nvGrpSpPr>
      <p:grpSpPr>
        <a:xfrm>
          <a:off x="0" y="0"/>
          <a:ext cx="0" cy="0"/>
          <a:chOff x="0" y="0"/>
          <a:chExt cx="0" cy="0"/>
        </a:xfrm>
      </p:grpSpPr>
      <p:sp>
        <p:nvSpPr>
          <p:cNvPr id="430" name="Shape 43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31" name="Shape 43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7" name="Shape 437"/>
        <p:cNvGrpSpPr/>
        <p:nvPr/>
      </p:nvGrpSpPr>
      <p:grpSpPr>
        <a:xfrm>
          <a:off x="0" y="0"/>
          <a:ext cx="0" cy="0"/>
          <a:chOff x="0" y="0"/>
          <a:chExt cx="0" cy="0"/>
        </a:xfrm>
      </p:grpSpPr>
      <p:sp>
        <p:nvSpPr>
          <p:cNvPr id="438" name="Shape 43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39" name="Shape 43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5" name="Shape 445"/>
        <p:cNvGrpSpPr/>
        <p:nvPr/>
      </p:nvGrpSpPr>
      <p:grpSpPr>
        <a:xfrm>
          <a:off x="0" y="0"/>
          <a:ext cx="0" cy="0"/>
          <a:chOff x="0" y="0"/>
          <a:chExt cx="0" cy="0"/>
        </a:xfrm>
      </p:grpSpPr>
      <p:sp>
        <p:nvSpPr>
          <p:cNvPr id="446" name="Shape 44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47" name="Shape 44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3" name="Shape 453"/>
        <p:cNvGrpSpPr/>
        <p:nvPr/>
      </p:nvGrpSpPr>
      <p:grpSpPr>
        <a:xfrm>
          <a:off x="0" y="0"/>
          <a:ext cx="0" cy="0"/>
          <a:chOff x="0" y="0"/>
          <a:chExt cx="0" cy="0"/>
        </a:xfrm>
      </p:grpSpPr>
      <p:sp>
        <p:nvSpPr>
          <p:cNvPr id="454" name="Shape 454"/>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55" name="Shape 45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0" name="Shape 460"/>
        <p:cNvGrpSpPr/>
        <p:nvPr/>
      </p:nvGrpSpPr>
      <p:grpSpPr>
        <a:xfrm>
          <a:off x="0" y="0"/>
          <a:ext cx="0" cy="0"/>
          <a:chOff x="0" y="0"/>
          <a:chExt cx="0" cy="0"/>
        </a:xfrm>
      </p:grpSpPr>
      <p:sp>
        <p:nvSpPr>
          <p:cNvPr id="461" name="Shape 46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62" name="Shape 46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2" name="Shape 132"/>
        <p:cNvGrpSpPr/>
        <p:nvPr/>
      </p:nvGrpSpPr>
      <p:grpSpPr>
        <a:xfrm>
          <a:off x="0" y="0"/>
          <a:ext cx="0" cy="0"/>
          <a:chOff x="0" y="0"/>
          <a:chExt cx="0" cy="0"/>
        </a:xfrm>
      </p:grpSpPr>
      <p:sp>
        <p:nvSpPr>
          <p:cNvPr id="133" name="Shape 13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34" name="Shape 13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8" name="Shape 468"/>
        <p:cNvGrpSpPr/>
        <p:nvPr/>
      </p:nvGrpSpPr>
      <p:grpSpPr>
        <a:xfrm>
          <a:off x="0" y="0"/>
          <a:ext cx="0" cy="0"/>
          <a:chOff x="0" y="0"/>
          <a:chExt cx="0" cy="0"/>
        </a:xfrm>
      </p:grpSpPr>
      <p:sp>
        <p:nvSpPr>
          <p:cNvPr id="469" name="Shape 46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70" name="Shape 47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5" name="Shape 475"/>
        <p:cNvGrpSpPr/>
        <p:nvPr/>
      </p:nvGrpSpPr>
      <p:grpSpPr>
        <a:xfrm>
          <a:off x="0" y="0"/>
          <a:ext cx="0" cy="0"/>
          <a:chOff x="0" y="0"/>
          <a:chExt cx="0" cy="0"/>
        </a:xfrm>
      </p:grpSpPr>
      <p:sp>
        <p:nvSpPr>
          <p:cNvPr id="476" name="Shape 47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77" name="Shape 47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2" name="Shape 482"/>
        <p:cNvGrpSpPr/>
        <p:nvPr/>
      </p:nvGrpSpPr>
      <p:grpSpPr>
        <a:xfrm>
          <a:off x="0" y="0"/>
          <a:ext cx="0" cy="0"/>
          <a:chOff x="0" y="0"/>
          <a:chExt cx="0" cy="0"/>
        </a:xfrm>
      </p:grpSpPr>
      <p:sp>
        <p:nvSpPr>
          <p:cNvPr id="483" name="Shape 48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84" name="Shape 48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9" name="Shape 489"/>
        <p:cNvGrpSpPr/>
        <p:nvPr/>
      </p:nvGrpSpPr>
      <p:grpSpPr>
        <a:xfrm>
          <a:off x="0" y="0"/>
          <a:ext cx="0" cy="0"/>
          <a:chOff x="0" y="0"/>
          <a:chExt cx="0" cy="0"/>
        </a:xfrm>
      </p:grpSpPr>
      <p:sp>
        <p:nvSpPr>
          <p:cNvPr id="490" name="Shape 49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491" name="Shape 49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8" name="Shape 498"/>
        <p:cNvGrpSpPr/>
        <p:nvPr/>
      </p:nvGrpSpPr>
      <p:grpSpPr>
        <a:xfrm>
          <a:off x="0" y="0"/>
          <a:ext cx="0" cy="0"/>
          <a:chOff x="0" y="0"/>
          <a:chExt cx="0" cy="0"/>
        </a:xfrm>
      </p:grpSpPr>
      <p:sp>
        <p:nvSpPr>
          <p:cNvPr id="499" name="Shape 49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500" name="Shape 50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6" name="Shape 506"/>
        <p:cNvGrpSpPr/>
        <p:nvPr/>
      </p:nvGrpSpPr>
      <p:grpSpPr>
        <a:xfrm>
          <a:off x="0" y="0"/>
          <a:ext cx="0" cy="0"/>
          <a:chOff x="0" y="0"/>
          <a:chExt cx="0" cy="0"/>
        </a:xfrm>
      </p:grpSpPr>
      <p:sp>
        <p:nvSpPr>
          <p:cNvPr id="507" name="Shape 50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508" name="Shape 50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3" name="Shape 513"/>
        <p:cNvGrpSpPr/>
        <p:nvPr/>
      </p:nvGrpSpPr>
      <p:grpSpPr>
        <a:xfrm>
          <a:off x="0" y="0"/>
          <a:ext cx="0" cy="0"/>
          <a:chOff x="0" y="0"/>
          <a:chExt cx="0" cy="0"/>
        </a:xfrm>
      </p:grpSpPr>
      <p:sp>
        <p:nvSpPr>
          <p:cNvPr id="514" name="Shape 514"/>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515" name="Shape 51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2" name="Shape 522"/>
        <p:cNvGrpSpPr/>
        <p:nvPr/>
      </p:nvGrpSpPr>
      <p:grpSpPr>
        <a:xfrm>
          <a:off x="0" y="0"/>
          <a:ext cx="0" cy="0"/>
          <a:chOff x="0" y="0"/>
          <a:chExt cx="0" cy="0"/>
        </a:xfrm>
      </p:grpSpPr>
      <p:sp>
        <p:nvSpPr>
          <p:cNvPr id="523" name="Shape 52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524" name="Shape 52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9" name="Shape 529"/>
        <p:cNvGrpSpPr/>
        <p:nvPr/>
      </p:nvGrpSpPr>
      <p:grpSpPr>
        <a:xfrm>
          <a:off x="0" y="0"/>
          <a:ext cx="0" cy="0"/>
          <a:chOff x="0" y="0"/>
          <a:chExt cx="0" cy="0"/>
        </a:xfrm>
      </p:grpSpPr>
      <p:sp>
        <p:nvSpPr>
          <p:cNvPr id="530" name="Shape 53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531" name="Shape 53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7" name="Shape 537"/>
        <p:cNvGrpSpPr/>
        <p:nvPr/>
      </p:nvGrpSpPr>
      <p:grpSpPr>
        <a:xfrm>
          <a:off x="0" y="0"/>
          <a:ext cx="0" cy="0"/>
          <a:chOff x="0" y="0"/>
          <a:chExt cx="0" cy="0"/>
        </a:xfrm>
      </p:grpSpPr>
      <p:sp>
        <p:nvSpPr>
          <p:cNvPr id="538" name="Shape 53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539" name="Shape 53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 name="Shape 139"/>
        <p:cNvGrpSpPr/>
        <p:nvPr/>
      </p:nvGrpSpPr>
      <p:grpSpPr>
        <a:xfrm>
          <a:off x="0" y="0"/>
          <a:ext cx="0" cy="0"/>
          <a:chOff x="0" y="0"/>
          <a:chExt cx="0" cy="0"/>
        </a:xfrm>
      </p:grpSpPr>
      <p:sp>
        <p:nvSpPr>
          <p:cNvPr id="140" name="Shape 14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41" name="Shape 14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5" name="Shape 545"/>
        <p:cNvGrpSpPr/>
        <p:nvPr/>
      </p:nvGrpSpPr>
      <p:grpSpPr>
        <a:xfrm>
          <a:off x="0" y="0"/>
          <a:ext cx="0" cy="0"/>
          <a:chOff x="0" y="0"/>
          <a:chExt cx="0" cy="0"/>
        </a:xfrm>
      </p:grpSpPr>
      <p:sp>
        <p:nvSpPr>
          <p:cNvPr id="546" name="Shape 54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547" name="Shape 54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1" name="Shape 551"/>
        <p:cNvGrpSpPr/>
        <p:nvPr/>
      </p:nvGrpSpPr>
      <p:grpSpPr>
        <a:xfrm>
          <a:off x="0" y="0"/>
          <a:ext cx="0" cy="0"/>
          <a:chOff x="0" y="0"/>
          <a:chExt cx="0" cy="0"/>
        </a:xfrm>
      </p:grpSpPr>
      <p:sp>
        <p:nvSpPr>
          <p:cNvPr id="552" name="Shape 55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553" name="Shape 55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8" name="Shape 558"/>
        <p:cNvGrpSpPr/>
        <p:nvPr/>
      </p:nvGrpSpPr>
      <p:grpSpPr>
        <a:xfrm>
          <a:off x="0" y="0"/>
          <a:ext cx="0" cy="0"/>
          <a:chOff x="0" y="0"/>
          <a:chExt cx="0" cy="0"/>
        </a:xfrm>
      </p:grpSpPr>
      <p:sp>
        <p:nvSpPr>
          <p:cNvPr id="559" name="Shape 55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560" name="Shape 56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5" name="Shape 565"/>
        <p:cNvGrpSpPr/>
        <p:nvPr/>
      </p:nvGrpSpPr>
      <p:grpSpPr>
        <a:xfrm>
          <a:off x="0" y="0"/>
          <a:ext cx="0" cy="0"/>
          <a:chOff x="0" y="0"/>
          <a:chExt cx="0" cy="0"/>
        </a:xfrm>
      </p:grpSpPr>
      <p:sp>
        <p:nvSpPr>
          <p:cNvPr id="566" name="Shape 56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567" name="Shape 56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2" name="Shape 572"/>
        <p:cNvGrpSpPr/>
        <p:nvPr/>
      </p:nvGrpSpPr>
      <p:grpSpPr>
        <a:xfrm>
          <a:off x="0" y="0"/>
          <a:ext cx="0" cy="0"/>
          <a:chOff x="0" y="0"/>
          <a:chExt cx="0" cy="0"/>
        </a:xfrm>
      </p:grpSpPr>
      <p:sp>
        <p:nvSpPr>
          <p:cNvPr id="573" name="Shape 57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574" name="Shape 57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9" name="Shape 579"/>
        <p:cNvGrpSpPr/>
        <p:nvPr/>
      </p:nvGrpSpPr>
      <p:grpSpPr>
        <a:xfrm>
          <a:off x="0" y="0"/>
          <a:ext cx="0" cy="0"/>
          <a:chOff x="0" y="0"/>
          <a:chExt cx="0" cy="0"/>
        </a:xfrm>
      </p:grpSpPr>
      <p:sp>
        <p:nvSpPr>
          <p:cNvPr id="580" name="Shape 58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581" name="Shape 58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6" name="Shape 586"/>
        <p:cNvGrpSpPr/>
        <p:nvPr/>
      </p:nvGrpSpPr>
      <p:grpSpPr>
        <a:xfrm>
          <a:off x="0" y="0"/>
          <a:ext cx="0" cy="0"/>
          <a:chOff x="0" y="0"/>
          <a:chExt cx="0" cy="0"/>
        </a:xfrm>
      </p:grpSpPr>
      <p:sp>
        <p:nvSpPr>
          <p:cNvPr id="587" name="Shape 58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588" name="Shape 58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3" name="Shape 593"/>
        <p:cNvGrpSpPr/>
        <p:nvPr/>
      </p:nvGrpSpPr>
      <p:grpSpPr>
        <a:xfrm>
          <a:off x="0" y="0"/>
          <a:ext cx="0" cy="0"/>
          <a:chOff x="0" y="0"/>
          <a:chExt cx="0" cy="0"/>
        </a:xfrm>
      </p:grpSpPr>
      <p:sp>
        <p:nvSpPr>
          <p:cNvPr id="594" name="Shape 594"/>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595" name="Shape 59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0" name="Shape 600"/>
        <p:cNvGrpSpPr/>
        <p:nvPr/>
      </p:nvGrpSpPr>
      <p:grpSpPr>
        <a:xfrm>
          <a:off x="0" y="0"/>
          <a:ext cx="0" cy="0"/>
          <a:chOff x="0" y="0"/>
          <a:chExt cx="0" cy="0"/>
        </a:xfrm>
      </p:grpSpPr>
      <p:sp>
        <p:nvSpPr>
          <p:cNvPr id="601" name="Shape 60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02" name="Shape 60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7" name="Shape 607"/>
        <p:cNvGrpSpPr/>
        <p:nvPr/>
      </p:nvGrpSpPr>
      <p:grpSpPr>
        <a:xfrm>
          <a:off x="0" y="0"/>
          <a:ext cx="0" cy="0"/>
          <a:chOff x="0" y="0"/>
          <a:chExt cx="0" cy="0"/>
        </a:xfrm>
      </p:grpSpPr>
      <p:sp>
        <p:nvSpPr>
          <p:cNvPr id="608" name="Shape 60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09" name="Shape 60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5" name="Shape 145"/>
        <p:cNvGrpSpPr/>
        <p:nvPr/>
      </p:nvGrpSpPr>
      <p:grpSpPr>
        <a:xfrm>
          <a:off x="0" y="0"/>
          <a:ext cx="0" cy="0"/>
          <a:chOff x="0" y="0"/>
          <a:chExt cx="0" cy="0"/>
        </a:xfrm>
      </p:grpSpPr>
      <p:sp>
        <p:nvSpPr>
          <p:cNvPr id="146" name="Shape 14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47" name="Shape 14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4" name="Shape 614"/>
        <p:cNvGrpSpPr/>
        <p:nvPr/>
      </p:nvGrpSpPr>
      <p:grpSpPr>
        <a:xfrm>
          <a:off x="0" y="0"/>
          <a:ext cx="0" cy="0"/>
          <a:chOff x="0" y="0"/>
          <a:chExt cx="0" cy="0"/>
        </a:xfrm>
      </p:grpSpPr>
      <p:sp>
        <p:nvSpPr>
          <p:cNvPr id="615" name="Shape 61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16" name="Shape 61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2" name="Shape 622"/>
        <p:cNvGrpSpPr/>
        <p:nvPr/>
      </p:nvGrpSpPr>
      <p:grpSpPr>
        <a:xfrm>
          <a:off x="0" y="0"/>
          <a:ext cx="0" cy="0"/>
          <a:chOff x="0" y="0"/>
          <a:chExt cx="0" cy="0"/>
        </a:xfrm>
      </p:grpSpPr>
      <p:sp>
        <p:nvSpPr>
          <p:cNvPr id="623" name="Shape 62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24" name="Shape 62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9" name="Shape 629"/>
        <p:cNvGrpSpPr/>
        <p:nvPr/>
      </p:nvGrpSpPr>
      <p:grpSpPr>
        <a:xfrm>
          <a:off x="0" y="0"/>
          <a:ext cx="0" cy="0"/>
          <a:chOff x="0" y="0"/>
          <a:chExt cx="0" cy="0"/>
        </a:xfrm>
      </p:grpSpPr>
      <p:sp>
        <p:nvSpPr>
          <p:cNvPr id="630" name="Shape 63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31" name="Shape 63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7" name="Shape 637"/>
        <p:cNvGrpSpPr/>
        <p:nvPr/>
      </p:nvGrpSpPr>
      <p:grpSpPr>
        <a:xfrm>
          <a:off x="0" y="0"/>
          <a:ext cx="0" cy="0"/>
          <a:chOff x="0" y="0"/>
          <a:chExt cx="0" cy="0"/>
        </a:xfrm>
      </p:grpSpPr>
      <p:sp>
        <p:nvSpPr>
          <p:cNvPr id="638" name="Shape 63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39" name="Shape 63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44" name="Shape 644"/>
        <p:cNvGrpSpPr/>
        <p:nvPr/>
      </p:nvGrpSpPr>
      <p:grpSpPr>
        <a:xfrm>
          <a:off x="0" y="0"/>
          <a:ext cx="0" cy="0"/>
          <a:chOff x="0" y="0"/>
          <a:chExt cx="0" cy="0"/>
        </a:xfrm>
      </p:grpSpPr>
      <p:sp>
        <p:nvSpPr>
          <p:cNvPr id="645" name="Shape 64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46" name="Shape 64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3" name="Shape 653"/>
        <p:cNvGrpSpPr/>
        <p:nvPr/>
      </p:nvGrpSpPr>
      <p:grpSpPr>
        <a:xfrm>
          <a:off x="0" y="0"/>
          <a:ext cx="0" cy="0"/>
          <a:chOff x="0" y="0"/>
          <a:chExt cx="0" cy="0"/>
        </a:xfrm>
      </p:grpSpPr>
      <p:sp>
        <p:nvSpPr>
          <p:cNvPr id="654" name="Shape 654"/>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55" name="Shape 65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0" name="Shape 660"/>
        <p:cNvGrpSpPr/>
        <p:nvPr/>
      </p:nvGrpSpPr>
      <p:grpSpPr>
        <a:xfrm>
          <a:off x="0" y="0"/>
          <a:ext cx="0" cy="0"/>
          <a:chOff x="0" y="0"/>
          <a:chExt cx="0" cy="0"/>
        </a:xfrm>
      </p:grpSpPr>
      <p:sp>
        <p:nvSpPr>
          <p:cNvPr id="661" name="Shape 66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62" name="Shape 66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7" name="Shape 667"/>
        <p:cNvGrpSpPr/>
        <p:nvPr/>
      </p:nvGrpSpPr>
      <p:grpSpPr>
        <a:xfrm>
          <a:off x="0" y="0"/>
          <a:ext cx="0" cy="0"/>
          <a:chOff x="0" y="0"/>
          <a:chExt cx="0" cy="0"/>
        </a:xfrm>
      </p:grpSpPr>
      <p:sp>
        <p:nvSpPr>
          <p:cNvPr id="668" name="Shape 66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69" name="Shape 66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4" name="Shape 674"/>
        <p:cNvGrpSpPr/>
        <p:nvPr/>
      </p:nvGrpSpPr>
      <p:grpSpPr>
        <a:xfrm>
          <a:off x="0" y="0"/>
          <a:ext cx="0" cy="0"/>
          <a:chOff x="0" y="0"/>
          <a:chExt cx="0" cy="0"/>
        </a:xfrm>
      </p:grpSpPr>
      <p:sp>
        <p:nvSpPr>
          <p:cNvPr id="675" name="Shape 67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76" name="Shape 67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1" name="Shape 681"/>
        <p:cNvGrpSpPr/>
        <p:nvPr/>
      </p:nvGrpSpPr>
      <p:grpSpPr>
        <a:xfrm>
          <a:off x="0" y="0"/>
          <a:ext cx="0" cy="0"/>
          <a:chOff x="0" y="0"/>
          <a:chExt cx="0" cy="0"/>
        </a:xfrm>
      </p:grpSpPr>
      <p:sp>
        <p:nvSpPr>
          <p:cNvPr id="682" name="Shape 68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83" name="Shape 68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1" name="Shape 151"/>
        <p:cNvGrpSpPr/>
        <p:nvPr/>
      </p:nvGrpSpPr>
      <p:grpSpPr>
        <a:xfrm>
          <a:off x="0" y="0"/>
          <a:ext cx="0" cy="0"/>
          <a:chOff x="0" y="0"/>
          <a:chExt cx="0" cy="0"/>
        </a:xfrm>
      </p:grpSpPr>
      <p:sp>
        <p:nvSpPr>
          <p:cNvPr id="152" name="Shape 15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53" name="Shape 15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8" name="Shape 688"/>
        <p:cNvGrpSpPr/>
        <p:nvPr/>
      </p:nvGrpSpPr>
      <p:grpSpPr>
        <a:xfrm>
          <a:off x="0" y="0"/>
          <a:ext cx="0" cy="0"/>
          <a:chOff x="0" y="0"/>
          <a:chExt cx="0" cy="0"/>
        </a:xfrm>
      </p:grpSpPr>
      <p:sp>
        <p:nvSpPr>
          <p:cNvPr id="689" name="Shape 68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90" name="Shape 69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4" name="Shape 694"/>
        <p:cNvGrpSpPr/>
        <p:nvPr/>
      </p:nvGrpSpPr>
      <p:grpSpPr>
        <a:xfrm>
          <a:off x="0" y="0"/>
          <a:ext cx="0" cy="0"/>
          <a:chOff x="0" y="0"/>
          <a:chExt cx="0" cy="0"/>
        </a:xfrm>
      </p:grpSpPr>
      <p:sp>
        <p:nvSpPr>
          <p:cNvPr id="695" name="Shape 69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96" name="Shape 696"/>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1" name="Shape 701"/>
        <p:cNvGrpSpPr/>
        <p:nvPr/>
      </p:nvGrpSpPr>
      <p:grpSpPr>
        <a:xfrm>
          <a:off x="0" y="0"/>
          <a:ext cx="0" cy="0"/>
          <a:chOff x="0" y="0"/>
          <a:chExt cx="0" cy="0"/>
        </a:xfrm>
      </p:grpSpPr>
      <p:sp>
        <p:nvSpPr>
          <p:cNvPr id="702" name="Shape 70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703" name="Shape 70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9" name="Shape 709"/>
        <p:cNvGrpSpPr/>
        <p:nvPr/>
      </p:nvGrpSpPr>
      <p:grpSpPr>
        <a:xfrm>
          <a:off x="0" y="0"/>
          <a:ext cx="0" cy="0"/>
          <a:chOff x="0" y="0"/>
          <a:chExt cx="0" cy="0"/>
        </a:xfrm>
      </p:grpSpPr>
      <p:sp>
        <p:nvSpPr>
          <p:cNvPr id="710" name="Shape 71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711" name="Shape 711"/>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5" name="Shape 715"/>
        <p:cNvGrpSpPr/>
        <p:nvPr/>
      </p:nvGrpSpPr>
      <p:grpSpPr>
        <a:xfrm>
          <a:off x="0" y="0"/>
          <a:ext cx="0" cy="0"/>
          <a:chOff x="0" y="0"/>
          <a:chExt cx="0" cy="0"/>
        </a:xfrm>
      </p:grpSpPr>
      <p:sp>
        <p:nvSpPr>
          <p:cNvPr id="716" name="Shape 71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717" name="Shape 71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1" name="Shape 721"/>
        <p:cNvGrpSpPr/>
        <p:nvPr/>
      </p:nvGrpSpPr>
      <p:grpSpPr>
        <a:xfrm>
          <a:off x="0" y="0"/>
          <a:ext cx="0" cy="0"/>
          <a:chOff x="0" y="0"/>
          <a:chExt cx="0" cy="0"/>
        </a:xfrm>
      </p:grpSpPr>
      <p:sp>
        <p:nvSpPr>
          <p:cNvPr id="722" name="Shape 72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723" name="Shape 72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28" name="Shape 728"/>
        <p:cNvGrpSpPr/>
        <p:nvPr/>
      </p:nvGrpSpPr>
      <p:grpSpPr>
        <a:xfrm>
          <a:off x="0" y="0"/>
          <a:ext cx="0" cy="0"/>
          <a:chOff x="0" y="0"/>
          <a:chExt cx="0" cy="0"/>
        </a:xfrm>
      </p:grpSpPr>
      <p:sp>
        <p:nvSpPr>
          <p:cNvPr id="729" name="Shape 72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730" name="Shape 73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5" name="Shape 735"/>
        <p:cNvGrpSpPr/>
        <p:nvPr/>
      </p:nvGrpSpPr>
      <p:grpSpPr>
        <a:xfrm>
          <a:off x="0" y="0"/>
          <a:ext cx="0" cy="0"/>
          <a:chOff x="0" y="0"/>
          <a:chExt cx="0" cy="0"/>
        </a:xfrm>
      </p:grpSpPr>
      <p:sp>
        <p:nvSpPr>
          <p:cNvPr id="736" name="Shape 73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737" name="Shape 73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2" name="Shape 742"/>
        <p:cNvGrpSpPr/>
        <p:nvPr/>
      </p:nvGrpSpPr>
      <p:grpSpPr>
        <a:xfrm>
          <a:off x="0" y="0"/>
          <a:ext cx="0" cy="0"/>
          <a:chOff x="0" y="0"/>
          <a:chExt cx="0" cy="0"/>
        </a:xfrm>
      </p:grpSpPr>
      <p:sp>
        <p:nvSpPr>
          <p:cNvPr id="743" name="Shape 74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744" name="Shape 74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0" name="Shape 750"/>
        <p:cNvGrpSpPr/>
        <p:nvPr/>
      </p:nvGrpSpPr>
      <p:grpSpPr>
        <a:xfrm>
          <a:off x="0" y="0"/>
          <a:ext cx="0" cy="0"/>
          <a:chOff x="0" y="0"/>
          <a:chExt cx="0" cy="0"/>
        </a:xfrm>
      </p:grpSpPr>
      <p:sp>
        <p:nvSpPr>
          <p:cNvPr id="751" name="Shape 75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752" name="Shape 75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7" name="Shape 157"/>
        <p:cNvGrpSpPr/>
        <p:nvPr/>
      </p:nvGrpSpPr>
      <p:grpSpPr>
        <a:xfrm>
          <a:off x="0" y="0"/>
          <a:ext cx="0" cy="0"/>
          <a:chOff x="0" y="0"/>
          <a:chExt cx="0" cy="0"/>
        </a:xfrm>
      </p:grpSpPr>
      <p:sp>
        <p:nvSpPr>
          <p:cNvPr id="158" name="Shape 15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59" name="Shape 159"/>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8" name="Shape 758"/>
        <p:cNvGrpSpPr/>
        <p:nvPr/>
      </p:nvGrpSpPr>
      <p:grpSpPr>
        <a:xfrm>
          <a:off x="0" y="0"/>
          <a:ext cx="0" cy="0"/>
          <a:chOff x="0" y="0"/>
          <a:chExt cx="0" cy="0"/>
        </a:xfrm>
      </p:grpSpPr>
      <p:sp>
        <p:nvSpPr>
          <p:cNvPr id="759" name="Shape 75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760" name="Shape 76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5" name="Shape 765"/>
        <p:cNvGrpSpPr/>
        <p:nvPr/>
      </p:nvGrpSpPr>
      <p:grpSpPr>
        <a:xfrm>
          <a:off x="0" y="0"/>
          <a:ext cx="0" cy="0"/>
          <a:chOff x="0" y="0"/>
          <a:chExt cx="0" cy="0"/>
        </a:xfrm>
      </p:grpSpPr>
      <p:sp>
        <p:nvSpPr>
          <p:cNvPr id="766" name="Shape 76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767" name="Shape 76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2" name="Shape 772"/>
        <p:cNvGrpSpPr/>
        <p:nvPr/>
      </p:nvGrpSpPr>
      <p:grpSpPr>
        <a:xfrm>
          <a:off x="0" y="0"/>
          <a:ext cx="0" cy="0"/>
          <a:chOff x="0" y="0"/>
          <a:chExt cx="0" cy="0"/>
        </a:xfrm>
      </p:grpSpPr>
      <p:sp>
        <p:nvSpPr>
          <p:cNvPr id="773" name="Shape 77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774" name="Shape 77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8" name="Shape 778"/>
        <p:cNvGrpSpPr/>
        <p:nvPr/>
      </p:nvGrpSpPr>
      <p:grpSpPr>
        <a:xfrm>
          <a:off x="0" y="0"/>
          <a:ext cx="0" cy="0"/>
          <a:chOff x="0" y="0"/>
          <a:chExt cx="0" cy="0"/>
        </a:xfrm>
      </p:grpSpPr>
      <p:sp>
        <p:nvSpPr>
          <p:cNvPr id="779" name="Shape 77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780" name="Shape 78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6" name="Shape 786"/>
        <p:cNvGrpSpPr/>
        <p:nvPr/>
      </p:nvGrpSpPr>
      <p:grpSpPr>
        <a:xfrm>
          <a:off x="0" y="0"/>
          <a:ext cx="0" cy="0"/>
          <a:chOff x="0" y="0"/>
          <a:chExt cx="0" cy="0"/>
        </a:xfrm>
      </p:grpSpPr>
      <p:sp>
        <p:nvSpPr>
          <p:cNvPr id="787" name="Shape 78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788" name="Shape 78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2" name="Shape 792"/>
        <p:cNvGrpSpPr/>
        <p:nvPr/>
      </p:nvGrpSpPr>
      <p:grpSpPr>
        <a:xfrm>
          <a:off x="0" y="0"/>
          <a:ext cx="0" cy="0"/>
          <a:chOff x="0" y="0"/>
          <a:chExt cx="0" cy="0"/>
        </a:xfrm>
      </p:grpSpPr>
      <p:sp>
        <p:nvSpPr>
          <p:cNvPr id="793" name="Shape 79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794" name="Shape 79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1" name="Shape 801"/>
        <p:cNvGrpSpPr/>
        <p:nvPr/>
      </p:nvGrpSpPr>
      <p:grpSpPr>
        <a:xfrm>
          <a:off x="0" y="0"/>
          <a:ext cx="0" cy="0"/>
          <a:chOff x="0" y="0"/>
          <a:chExt cx="0" cy="0"/>
        </a:xfrm>
      </p:grpSpPr>
      <p:sp>
        <p:nvSpPr>
          <p:cNvPr id="802" name="Shape 802"/>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03" name="Shape 80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8" name="Shape 808"/>
        <p:cNvGrpSpPr/>
        <p:nvPr/>
      </p:nvGrpSpPr>
      <p:grpSpPr>
        <a:xfrm>
          <a:off x="0" y="0"/>
          <a:ext cx="0" cy="0"/>
          <a:chOff x="0" y="0"/>
          <a:chExt cx="0" cy="0"/>
        </a:xfrm>
      </p:grpSpPr>
      <p:sp>
        <p:nvSpPr>
          <p:cNvPr id="809" name="Shape 80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10" name="Shape 810"/>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5" name="Shape 815"/>
        <p:cNvGrpSpPr/>
        <p:nvPr/>
      </p:nvGrpSpPr>
      <p:grpSpPr>
        <a:xfrm>
          <a:off x="0" y="0"/>
          <a:ext cx="0" cy="0"/>
          <a:chOff x="0" y="0"/>
          <a:chExt cx="0" cy="0"/>
        </a:xfrm>
      </p:grpSpPr>
      <p:sp>
        <p:nvSpPr>
          <p:cNvPr id="816" name="Shape 81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17" name="Shape 817"/>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2" name="Shape 822"/>
        <p:cNvGrpSpPr/>
        <p:nvPr/>
      </p:nvGrpSpPr>
      <p:grpSpPr>
        <a:xfrm>
          <a:off x="0" y="0"/>
          <a:ext cx="0" cy="0"/>
          <a:chOff x="0" y="0"/>
          <a:chExt cx="0" cy="0"/>
        </a:xfrm>
      </p:grpSpPr>
      <p:sp>
        <p:nvSpPr>
          <p:cNvPr id="823" name="Shape 82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24" name="Shape 824"/>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4" name="Shape 14"/>
        <p:cNvGrpSpPr/>
        <p:nvPr/>
      </p:nvGrpSpPr>
      <p:grpSpPr>
        <a:xfrm>
          <a:off x="0" y="0"/>
          <a:ext cx="0" cy="0"/>
          <a:chOff x="0" y="0"/>
          <a:chExt cx="0" cy="0"/>
        </a:xfrm>
      </p:grpSpPr>
      <p:sp>
        <p:nvSpPr>
          <p:cNvPr id="15" name="Shape 15"/>
          <p:cNvSpPr/>
          <p:nvPr/>
        </p:nvSpPr>
        <p:spPr>
          <a:xfrm>
            <a:off x="-1" y="4664146"/>
            <a:ext cx="9151089" cy="0"/>
          </a:xfrm>
          <a:prstGeom prst="rtTriangle">
            <a:avLst/>
          </a:prstGeom>
          <a:gradFill>
            <a:gsLst>
              <a:gs pos="0">
                <a:srgbClr val="4CA203"/>
              </a:gs>
              <a:gs pos="55000">
                <a:srgbClr val="A9F967"/>
              </a:gs>
              <a:gs pos="100000">
                <a:srgbClr val="4CA203"/>
              </a:gs>
            </a:gsLst>
            <a:lin ang="3000000" scaled="0"/>
          </a:gra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Rambla"/>
              <a:ea typeface="Rambla"/>
              <a:cs typeface="Rambla"/>
              <a:sym typeface="Rambla"/>
            </a:endParaRPr>
          </a:p>
        </p:txBody>
      </p:sp>
      <p:sp>
        <p:nvSpPr>
          <p:cNvPr id="16" name="Shape 16"/>
          <p:cNvSpPr txBox="1"/>
          <p:nvPr>
            <p:ph type="ctrTitle"/>
          </p:nvPr>
        </p:nvSpPr>
        <p:spPr>
          <a:xfrm>
            <a:off x="685800" y="1752600"/>
            <a:ext cx="7772400" cy="1829760"/>
          </a:xfrm>
          <a:prstGeom prst="rect">
            <a:avLst/>
          </a:prstGeom>
          <a:noFill/>
          <a:ln>
            <a:noFill/>
          </a:ln>
        </p:spPr>
        <p:txBody>
          <a:bodyPr anchorCtr="0" anchor="b" bIns="91425" lIns="91425" rIns="91425" tIns="91425"/>
          <a:lstStyle>
            <a:lvl1pPr indent="0" marL="0" marR="0" rtl="0" algn="r">
              <a:spcBef>
                <a:spcPts val="0"/>
              </a:spcBef>
              <a:buClr>
                <a:schemeClr val="dk2"/>
              </a:buClr>
              <a:buFont typeface="Rambla"/>
              <a:buNone/>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17" name="Shape 17"/>
          <p:cNvSpPr txBox="1"/>
          <p:nvPr>
            <p:ph idx="1" type="subTitle"/>
          </p:nvPr>
        </p:nvSpPr>
        <p:spPr>
          <a:xfrm>
            <a:off x="685800" y="3611607"/>
            <a:ext cx="7772400" cy="1199703"/>
          </a:xfrm>
          <a:prstGeom prst="rect">
            <a:avLst/>
          </a:prstGeom>
          <a:noFill/>
          <a:ln>
            <a:noFill/>
          </a:ln>
        </p:spPr>
        <p:txBody>
          <a:bodyPr anchorCtr="0" anchor="t" bIns="91425" lIns="91425" rIns="91425" tIns="91425"/>
          <a:lstStyle>
            <a:lvl1pPr indent="0" marL="0" marR="64008" rtl="0" algn="r">
              <a:spcBef>
                <a:spcPts val="400"/>
              </a:spcBef>
              <a:spcAft>
                <a:spcPts val="0"/>
              </a:spcAft>
              <a:buClr>
                <a:schemeClr val="accent1"/>
              </a:buClr>
              <a:buFont typeface="Rambla"/>
              <a:buNone/>
              <a:defRPr/>
            </a:lvl1pPr>
            <a:lvl2pPr indent="0" marL="457200" marR="0" rtl="0" algn="ctr">
              <a:spcBef>
                <a:spcPts val="324"/>
              </a:spcBef>
              <a:buClr>
                <a:schemeClr val="accent1"/>
              </a:buClr>
              <a:buFont typeface="Rambla"/>
              <a:buNone/>
              <a:defRPr/>
            </a:lvl2pPr>
            <a:lvl3pPr indent="0" marL="914400" marR="0" rtl="0" algn="ctr">
              <a:spcBef>
                <a:spcPts val="350"/>
              </a:spcBef>
              <a:buClr>
                <a:schemeClr val="accent2"/>
              </a:buClr>
              <a:buFont typeface="Rambla"/>
              <a:buNone/>
              <a:defRPr/>
            </a:lvl3pPr>
            <a:lvl4pPr indent="0" marL="1371600" marR="0" rtl="0" algn="ctr">
              <a:spcBef>
                <a:spcPts val="350"/>
              </a:spcBef>
              <a:buClr>
                <a:schemeClr val="accent2"/>
              </a:buClr>
              <a:buFont typeface="Rambla"/>
              <a:buNone/>
              <a:defRPr/>
            </a:lvl4pPr>
            <a:lvl5pPr indent="0" marL="1828800" marR="0" rtl="0" algn="ctr">
              <a:spcBef>
                <a:spcPts val="350"/>
              </a:spcBef>
              <a:buClr>
                <a:schemeClr val="accent2"/>
              </a:buClr>
              <a:buFont typeface="Rambla"/>
              <a:buNone/>
              <a:defRPr/>
            </a:lvl5pPr>
            <a:lvl6pPr indent="0" marL="2286000" marR="0" rtl="0" algn="ctr">
              <a:spcBef>
                <a:spcPts val="350"/>
              </a:spcBef>
              <a:buClr>
                <a:schemeClr val="accent3"/>
              </a:buClr>
              <a:buFont typeface="Rambla"/>
              <a:buNone/>
              <a:defRPr/>
            </a:lvl6pPr>
            <a:lvl7pPr indent="0" marL="2743200" marR="0" rtl="0" algn="ctr">
              <a:spcBef>
                <a:spcPts val="350"/>
              </a:spcBef>
              <a:buClr>
                <a:schemeClr val="accent3"/>
              </a:buClr>
              <a:buFont typeface="Rambla"/>
              <a:buNone/>
              <a:defRPr/>
            </a:lvl7pPr>
            <a:lvl8pPr indent="0" marL="3200400" marR="0" rtl="0" algn="ctr">
              <a:spcBef>
                <a:spcPts val="350"/>
              </a:spcBef>
              <a:buClr>
                <a:schemeClr val="accent3"/>
              </a:buClr>
              <a:buFont typeface="Rambla"/>
              <a:buNone/>
              <a:defRPr/>
            </a:lvl8pPr>
            <a:lvl9pPr indent="0" marL="3657600" marR="0" rtl="0" algn="ctr">
              <a:spcBef>
                <a:spcPts val="350"/>
              </a:spcBef>
              <a:buClr>
                <a:schemeClr val="accent3"/>
              </a:buClr>
              <a:buFont typeface="Rambla"/>
              <a:buNone/>
              <a:defRPr/>
            </a:lvl9pPr>
          </a:lstStyle>
          <a:p/>
        </p:txBody>
      </p:sp>
      <p:grpSp>
        <p:nvGrpSpPr>
          <p:cNvPr id="18" name="Shape 18"/>
          <p:cNvGrpSpPr/>
          <p:nvPr/>
        </p:nvGrpSpPr>
        <p:grpSpPr>
          <a:xfrm>
            <a:off x="-3765" y="4953000"/>
            <a:ext cx="9147765" cy="1912087"/>
            <a:chOff x="-3765" y="4832896"/>
            <a:chExt cx="9147765" cy="2032191"/>
          </a:xfrm>
        </p:grpSpPr>
        <p:sp>
          <p:nvSpPr>
            <p:cNvPr id="19" name="Shape 19"/>
            <p:cNvSpPr/>
            <p:nvPr/>
          </p:nvSpPr>
          <p:spPr>
            <a:xfrm>
              <a:off x="1687513" y="4832896"/>
              <a:ext cx="7456487" cy="518816"/>
            </a:xfrm>
            <a:custGeom>
              <a:pathLst>
                <a:path extrusionOk="0" h="367" w="4697">
                  <a:moveTo>
                    <a:pt x="4697" y="0"/>
                  </a:moveTo>
                  <a:lnTo>
                    <a:pt x="4697" y="367"/>
                  </a:lnTo>
                  <a:lnTo>
                    <a:pt x="0" y="218"/>
                  </a:lnTo>
                  <a:lnTo>
                    <a:pt x="4697" y="0"/>
                  </a:lnTo>
                  <a:close/>
                </a:path>
              </a:pathLst>
            </a:custGeom>
            <a:solidFill>
              <a:srgbClr val="CDF1B0">
                <a:alpha val="40000"/>
              </a:srgbClr>
            </a:solid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sp>
          <p:nvSpPr>
            <p:cNvPr id="20" name="Shape 20"/>
            <p:cNvSpPr/>
            <p:nvPr/>
          </p:nvSpPr>
          <p:spPr>
            <a:xfrm>
              <a:off x="35442" y="5135526"/>
              <a:ext cx="9108557" cy="838200"/>
            </a:xfrm>
            <a:custGeom>
              <a:pathLst>
                <a:path extrusionOk="0" h="528" w="5760">
                  <a:moveTo>
                    <a:pt x="0" y="0"/>
                  </a:moveTo>
                  <a:lnTo>
                    <a:pt x="5760" y="0"/>
                  </a:lnTo>
                  <a:lnTo>
                    <a:pt x="5760" y="528"/>
                  </a:lnTo>
                  <a:lnTo>
                    <a:pt x="48" y="0"/>
                  </a:lnTo>
                </a:path>
              </a:pathLst>
            </a:custGeom>
            <a:solidFill>
              <a:srgbClr val="000000"/>
            </a:solid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sp>
          <p:nvSpPr>
            <p:cNvPr id="21" name="Shape 21"/>
            <p:cNvSpPr/>
            <p:nvPr/>
          </p:nvSpPr>
          <p:spPr>
            <a:xfrm>
              <a:off x="0" y="4883887"/>
              <a:ext cx="9144000" cy="1981200"/>
            </a:xfrm>
            <a:custGeom>
              <a:pathLst>
                <a:path extrusionOk="0" h="1248" w="5760">
                  <a:moveTo>
                    <a:pt x="0" y="0"/>
                  </a:moveTo>
                  <a:lnTo>
                    <a:pt x="0" y="1248"/>
                  </a:lnTo>
                  <a:lnTo>
                    <a:pt x="5760" y="1248"/>
                  </a:lnTo>
                  <a:lnTo>
                    <a:pt x="5760" y="528"/>
                  </a:lnTo>
                  <a:lnTo>
                    <a:pt x="0" y="0"/>
                  </a:lnTo>
                  <a:close/>
                </a:path>
              </a:pathLst>
            </a:custGeom>
            <a:blipFill rotWithShape="1">
              <a:blip r:embed="rId2">
                <a:alphaModFix amt="50000"/>
              </a:blip>
              <a:tile algn="t" flip="none" tx="0" sx="50000" ty="0" sy="50000"/>
            </a:blip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Rambla"/>
                <a:ea typeface="Rambla"/>
                <a:cs typeface="Rambla"/>
                <a:sym typeface="Rambla"/>
              </a:endParaRPr>
            </a:p>
          </p:txBody>
        </p:sp>
        <p:cxnSp>
          <p:nvCxnSpPr>
            <p:cNvPr id="22" name="Shape 22"/>
            <p:cNvCxnSpPr/>
            <p:nvPr/>
          </p:nvCxnSpPr>
          <p:spPr>
            <a:xfrm>
              <a:off x="-3765" y="4880373"/>
              <a:ext cx="9147764" cy="839942"/>
            </a:xfrm>
            <a:prstGeom prst="straightConnector1">
              <a:avLst/>
            </a:prstGeom>
            <a:noFill/>
            <a:ln cap="flat" cmpd="sng" w="12050">
              <a:solidFill>
                <a:srgbClr val="C8EEA8"/>
              </a:solidFill>
              <a:prstDash val="solid"/>
              <a:miter/>
              <a:headEnd len="med" w="med" type="none"/>
              <a:tailEnd len="med" w="med" type="none"/>
            </a:ln>
          </p:spPr>
        </p:cxnSp>
      </p:grpSp>
      <p:sp>
        <p:nvSpPr>
          <p:cNvPr id="23" name="Shape 23"/>
          <p:cNvSpPr txBox="1"/>
          <p:nvPr>
            <p:ph idx="10" type="dt"/>
          </p:nvPr>
        </p:nvSpPr>
        <p:spPr>
          <a:xfrm>
            <a:off x="6727032" y="6407944"/>
            <a:ext cx="1920239" cy="365759"/>
          </a:xfrm>
          <a:prstGeom prst="rect">
            <a:avLst/>
          </a:prstGeom>
          <a:noFill/>
          <a:ln>
            <a:noFill/>
          </a:ln>
        </p:spPr>
        <p:txBody>
          <a:bodyPr anchorCtr="0" anchor="b"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4" name="Shape 24"/>
          <p:cNvSpPr txBox="1"/>
          <p:nvPr>
            <p:ph idx="11" type="ftr"/>
          </p:nvPr>
        </p:nvSpPr>
        <p:spPr>
          <a:xfrm>
            <a:off x="4380071" y="6407944"/>
            <a:ext cx="2350681" cy="365125"/>
          </a:xfrm>
          <a:prstGeom prst="rect">
            <a:avLst/>
          </a:prstGeom>
          <a:noFill/>
          <a:ln>
            <a:noFill/>
          </a:ln>
        </p:spPr>
        <p:txBody>
          <a:bodyPr anchorCtr="0" anchor="b"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5" name="Shape 25"/>
          <p:cNvSpPr txBox="1"/>
          <p:nvPr>
            <p:ph idx="12" type="sldNum"/>
          </p:nvPr>
        </p:nvSpPr>
        <p:spPr>
          <a:xfrm>
            <a:off x="8647271" y="6407944"/>
            <a:ext cx="365759" cy="365125"/>
          </a:xfrm>
          <a:prstGeom prst="rect">
            <a:avLst/>
          </a:prstGeom>
          <a:noFill/>
          <a:ln>
            <a:noFill/>
          </a:ln>
        </p:spPr>
        <p:txBody>
          <a:bodyPr anchorCtr="0" anchor="b"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85" name="Shape 85"/>
        <p:cNvGrpSpPr/>
        <p:nvPr/>
      </p:nvGrpSpPr>
      <p:grpSpPr>
        <a:xfrm>
          <a:off x="0" y="0"/>
          <a:ext cx="0" cy="0"/>
          <a:chOff x="0" y="0"/>
          <a:chExt cx="0" cy="0"/>
        </a:xfrm>
      </p:grpSpPr>
      <p:sp>
        <p:nvSpPr>
          <p:cNvPr id="86" name="Shape 86"/>
          <p:cNvSpPr txBox="1"/>
          <p:nvPr>
            <p:ph type="title"/>
          </p:nvPr>
        </p:nvSpPr>
        <p:spPr>
          <a:xfrm>
            <a:off x="457200" y="274637"/>
            <a:ext cx="8229600" cy="1143000"/>
          </a:xfrm>
          <a:prstGeom prst="rect">
            <a:avLst/>
          </a:prstGeom>
          <a:noFill/>
          <a:ln>
            <a:noFill/>
          </a:ln>
        </p:spPr>
        <p:txBody>
          <a:bodyPr anchorCtr="0" anchor="ctr" bIns="91425" lIns="91425" rIns="91425" tIns="91425"/>
          <a:lstStyle>
            <a:lvl1pPr rtl="0" algn="l">
              <a:spcBef>
                <a:spcPts val="0"/>
              </a:spcBef>
              <a:buClr>
                <a:schemeClr val="dk2"/>
              </a:buClr>
              <a:buFont typeface="Rambl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87" name="Shape 87"/>
          <p:cNvSpPr txBox="1"/>
          <p:nvPr>
            <p:ph idx="1" type="body"/>
          </p:nvPr>
        </p:nvSpPr>
        <p:spPr>
          <a:xfrm rot="5400000">
            <a:off x="2378964" y="-440435"/>
            <a:ext cx="4386070" cy="8229600"/>
          </a:xfrm>
          <a:prstGeom prst="rect">
            <a:avLst/>
          </a:prstGeom>
          <a:noFill/>
          <a:ln>
            <a:noFill/>
          </a:ln>
        </p:spPr>
        <p:txBody>
          <a:bodyPr anchorCtr="0" anchor="t" bIns="91425" lIns="91425" rIns="91425" tIns="91425"/>
          <a:lstStyle>
            <a:lvl1pPr indent="-147573" marL="365760" rtl="0" algn="l">
              <a:spcBef>
                <a:spcPts val="400"/>
              </a:spcBef>
              <a:spcAft>
                <a:spcPts val="0"/>
              </a:spcAft>
              <a:buClr>
                <a:schemeClr val="accent1"/>
              </a:buClr>
              <a:buFont typeface="Rambla"/>
              <a:buChar char=""/>
              <a:defRPr/>
            </a:lvl1pPr>
            <a:lvl2pPr indent="-94741" marL="621792" rtl="0" algn="l">
              <a:spcBef>
                <a:spcPts val="324"/>
              </a:spcBef>
              <a:buClr>
                <a:schemeClr val="accent1"/>
              </a:buClr>
              <a:buFont typeface="Rambla"/>
              <a:buChar char="◦"/>
              <a:defRPr/>
            </a:lvl2pPr>
            <a:lvl3pPr indent="-103886" marL="859536" rtl="0" algn="l">
              <a:spcBef>
                <a:spcPts val="350"/>
              </a:spcBef>
              <a:buClr>
                <a:schemeClr val="accent2"/>
              </a:buClr>
              <a:buFont typeface="Rambla"/>
              <a:buChar char="⚫"/>
              <a:defRPr/>
            </a:lvl3pPr>
            <a:lvl4pPr indent="-107950" marL="1143000" rtl="0" algn="l">
              <a:spcBef>
                <a:spcPts val="350"/>
              </a:spcBef>
              <a:buClr>
                <a:schemeClr val="accent2"/>
              </a:buClr>
              <a:buFont typeface="Rambla"/>
              <a:buChar char="⚫"/>
              <a:defRPr/>
            </a:lvl4pPr>
            <a:lvl5pPr indent="-114300" marL="1371600" rtl="0" algn="l">
              <a:spcBef>
                <a:spcPts val="350"/>
              </a:spcBef>
              <a:buClr>
                <a:schemeClr val="accent2"/>
              </a:buClr>
              <a:buFont typeface="Rambla"/>
              <a:buChar char="⚫"/>
              <a:defRPr/>
            </a:lvl5pPr>
            <a:lvl6pPr indent="-114300" marL="1600200" rtl="0" algn="l">
              <a:spcBef>
                <a:spcPts val="350"/>
              </a:spcBef>
              <a:buClr>
                <a:schemeClr val="accent3"/>
              </a:buClr>
              <a:buFont typeface="Rambla"/>
              <a:buChar char="◾"/>
              <a:defRPr/>
            </a:lvl6pPr>
            <a:lvl7pPr indent="-127000" marL="1828800" rtl="0" algn="l">
              <a:spcBef>
                <a:spcPts val="350"/>
              </a:spcBef>
              <a:buClr>
                <a:schemeClr val="accent3"/>
              </a:buClr>
              <a:buFont typeface="Rambla"/>
              <a:buChar char="◾"/>
              <a:defRPr/>
            </a:lvl7pPr>
            <a:lvl8pPr indent="-127000" marL="2057400" rtl="0" algn="l">
              <a:spcBef>
                <a:spcPts val="350"/>
              </a:spcBef>
              <a:buClr>
                <a:schemeClr val="accent3"/>
              </a:buClr>
              <a:buFont typeface="Rambla"/>
              <a:buChar char="◾"/>
              <a:defRPr/>
            </a:lvl8pPr>
            <a:lvl9pPr indent="-127000" marL="2286000" rtl="0" algn="l">
              <a:spcBef>
                <a:spcPts val="350"/>
              </a:spcBef>
              <a:buClr>
                <a:schemeClr val="accent3"/>
              </a:buClr>
              <a:buFont typeface="Rambla"/>
              <a:buChar char="◾"/>
              <a:defRPr/>
            </a:lvl9pPr>
          </a:lstStyle>
          <a:p/>
        </p:txBody>
      </p:sp>
      <p:sp>
        <p:nvSpPr>
          <p:cNvPr id="88" name="Shape 88"/>
          <p:cNvSpPr txBox="1"/>
          <p:nvPr>
            <p:ph idx="10" type="dt"/>
          </p:nvPr>
        </p:nvSpPr>
        <p:spPr>
          <a:xfrm>
            <a:off x="6727032" y="6407944"/>
            <a:ext cx="1920239" cy="365759"/>
          </a:xfrm>
          <a:prstGeom prst="rect">
            <a:avLst/>
          </a:prstGeom>
          <a:noFill/>
          <a:ln>
            <a:noFill/>
          </a:ln>
        </p:spPr>
        <p:txBody>
          <a:bodyPr anchorCtr="0" anchor="b"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89" name="Shape 89"/>
          <p:cNvSpPr txBox="1"/>
          <p:nvPr>
            <p:ph idx="11" type="ftr"/>
          </p:nvPr>
        </p:nvSpPr>
        <p:spPr>
          <a:xfrm>
            <a:off x="4380071" y="6407944"/>
            <a:ext cx="2350681" cy="365125"/>
          </a:xfrm>
          <a:prstGeom prst="rect">
            <a:avLst/>
          </a:prstGeom>
          <a:noFill/>
          <a:ln>
            <a:noFill/>
          </a:ln>
        </p:spPr>
        <p:txBody>
          <a:bodyPr anchorCtr="0" anchor="b"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90" name="Shape 90"/>
          <p:cNvSpPr txBox="1"/>
          <p:nvPr>
            <p:ph idx="12" type="sldNum"/>
          </p:nvPr>
        </p:nvSpPr>
        <p:spPr>
          <a:xfrm>
            <a:off x="8647271" y="6407944"/>
            <a:ext cx="365759" cy="365125"/>
          </a:xfrm>
          <a:prstGeom prst="rect">
            <a:avLst/>
          </a:prstGeom>
          <a:noFill/>
          <a:ln>
            <a:noFill/>
          </a:ln>
        </p:spPr>
        <p:txBody>
          <a:bodyPr anchorCtr="0" anchor="b"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91" name="Shape 91"/>
        <p:cNvGrpSpPr/>
        <p:nvPr/>
      </p:nvGrpSpPr>
      <p:grpSpPr>
        <a:xfrm>
          <a:off x="0" y="0"/>
          <a:ext cx="0" cy="0"/>
          <a:chOff x="0" y="0"/>
          <a:chExt cx="0" cy="0"/>
        </a:xfrm>
      </p:grpSpPr>
      <p:sp>
        <p:nvSpPr>
          <p:cNvPr id="92" name="Shape 92"/>
          <p:cNvSpPr txBox="1"/>
          <p:nvPr>
            <p:ph type="title"/>
          </p:nvPr>
        </p:nvSpPr>
        <p:spPr>
          <a:xfrm rot="5400000">
            <a:off x="4936367" y="2182285"/>
            <a:ext cx="5592760" cy="1777470"/>
          </a:xfrm>
          <a:prstGeom prst="rect">
            <a:avLst/>
          </a:prstGeom>
          <a:noFill/>
          <a:ln>
            <a:noFill/>
          </a:ln>
        </p:spPr>
        <p:txBody>
          <a:bodyPr anchorCtr="0" anchor="ctr" bIns="91425" lIns="91425" rIns="91425" tIns="91425"/>
          <a:lstStyle>
            <a:lvl1pPr rtl="0" algn="l">
              <a:spcBef>
                <a:spcPts val="0"/>
              </a:spcBef>
              <a:buClr>
                <a:schemeClr val="dk2"/>
              </a:buClr>
              <a:buFont typeface="Rambl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93" name="Shape 93"/>
          <p:cNvSpPr txBox="1"/>
          <p:nvPr>
            <p:ph idx="1" type="body"/>
          </p:nvPr>
        </p:nvSpPr>
        <p:spPr>
          <a:xfrm rot="5400000">
            <a:off x="823119" y="-91279"/>
            <a:ext cx="5592759" cy="6324600"/>
          </a:xfrm>
          <a:prstGeom prst="rect">
            <a:avLst/>
          </a:prstGeom>
          <a:noFill/>
          <a:ln>
            <a:noFill/>
          </a:ln>
        </p:spPr>
        <p:txBody>
          <a:bodyPr anchorCtr="0" anchor="t" bIns="91425" lIns="91425" rIns="91425" tIns="91425"/>
          <a:lstStyle>
            <a:lvl1pPr indent="-147573" marL="365760" rtl="0" algn="l">
              <a:spcBef>
                <a:spcPts val="400"/>
              </a:spcBef>
              <a:spcAft>
                <a:spcPts val="0"/>
              </a:spcAft>
              <a:buClr>
                <a:schemeClr val="accent1"/>
              </a:buClr>
              <a:buFont typeface="Rambla"/>
              <a:buChar char=""/>
              <a:defRPr/>
            </a:lvl1pPr>
            <a:lvl2pPr indent="-94741" marL="621792" rtl="0" algn="l">
              <a:spcBef>
                <a:spcPts val="324"/>
              </a:spcBef>
              <a:buClr>
                <a:schemeClr val="accent1"/>
              </a:buClr>
              <a:buFont typeface="Rambla"/>
              <a:buChar char="◦"/>
              <a:defRPr/>
            </a:lvl2pPr>
            <a:lvl3pPr indent="-103886" marL="859536" rtl="0" algn="l">
              <a:spcBef>
                <a:spcPts val="350"/>
              </a:spcBef>
              <a:buClr>
                <a:schemeClr val="accent2"/>
              </a:buClr>
              <a:buFont typeface="Rambla"/>
              <a:buChar char="⚫"/>
              <a:defRPr/>
            </a:lvl3pPr>
            <a:lvl4pPr indent="-107950" marL="1143000" rtl="0" algn="l">
              <a:spcBef>
                <a:spcPts val="350"/>
              </a:spcBef>
              <a:buClr>
                <a:schemeClr val="accent2"/>
              </a:buClr>
              <a:buFont typeface="Rambla"/>
              <a:buChar char="⚫"/>
              <a:defRPr/>
            </a:lvl4pPr>
            <a:lvl5pPr indent="-114300" marL="1371600" rtl="0" algn="l">
              <a:spcBef>
                <a:spcPts val="350"/>
              </a:spcBef>
              <a:buClr>
                <a:schemeClr val="accent2"/>
              </a:buClr>
              <a:buFont typeface="Rambla"/>
              <a:buChar char="⚫"/>
              <a:defRPr/>
            </a:lvl5pPr>
            <a:lvl6pPr indent="-114300" marL="1600200" rtl="0" algn="l">
              <a:spcBef>
                <a:spcPts val="350"/>
              </a:spcBef>
              <a:buClr>
                <a:schemeClr val="accent3"/>
              </a:buClr>
              <a:buFont typeface="Rambla"/>
              <a:buChar char="◾"/>
              <a:defRPr/>
            </a:lvl6pPr>
            <a:lvl7pPr indent="-127000" marL="1828800" rtl="0" algn="l">
              <a:spcBef>
                <a:spcPts val="350"/>
              </a:spcBef>
              <a:buClr>
                <a:schemeClr val="accent3"/>
              </a:buClr>
              <a:buFont typeface="Rambla"/>
              <a:buChar char="◾"/>
              <a:defRPr/>
            </a:lvl7pPr>
            <a:lvl8pPr indent="-127000" marL="2057400" rtl="0" algn="l">
              <a:spcBef>
                <a:spcPts val="350"/>
              </a:spcBef>
              <a:buClr>
                <a:schemeClr val="accent3"/>
              </a:buClr>
              <a:buFont typeface="Rambla"/>
              <a:buChar char="◾"/>
              <a:defRPr/>
            </a:lvl8pPr>
            <a:lvl9pPr indent="-127000" marL="2286000" rtl="0" algn="l">
              <a:spcBef>
                <a:spcPts val="350"/>
              </a:spcBef>
              <a:buClr>
                <a:schemeClr val="accent3"/>
              </a:buClr>
              <a:buFont typeface="Rambla"/>
              <a:buChar char="◾"/>
              <a:defRPr/>
            </a:lvl9pPr>
          </a:lstStyle>
          <a:p/>
        </p:txBody>
      </p:sp>
      <p:sp>
        <p:nvSpPr>
          <p:cNvPr id="94" name="Shape 94"/>
          <p:cNvSpPr txBox="1"/>
          <p:nvPr>
            <p:ph idx="10" type="dt"/>
          </p:nvPr>
        </p:nvSpPr>
        <p:spPr>
          <a:xfrm>
            <a:off x="6727032" y="6407944"/>
            <a:ext cx="1920239" cy="365759"/>
          </a:xfrm>
          <a:prstGeom prst="rect">
            <a:avLst/>
          </a:prstGeom>
          <a:noFill/>
          <a:ln>
            <a:noFill/>
          </a:ln>
        </p:spPr>
        <p:txBody>
          <a:bodyPr anchorCtr="0" anchor="b"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95" name="Shape 95"/>
          <p:cNvSpPr txBox="1"/>
          <p:nvPr>
            <p:ph idx="11" type="ftr"/>
          </p:nvPr>
        </p:nvSpPr>
        <p:spPr>
          <a:xfrm>
            <a:off x="4380071" y="6407944"/>
            <a:ext cx="2350681" cy="365125"/>
          </a:xfrm>
          <a:prstGeom prst="rect">
            <a:avLst/>
          </a:prstGeom>
          <a:noFill/>
          <a:ln>
            <a:noFill/>
          </a:ln>
        </p:spPr>
        <p:txBody>
          <a:bodyPr anchorCtr="0" anchor="b"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96" name="Shape 96"/>
          <p:cNvSpPr txBox="1"/>
          <p:nvPr>
            <p:ph idx="12" type="sldNum"/>
          </p:nvPr>
        </p:nvSpPr>
        <p:spPr>
          <a:xfrm>
            <a:off x="8647271" y="6407944"/>
            <a:ext cx="365759" cy="365125"/>
          </a:xfrm>
          <a:prstGeom prst="rect">
            <a:avLst/>
          </a:prstGeom>
          <a:noFill/>
          <a:ln>
            <a:noFill/>
          </a:ln>
        </p:spPr>
        <p:txBody>
          <a:bodyPr anchorCtr="0" anchor="b"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26" name="Shape 26"/>
        <p:cNvGrpSpPr/>
        <p:nvPr/>
      </p:nvGrpSpPr>
      <p:grpSpPr>
        <a:xfrm>
          <a:off x="0" y="0"/>
          <a:ext cx="0" cy="0"/>
          <a:chOff x="0" y="0"/>
          <a:chExt cx="0" cy="0"/>
        </a:xfrm>
      </p:grpSpPr>
      <p:sp>
        <p:nvSpPr>
          <p:cNvPr id="27" name="Shape 27"/>
          <p:cNvSpPr txBox="1"/>
          <p:nvPr>
            <p:ph idx="1" type="body"/>
          </p:nvPr>
        </p:nvSpPr>
        <p:spPr>
          <a:xfrm>
            <a:off x="457200" y="1481328"/>
            <a:ext cx="8229600" cy="4525963"/>
          </a:xfrm>
          <a:prstGeom prst="rect">
            <a:avLst/>
          </a:prstGeom>
          <a:noFill/>
          <a:ln>
            <a:noFill/>
          </a:ln>
        </p:spPr>
        <p:txBody>
          <a:bodyPr anchorCtr="0" anchor="t" bIns="91425" lIns="91425" rIns="91425" tIns="91425"/>
          <a:lstStyle>
            <a:lvl1pPr indent="-147573" marL="365760" rtl="0" algn="l">
              <a:spcBef>
                <a:spcPts val="400"/>
              </a:spcBef>
              <a:spcAft>
                <a:spcPts val="0"/>
              </a:spcAft>
              <a:buClr>
                <a:schemeClr val="accent1"/>
              </a:buClr>
              <a:buFont typeface="Rambla"/>
              <a:buChar char=""/>
              <a:defRPr/>
            </a:lvl1pPr>
            <a:lvl2pPr indent="-94741" marL="621792" rtl="0" algn="l">
              <a:spcBef>
                <a:spcPts val="324"/>
              </a:spcBef>
              <a:buClr>
                <a:schemeClr val="accent1"/>
              </a:buClr>
              <a:buFont typeface="Rambla"/>
              <a:buChar char="◦"/>
              <a:defRPr/>
            </a:lvl2pPr>
            <a:lvl3pPr indent="-103886" marL="859536" rtl="0" algn="l">
              <a:spcBef>
                <a:spcPts val="350"/>
              </a:spcBef>
              <a:buClr>
                <a:schemeClr val="accent2"/>
              </a:buClr>
              <a:buFont typeface="Rambla"/>
              <a:buChar char="⚫"/>
              <a:defRPr/>
            </a:lvl3pPr>
            <a:lvl4pPr indent="-107950" marL="1143000" rtl="0" algn="l">
              <a:spcBef>
                <a:spcPts val="350"/>
              </a:spcBef>
              <a:buClr>
                <a:schemeClr val="accent2"/>
              </a:buClr>
              <a:buFont typeface="Rambla"/>
              <a:buChar char="⚫"/>
              <a:defRPr/>
            </a:lvl4pPr>
            <a:lvl5pPr indent="-114300" marL="1371600" rtl="0" algn="l">
              <a:spcBef>
                <a:spcPts val="350"/>
              </a:spcBef>
              <a:buClr>
                <a:schemeClr val="accent2"/>
              </a:buClr>
              <a:buFont typeface="Rambla"/>
              <a:buChar char="⚫"/>
              <a:defRPr/>
            </a:lvl5pPr>
            <a:lvl6pPr indent="-114300" marL="1600200" rtl="0" algn="l">
              <a:spcBef>
                <a:spcPts val="350"/>
              </a:spcBef>
              <a:buClr>
                <a:schemeClr val="accent3"/>
              </a:buClr>
              <a:buFont typeface="Rambla"/>
              <a:buChar char="◾"/>
              <a:defRPr/>
            </a:lvl6pPr>
            <a:lvl7pPr indent="-127000" marL="1828800" rtl="0" algn="l">
              <a:spcBef>
                <a:spcPts val="350"/>
              </a:spcBef>
              <a:buClr>
                <a:schemeClr val="accent3"/>
              </a:buClr>
              <a:buFont typeface="Rambla"/>
              <a:buChar char="◾"/>
              <a:defRPr/>
            </a:lvl7pPr>
            <a:lvl8pPr indent="-127000" marL="2057400" rtl="0" algn="l">
              <a:spcBef>
                <a:spcPts val="350"/>
              </a:spcBef>
              <a:buClr>
                <a:schemeClr val="accent3"/>
              </a:buClr>
              <a:buFont typeface="Rambla"/>
              <a:buChar char="◾"/>
              <a:defRPr/>
            </a:lvl8pPr>
            <a:lvl9pPr indent="-127000" marL="2286000" rtl="0" algn="l">
              <a:spcBef>
                <a:spcPts val="350"/>
              </a:spcBef>
              <a:buClr>
                <a:schemeClr val="accent3"/>
              </a:buClr>
              <a:buFont typeface="Rambla"/>
              <a:buChar char="◾"/>
              <a:defRPr/>
            </a:lvl9pPr>
          </a:lstStyle>
          <a:p/>
        </p:txBody>
      </p:sp>
      <p:sp>
        <p:nvSpPr>
          <p:cNvPr id="28" name="Shape 28"/>
          <p:cNvSpPr txBox="1"/>
          <p:nvPr>
            <p:ph idx="10" type="dt"/>
          </p:nvPr>
        </p:nvSpPr>
        <p:spPr>
          <a:xfrm>
            <a:off x="6727032" y="6407944"/>
            <a:ext cx="1920239" cy="365759"/>
          </a:xfrm>
          <a:prstGeom prst="rect">
            <a:avLst/>
          </a:prstGeom>
          <a:noFill/>
          <a:ln>
            <a:noFill/>
          </a:ln>
        </p:spPr>
        <p:txBody>
          <a:bodyPr anchorCtr="0" anchor="b"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9" name="Shape 29"/>
          <p:cNvSpPr txBox="1"/>
          <p:nvPr>
            <p:ph idx="11" type="ftr"/>
          </p:nvPr>
        </p:nvSpPr>
        <p:spPr>
          <a:xfrm>
            <a:off x="4380071" y="6407944"/>
            <a:ext cx="2350681" cy="365125"/>
          </a:xfrm>
          <a:prstGeom prst="rect">
            <a:avLst/>
          </a:prstGeom>
          <a:noFill/>
          <a:ln>
            <a:noFill/>
          </a:ln>
        </p:spPr>
        <p:txBody>
          <a:bodyPr anchorCtr="0" anchor="b"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0" name="Shape 30"/>
          <p:cNvSpPr txBox="1"/>
          <p:nvPr>
            <p:ph idx="12" type="sldNum"/>
          </p:nvPr>
        </p:nvSpPr>
        <p:spPr>
          <a:xfrm>
            <a:off x="8647271" y="6407944"/>
            <a:ext cx="365759" cy="365125"/>
          </a:xfrm>
          <a:prstGeom prst="rect">
            <a:avLst/>
          </a:prstGeom>
          <a:noFill/>
          <a:ln>
            <a:noFill/>
          </a:ln>
        </p:spPr>
        <p:txBody>
          <a:bodyPr anchorCtr="0" anchor="b"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
        <p:nvSpPr>
          <p:cNvPr id="31" name="Shape 31"/>
          <p:cNvSpPr txBox="1"/>
          <p:nvPr>
            <p:ph type="title"/>
          </p:nvPr>
        </p:nvSpPr>
        <p:spPr>
          <a:xfrm>
            <a:off x="457200" y="274637"/>
            <a:ext cx="8229600" cy="1143000"/>
          </a:xfrm>
          <a:prstGeom prst="rect">
            <a:avLst/>
          </a:prstGeom>
          <a:noFill/>
          <a:ln>
            <a:noFill/>
          </a:ln>
        </p:spPr>
        <p:txBody>
          <a:bodyPr anchorCtr="0" anchor="ctr" bIns="91425" lIns="91425" rIns="91425" tIns="91425"/>
          <a:lstStyle>
            <a:lvl1pPr rtl="0" algn="l">
              <a:spcBef>
                <a:spcPts val="0"/>
              </a:spcBef>
              <a:buClr>
                <a:schemeClr val="dk2"/>
              </a:buClr>
              <a:buFont typeface="Rambl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32" name="Shape 32"/>
        <p:cNvGrpSpPr/>
        <p:nvPr/>
      </p:nvGrpSpPr>
      <p:grpSpPr>
        <a:xfrm>
          <a:off x="0" y="0"/>
          <a:ext cx="0" cy="0"/>
          <a:chOff x="0" y="0"/>
          <a:chExt cx="0" cy="0"/>
        </a:xfrm>
      </p:grpSpPr>
      <p:sp>
        <p:nvSpPr>
          <p:cNvPr id="33" name="Shape 33"/>
          <p:cNvSpPr txBox="1"/>
          <p:nvPr>
            <p:ph type="title"/>
          </p:nvPr>
        </p:nvSpPr>
        <p:spPr>
          <a:xfrm>
            <a:off x="722375" y="1059712"/>
            <a:ext cx="7772400" cy="1828800"/>
          </a:xfrm>
          <a:prstGeom prst="rect">
            <a:avLst/>
          </a:prstGeom>
          <a:noFill/>
          <a:ln>
            <a:noFill/>
          </a:ln>
        </p:spPr>
        <p:txBody>
          <a:bodyPr anchorCtr="0" anchor="b" bIns="91425" lIns="91425" rIns="91425" tIns="91425"/>
          <a:lstStyle>
            <a:lvl1pPr rtl="0" algn="r">
              <a:spcBef>
                <a:spcPts val="0"/>
              </a:spcBef>
              <a:buFont typeface="Rambl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4" name="Shape 34"/>
          <p:cNvSpPr txBox="1"/>
          <p:nvPr>
            <p:ph idx="1" type="body"/>
          </p:nvPr>
        </p:nvSpPr>
        <p:spPr>
          <a:xfrm>
            <a:off x="3922712" y="2931711"/>
            <a:ext cx="4572000" cy="1454888"/>
          </a:xfrm>
          <a:prstGeom prst="rect">
            <a:avLst/>
          </a:prstGeom>
          <a:noFill/>
          <a:ln>
            <a:noFill/>
          </a:ln>
        </p:spPr>
        <p:txBody>
          <a:bodyPr anchorCtr="0" anchor="t" bIns="91425" lIns="91425" rIns="91425" tIns="91425"/>
          <a:lstStyle>
            <a:lvl1pPr indent="0" marL="0" rtl="0" algn="l">
              <a:spcBef>
                <a:spcPts val="0"/>
              </a:spcBef>
              <a:buClr>
                <a:schemeClr val="dk1"/>
              </a:buClr>
              <a:buFont typeface="Rambla"/>
              <a:buNone/>
              <a:defRPr/>
            </a:lvl1pPr>
            <a:lvl2pPr rtl="0">
              <a:spcBef>
                <a:spcPts val="0"/>
              </a:spcBef>
              <a:buClr>
                <a:srgbClr val="888888"/>
              </a:buClr>
              <a:buFont typeface="Rambla"/>
              <a:buNone/>
              <a:defRPr/>
            </a:lvl2pPr>
            <a:lvl3pPr rtl="0">
              <a:spcBef>
                <a:spcPts val="0"/>
              </a:spcBef>
              <a:buClr>
                <a:srgbClr val="888888"/>
              </a:buClr>
              <a:buFont typeface="Rambla"/>
              <a:buNone/>
              <a:defRPr/>
            </a:lvl3pPr>
            <a:lvl4pPr rtl="0">
              <a:spcBef>
                <a:spcPts val="0"/>
              </a:spcBef>
              <a:buClr>
                <a:srgbClr val="888888"/>
              </a:buClr>
              <a:buFont typeface="Rambla"/>
              <a:buNone/>
              <a:defRPr/>
            </a:lvl4pPr>
            <a:lvl5pPr rtl="0">
              <a:spcBef>
                <a:spcPts val="0"/>
              </a:spcBef>
              <a:buClr>
                <a:srgbClr val="888888"/>
              </a:buClr>
              <a:buFont typeface="Rambl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5" name="Shape 35"/>
          <p:cNvSpPr txBox="1"/>
          <p:nvPr>
            <p:ph idx="10" type="dt"/>
          </p:nvPr>
        </p:nvSpPr>
        <p:spPr>
          <a:xfrm>
            <a:off x="6727032" y="6407944"/>
            <a:ext cx="1920239" cy="365759"/>
          </a:xfrm>
          <a:prstGeom prst="rect">
            <a:avLst/>
          </a:prstGeom>
          <a:noFill/>
          <a:ln>
            <a:noFill/>
          </a:ln>
        </p:spPr>
        <p:txBody>
          <a:bodyPr anchorCtr="0" anchor="b"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6" name="Shape 36"/>
          <p:cNvSpPr txBox="1"/>
          <p:nvPr>
            <p:ph idx="11" type="ftr"/>
          </p:nvPr>
        </p:nvSpPr>
        <p:spPr>
          <a:xfrm>
            <a:off x="4380071" y="6407944"/>
            <a:ext cx="2350681" cy="365125"/>
          </a:xfrm>
          <a:prstGeom prst="rect">
            <a:avLst/>
          </a:prstGeom>
          <a:noFill/>
          <a:ln>
            <a:noFill/>
          </a:ln>
        </p:spPr>
        <p:txBody>
          <a:bodyPr anchorCtr="0" anchor="b"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7" name="Shape 37"/>
          <p:cNvSpPr txBox="1"/>
          <p:nvPr>
            <p:ph idx="12" type="sldNum"/>
          </p:nvPr>
        </p:nvSpPr>
        <p:spPr>
          <a:xfrm>
            <a:off x="8647271" y="6407944"/>
            <a:ext cx="365759" cy="365125"/>
          </a:xfrm>
          <a:prstGeom prst="rect">
            <a:avLst/>
          </a:prstGeom>
          <a:noFill/>
          <a:ln>
            <a:noFill/>
          </a:ln>
        </p:spPr>
        <p:txBody>
          <a:bodyPr anchorCtr="0" anchor="b"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
        <p:nvSpPr>
          <p:cNvPr id="38" name="Shape 38"/>
          <p:cNvSpPr/>
          <p:nvPr/>
        </p:nvSpPr>
        <p:spPr>
          <a:xfrm>
            <a:off x="3636680" y="3005472"/>
            <a:ext cx="182879" cy="228600"/>
          </a:xfrm>
          <a:prstGeom prst="chevron">
            <a:avLst>
              <a:gd fmla="val 50000" name="adj"/>
            </a:avLst>
          </a:prstGeom>
          <a:gradFill>
            <a:gsLst>
              <a:gs pos="0">
                <a:srgbClr val="63B420"/>
              </a:gs>
              <a:gs pos="72000">
                <a:srgbClr val="AAF36D"/>
              </a:gs>
              <a:gs pos="100000">
                <a:srgbClr val="C0F594"/>
              </a:gs>
            </a:gsLst>
            <a:lin ang="16200000" scaled="0"/>
          </a:gradFill>
          <a:ln cap="rnd" cmpd="sng" w="9525">
            <a:solidFill>
              <a:srgbClr val="5D992B"/>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buNone/>
            </a:pPr>
            <a:r>
              <a:t/>
            </a:r>
            <a:endParaRPr b="0" baseline="0" i="0" sz="1800" u="none" cap="none" strike="noStrike">
              <a:solidFill>
                <a:schemeClr val="lt1"/>
              </a:solidFill>
              <a:latin typeface="Rambla"/>
              <a:ea typeface="Rambla"/>
              <a:cs typeface="Rambla"/>
              <a:sym typeface="Rambla"/>
            </a:endParaRPr>
          </a:p>
        </p:txBody>
      </p:sp>
      <p:sp>
        <p:nvSpPr>
          <p:cNvPr id="39" name="Shape 39"/>
          <p:cNvSpPr/>
          <p:nvPr/>
        </p:nvSpPr>
        <p:spPr>
          <a:xfrm>
            <a:off x="3450264" y="3005472"/>
            <a:ext cx="182879" cy="228600"/>
          </a:xfrm>
          <a:prstGeom prst="chevron">
            <a:avLst>
              <a:gd fmla="val 50000" name="adj"/>
            </a:avLst>
          </a:prstGeom>
          <a:gradFill>
            <a:gsLst>
              <a:gs pos="0">
                <a:srgbClr val="63B420"/>
              </a:gs>
              <a:gs pos="72000">
                <a:srgbClr val="AAF36D"/>
              </a:gs>
              <a:gs pos="100000">
                <a:srgbClr val="C0F594"/>
              </a:gs>
            </a:gsLst>
            <a:lin ang="16200000" scaled="0"/>
          </a:gradFill>
          <a:ln cap="rnd" cmpd="sng" w="9525">
            <a:solidFill>
              <a:srgbClr val="5D992B"/>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buNone/>
            </a:pPr>
            <a:r>
              <a:t/>
            </a:r>
            <a:endParaRPr b="0" baseline="0" i="0" sz="1800" u="none" cap="none" strike="noStrike">
              <a:solidFill>
                <a:schemeClr val="lt1"/>
              </a:solidFill>
              <a:latin typeface="Rambla"/>
              <a:ea typeface="Rambla"/>
              <a:cs typeface="Rambla"/>
              <a:sym typeface="Rambl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40" name="Shape 40"/>
        <p:cNvGrpSpPr/>
        <p:nvPr/>
      </p:nvGrpSpPr>
      <p:grpSpPr>
        <a:xfrm>
          <a:off x="0" y="0"/>
          <a:ext cx="0" cy="0"/>
          <a:chOff x="0" y="0"/>
          <a:chExt cx="0" cy="0"/>
        </a:xfrm>
      </p:grpSpPr>
      <p:sp>
        <p:nvSpPr>
          <p:cNvPr id="41" name="Shape 41"/>
          <p:cNvSpPr txBox="1"/>
          <p:nvPr>
            <p:ph idx="1" type="body"/>
          </p:nvPr>
        </p:nvSpPr>
        <p:spPr>
          <a:xfrm>
            <a:off x="457200" y="1481328"/>
            <a:ext cx="4038599" cy="4525963"/>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2" name="Shape 42"/>
          <p:cNvSpPr txBox="1"/>
          <p:nvPr>
            <p:ph idx="2" type="body"/>
          </p:nvPr>
        </p:nvSpPr>
        <p:spPr>
          <a:xfrm>
            <a:off x="4648200" y="1481328"/>
            <a:ext cx="4038599" cy="4525963"/>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3" name="Shape 43"/>
          <p:cNvSpPr txBox="1"/>
          <p:nvPr>
            <p:ph idx="10" type="dt"/>
          </p:nvPr>
        </p:nvSpPr>
        <p:spPr>
          <a:xfrm>
            <a:off x="6727032" y="6407944"/>
            <a:ext cx="1920239" cy="365759"/>
          </a:xfrm>
          <a:prstGeom prst="rect">
            <a:avLst/>
          </a:prstGeom>
          <a:noFill/>
          <a:ln>
            <a:noFill/>
          </a:ln>
        </p:spPr>
        <p:txBody>
          <a:bodyPr anchorCtr="0" anchor="b"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44" name="Shape 44"/>
          <p:cNvSpPr txBox="1"/>
          <p:nvPr>
            <p:ph idx="11" type="ftr"/>
          </p:nvPr>
        </p:nvSpPr>
        <p:spPr>
          <a:xfrm>
            <a:off x="4380071" y="6407944"/>
            <a:ext cx="2350681" cy="365125"/>
          </a:xfrm>
          <a:prstGeom prst="rect">
            <a:avLst/>
          </a:prstGeom>
          <a:noFill/>
          <a:ln>
            <a:noFill/>
          </a:ln>
        </p:spPr>
        <p:txBody>
          <a:bodyPr anchorCtr="0" anchor="b"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45" name="Shape 45"/>
          <p:cNvSpPr txBox="1"/>
          <p:nvPr>
            <p:ph idx="12" type="sldNum"/>
          </p:nvPr>
        </p:nvSpPr>
        <p:spPr>
          <a:xfrm>
            <a:off x="8647271" y="6407944"/>
            <a:ext cx="365759" cy="365125"/>
          </a:xfrm>
          <a:prstGeom prst="rect">
            <a:avLst/>
          </a:prstGeom>
          <a:noFill/>
          <a:ln>
            <a:noFill/>
          </a:ln>
        </p:spPr>
        <p:txBody>
          <a:bodyPr anchorCtr="0" anchor="b"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
        <p:nvSpPr>
          <p:cNvPr id="46" name="Shape 46"/>
          <p:cNvSpPr txBox="1"/>
          <p:nvPr>
            <p:ph type="title"/>
          </p:nvPr>
        </p:nvSpPr>
        <p:spPr>
          <a:xfrm>
            <a:off x="457200" y="274637"/>
            <a:ext cx="8229600" cy="1143000"/>
          </a:xfrm>
          <a:prstGeom prst="rect">
            <a:avLst/>
          </a:prstGeom>
          <a:noFill/>
          <a:ln>
            <a:noFill/>
          </a:ln>
        </p:spPr>
        <p:txBody>
          <a:bodyPr anchorCtr="0" anchor="ctr" bIns="91425" lIns="91425" rIns="91425" tIns="91425"/>
          <a:lstStyle>
            <a:lvl1pPr rtl="0" algn="l">
              <a:spcBef>
                <a:spcPts val="0"/>
              </a:spcBef>
              <a:buClr>
                <a:schemeClr val="dk2"/>
              </a:buClr>
              <a:buFont typeface="Rambl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47" name="Shape 47"/>
        <p:cNvGrpSpPr/>
        <p:nvPr/>
      </p:nvGrpSpPr>
      <p:grpSpPr>
        <a:xfrm>
          <a:off x="0" y="0"/>
          <a:ext cx="0" cy="0"/>
          <a:chOff x="0" y="0"/>
          <a:chExt cx="0" cy="0"/>
        </a:xfrm>
      </p:grpSpPr>
      <p:sp>
        <p:nvSpPr>
          <p:cNvPr id="48" name="Shape 48"/>
          <p:cNvSpPr txBox="1"/>
          <p:nvPr>
            <p:ph type="title"/>
          </p:nvPr>
        </p:nvSpPr>
        <p:spPr>
          <a:xfrm>
            <a:off x="457200" y="273050"/>
            <a:ext cx="8229600" cy="1143000"/>
          </a:xfrm>
          <a:prstGeom prst="rect">
            <a:avLst/>
          </a:prstGeom>
          <a:noFill/>
          <a:ln>
            <a:noFill/>
          </a:ln>
        </p:spPr>
        <p:txBody>
          <a:bodyPr anchorCtr="0" anchor="ctr"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9" name="Shape 49"/>
          <p:cNvSpPr txBox="1"/>
          <p:nvPr>
            <p:ph idx="1" type="body"/>
          </p:nvPr>
        </p:nvSpPr>
        <p:spPr>
          <a:xfrm>
            <a:off x="457200" y="5410200"/>
            <a:ext cx="4040187" cy="762000"/>
          </a:xfrm>
          <a:prstGeom prst="rect">
            <a:avLst/>
          </a:prstGeom>
          <a:solidFill>
            <a:schemeClr val="accent1"/>
          </a:solidFill>
          <a:ln cap="flat" cmpd="sng" w="9650">
            <a:solidFill>
              <a:schemeClr val="accent1"/>
            </a:solidFill>
            <a:prstDash val="solid"/>
            <a:miter/>
            <a:headEnd len="med" w="med" type="none"/>
            <a:tailEnd len="med" w="med" type="none"/>
          </a:ln>
        </p:spPr>
        <p:txBody>
          <a:bodyPr anchorCtr="0" anchor="ctr" bIns="91425" lIns="91425" rIns="91425" tIns="91425"/>
          <a:lstStyle>
            <a:lvl1pPr indent="0" marL="0" rtl="0">
              <a:spcBef>
                <a:spcPts val="0"/>
              </a:spcBef>
              <a:buClr>
                <a:schemeClr val="lt1"/>
              </a:buClr>
              <a:buFont typeface="Rambla"/>
              <a:buNone/>
              <a:defRPr/>
            </a:lvl1pPr>
            <a:lvl2pPr rtl="0">
              <a:spcBef>
                <a:spcPts val="0"/>
              </a:spcBef>
              <a:buFont typeface="Rambla"/>
              <a:buNone/>
              <a:defRPr/>
            </a:lvl2pPr>
            <a:lvl3pPr rtl="0">
              <a:spcBef>
                <a:spcPts val="0"/>
              </a:spcBef>
              <a:buFont typeface="Rambla"/>
              <a:buNone/>
              <a:defRPr/>
            </a:lvl3pPr>
            <a:lvl4pPr rtl="0">
              <a:spcBef>
                <a:spcPts val="0"/>
              </a:spcBef>
              <a:buFont typeface="Rambla"/>
              <a:buNone/>
              <a:defRPr/>
            </a:lvl4pPr>
            <a:lvl5pPr rtl="0">
              <a:spcBef>
                <a:spcPts val="0"/>
              </a:spcBef>
              <a:buFont typeface="Rambl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0" name="Shape 50"/>
          <p:cNvSpPr txBox="1"/>
          <p:nvPr>
            <p:ph idx="2" type="body"/>
          </p:nvPr>
        </p:nvSpPr>
        <p:spPr>
          <a:xfrm>
            <a:off x="4645026" y="5410200"/>
            <a:ext cx="4041774" cy="762000"/>
          </a:xfrm>
          <a:prstGeom prst="rect">
            <a:avLst/>
          </a:prstGeom>
          <a:solidFill>
            <a:schemeClr val="accent1"/>
          </a:solidFill>
          <a:ln cap="flat" cmpd="sng" w="9650">
            <a:solidFill>
              <a:schemeClr val="accent1"/>
            </a:solidFill>
            <a:prstDash val="solid"/>
            <a:miter/>
            <a:headEnd len="med" w="med" type="none"/>
            <a:tailEnd len="med" w="med" type="none"/>
          </a:ln>
        </p:spPr>
        <p:txBody>
          <a:bodyPr anchorCtr="0" anchor="ctr" bIns="91425" lIns="91425" rIns="91425" tIns="91425"/>
          <a:lstStyle>
            <a:lvl1pPr indent="0" marL="0" rtl="0">
              <a:spcBef>
                <a:spcPts val="0"/>
              </a:spcBef>
              <a:buClr>
                <a:schemeClr val="lt1"/>
              </a:buClr>
              <a:buFont typeface="Rambla"/>
              <a:buNone/>
              <a:defRPr/>
            </a:lvl1pPr>
            <a:lvl2pPr rtl="0">
              <a:spcBef>
                <a:spcPts val="0"/>
              </a:spcBef>
              <a:buFont typeface="Rambla"/>
              <a:buNone/>
              <a:defRPr/>
            </a:lvl2pPr>
            <a:lvl3pPr rtl="0">
              <a:spcBef>
                <a:spcPts val="0"/>
              </a:spcBef>
              <a:buFont typeface="Rambla"/>
              <a:buNone/>
              <a:defRPr/>
            </a:lvl3pPr>
            <a:lvl4pPr rtl="0">
              <a:spcBef>
                <a:spcPts val="0"/>
              </a:spcBef>
              <a:buFont typeface="Rambla"/>
              <a:buNone/>
              <a:defRPr/>
            </a:lvl4pPr>
            <a:lvl5pPr rtl="0">
              <a:spcBef>
                <a:spcPts val="0"/>
              </a:spcBef>
              <a:buFont typeface="Rambl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1" name="Shape 51"/>
          <p:cNvSpPr txBox="1"/>
          <p:nvPr>
            <p:ph idx="3" type="body"/>
          </p:nvPr>
        </p:nvSpPr>
        <p:spPr>
          <a:xfrm>
            <a:off x="457200" y="1444294"/>
            <a:ext cx="4040187" cy="3941762"/>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2" name="Shape 52"/>
          <p:cNvSpPr txBox="1"/>
          <p:nvPr>
            <p:ph idx="4" type="body"/>
          </p:nvPr>
        </p:nvSpPr>
        <p:spPr>
          <a:xfrm>
            <a:off x="4645025" y="1444294"/>
            <a:ext cx="4041774" cy="3941762"/>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3" name="Shape 53"/>
          <p:cNvSpPr txBox="1"/>
          <p:nvPr>
            <p:ph idx="10" type="dt"/>
          </p:nvPr>
        </p:nvSpPr>
        <p:spPr>
          <a:xfrm>
            <a:off x="6727032" y="6407944"/>
            <a:ext cx="1920239" cy="365759"/>
          </a:xfrm>
          <a:prstGeom prst="rect">
            <a:avLst/>
          </a:prstGeom>
          <a:noFill/>
          <a:ln>
            <a:noFill/>
          </a:ln>
        </p:spPr>
        <p:txBody>
          <a:bodyPr anchorCtr="0" anchor="b"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54" name="Shape 54"/>
          <p:cNvSpPr txBox="1"/>
          <p:nvPr>
            <p:ph idx="11" type="ftr"/>
          </p:nvPr>
        </p:nvSpPr>
        <p:spPr>
          <a:xfrm>
            <a:off x="4380071" y="6407944"/>
            <a:ext cx="2350681" cy="365125"/>
          </a:xfrm>
          <a:prstGeom prst="rect">
            <a:avLst/>
          </a:prstGeom>
          <a:noFill/>
          <a:ln>
            <a:noFill/>
          </a:ln>
        </p:spPr>
        <p:txBody>
          <a:bodyPr anchorCtr="0" anchor="b"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55" name="Shape 55"/>
          <p:cNvSpPr txBox="1"/>
          <p:nvPr>
            <p:ph idx="12" type="sldNum"/>
          </p:nvPr>
        </p:nvSpPr>
        <p:spPr>
          <a:xfrm>
            <a:off x="8647271" y="6407944"/>
            <a:ext cx="365759" cy="365125"/>
          </a:xfrm>
          <a:prstGeom prst="rect">
            <a:avLst/>
          </a:prstGeom>
          <a:noFill/>
          <a:ln>
            <a:noFill/>
          </a:ln>
        </p:spPr>
        <p:txBody>
          <a:bodyPr anchorCtr="0" anchor="b"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56" name="Shape 56"/>
        <p:cNvGrpSpPr/>
        <p:nvPr/>
      </p:nvGrpSpPr>
      <p:grpSpPr>
        <a:xfrm>
          <a:off x="0" y="0"/>
          <a:ext cx="0" cy="0"/>
          <a:chOff x="0" y="0"/>
          <a:chExt cx="0" cy="0"/>
        </a:xfrm>
      </p:grpSpPr>
      <p:sp>
        <p:nvSpPr>
          <p:cNvPr id="57" name="Shape 57"/>
          <p:cNvSpPr txBox="1"/>
          <p:nvPr>
            <p:ph idx="10" type="dt"/>
          </p:nvPr>
        </p:nvSpPr>
        <p:spPr>
          <a:xfrm>
            <a:off x="6727032" y="6407944"/>
            <a:ext cx="1920239" cy="365759"/>
          </a:xfrm>
          <a:prstGeom prst="rect">
            <a:avLst/>
          </a:prstGeom>
          <a:noFill/>
          <a:ln>
            <a:noFill/>
          </a:ln>
        </p:spPr>
        <p:txBody>
          <a:bodyPr anchorCtr="0" anchor="b"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58" name="Shape 58"/>
          <p:cNvSpPr txBox="1"/>
          <p:nvPr>
            <p:ph idx="11" type="ftr"/>
          </p:nvPr>
        </p:nvSpPr>
        <p:spPr>
          <a:xfrm>
            <a:off x="4380071" y="6407944"/>
            <a:ext cx="2350681" cy="365125"/>
          </a:xfrm>
          <a:prstGeom prst="rect">
            <a:avLst/>
          </a:prstGeom>
          <a:noFill/>
          <a:ln>
            <a:noFill/>
          </a:ln>
        </p:spPr>
        <p:txBody>
          <a:bodyPr anchorCtr="0" anchor="b"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59" name="Shape 59"/>
          <p:cNvSpPr txBox="1"/>
          <p:nvPr>
            <p:ph idx="12" type="sldNum"/>
          </p:nvPr>
        </p:nvSpPr>
        <p:spPr>
          <a:xfrm>
            <a:off x="8647271" y="6407944"/>
            <a:ext cx="365759" cy="365125"/>
          </a:xfrm>
          <a:prstGeom prst="rect">
            <a:avLst/>
          </a:prstGeom>
          <a:noFill/>
          <a:ln>
            <a:noFill/>
          </a:ln>
        </p:spPr>
        <p:txBody>
          <a:bodyPr anchorCtr="0" anchor="b"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
        <p:nvSpPr>
          <p:cNvPr id="60" name="Shape 60"/>
          <p:cNvSpPr txBox="1"/>
          <p:nvPr>
            <p:ph type="title"/>
          </p:nvPr>
        </p:nvSpPr>
        <p:spPr>
          <a:xfrm>
            <a:off x="457200" y="274637"/>
            <a:ext cx="8229600" cy="1143000"/>
          </a:xfrm>
          <a:prstGeom prst="rect">
            <a:avLst/>
          </a:prstGeom>
          <a:noFill/>
          <a:ln>
            <a:noFill/>
          </a:ln>
        </p:spPr>
        <p:txBody>
          <a:bodyPr anchorCtr="0" anchor="ctr" bIns="91425" lIns="91425" rIns="91425" tIns="91425"/>
          <a:lstStyle>
            <a:lvl1pPr rtl="0" algn="l">
              <a:spcBef>
                <a:spcPts val="0"/>
              </a:spcBef>
              <a:buClr>
                <a:schemeClr val="dk2"/>
              </a:buClr>
              <a:buFont typeface="Rambl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61" name="Shape 61"/>
        <p:cNvGrpSpPr/>
        <p:nvPr/>
      </p:nvGrpSpPr>
      <p:grpSpPr>
        <a:xfrm>
          <a:off x="0" y="0"/>
          <a:ext cx="0" cy="0"/>
          <a:chOff x="0" y="0"/>
          <a:chExt cx="0" cy="0"/>
        </a:xfrm>
      </p:grpSpPr>
      <p:sp>
        <p:nvSpPr>
          <p:cNvPr id="62" name="Shape 62"/>
          <p:cNvSpPr txBox="1"/>
          <p:nvPr>
            <p:ph idx="10" type="dt"/>
          </p:nvPr>
        </p:nvSpPr>
        <p:spPr>
          <a:xfrm>
            <a:off x="6727032" y="6407944"/>
            <a:ext cx="1920239" cy="365759"/>
          </a:xfrm>
          <a:prstGeom prst="rect">
            <a:avLst/>
          </a:prstGeom>
          <a:noFill/>
          <a:ln>
            <a:noFill/>
          </a:ln>
        </p:spPr>
        <p:txBody>
          <a:bodyPr anchorCtr="0" anchor="b"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63" name="Shape 63"/>
          <p:cNvSpPr txBox="1"/>
          <p:nvPr>
            <p:ph idx="11" type="ftr"/>
          </p:nvPr>
        </p:nvSpPr>
        <p:spPr>
          <a:xfrm>
            <a:off x="4380071" y="6407944"/>
            <a:ext cx="2350681" cy="365125"/>
          </a:xfrm>
          <a:prstGeom prst="rect">
            <a:avLst/>
          </a:prstGeom>
          <a:noFill/>
          <a:ln>
            <a:noFill/>
          </a:ln>
        </p:spPr>
        <p:txBody>
          <a:bodyPr anchorCtr="0" anchor="b"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64" name="Shape 64"/>
          <p:cNvSpPr txBox="1"/>
          <p:nvPr>
            <p:ph idx="12" type="sldNum"/>
          </p:nvPr>
        </p:nvSpPr>
        <p:spPr>
          <a:xfrm>
            <a:off x="8647271" y="6407944"/>
            <a:ext cx="365759" cy="365125"/>
          </a:xfrm>
          <a:prstGeom prst="rect">
            <a:avLst/>
          </a:prstGeom>
          <a:noFill/>
          <a:ln>
            <a:noFill/>
          </a:ln>
        </p:spPr>
        <p:txBody>
          <a:bodyPr anchorCtr="0" anchor="b"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65" name="Shape 65"/>
        <p:cNvGrpSpPr/>
        <p:nvPr/>
      </p:nvGrpSpPr>
      <p:grpSpPr>
        <a:xfrm>
          <a:off x="0" y="0"/>
          <a:ext cx="0" cy="0"/>
          <a:chOff x="0" y="0"/>
          <a:chExt cx="0" cy="0"/>
        </a:xfrm>
      </p:grpSpPr>
      <p:sp>
        <p:nvSpPr>
          <p:cNvPr id="66" name="Shape 66"/>
          <p:cNvSpPr txBox="1"/>
          <p:nvPr>
            <p:ph type="title"/>
          </p:nvPr>
        </p:nvSpPr>
        <p:spPr>
          <a:xfrm>
            <a:off x="914400" y="4876800"/>
            <a:ext cx="7481775" cy="457200"/>
          </a:xfrm>
          <a:prstGeom prst="rect">
            <a:avLst/>
          </a:prstGeom>
          <a:noFill/>
          <a:ln>
            <a:noFill/>
          </a:ln>
        </p:spPr>
        <p:txBody>
          <a:bodyPr anchorCtr="0" anchor="t" bIns="91425" lIns="91425" rIns="91425" tIns="91425"/>
          <a:lstStyle>
            <a:lvl1pPr rtl="0" algn="r">
              <a:spcBef>
                <a:spcPts val="0"/>
              </a:spcBef>
              <a:buClr>
                <a:schemeClr val="accent1"/>
              </a:buClr>
              <a:buFont typeface="Rambl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67" name="Shape 67"/>
          <p:cNvSpPr txBox="1"/>
          <p:nvPr>
            <p:ph idx="1" type="body"/>
          </p:nvPr>
        </p:nvSpPr>
        <p:spPr>
          <a:xfrm>
            <a:off x="4419600" y="5355101"/>
            <a:ext cx="3974592" cy="914400"/>
          </a:xfrm>
          <a:prstGeom prst="rect">
            <a:avLst/>
          </a:prstGeom>
          <a:noFill/>
          <a:ln>
            <a:noFill/>
          </a:ln>
        </p:spPr>
        <p:txBody>
          <a:bodyPr anchorCtr="0" anchor="t" bIns="91425" lIns="91425" rIns="91425" tIns="91425"/>
          <a:lstStyle>
            <a:lvl1pPr indent="0" marL="0" rtl="0" algn="r">
              <a:spcBef>
                <a:spcPts val="0"/>
              </a:spcBef>
              <a:buFont typeface="Rambla"/>
              <a:buNone/>
              <a:defRPr/>
            </a:lvl1pPr>
            <a:lvl2pPr rtl="0">
              <a:spcBef>
                <a:spcPts val="0"/>
              </a:spcBef>
              <a:buFont typeface="Rambla"/>
              <a:buNone/>
              <a:defRPr/>
            </a:lvl2pPr>
            <a:lvl3pPr rtl="0">
              <a:spcBef>
                <a:spcPts val="0"/>
              </a:spcBef>
              <a:buFont typeface="Rambla"/>
              <a:buNone/>
              <a:defRPr/>
            </a:lvl3pPr>
            <a:lvl4pPr rtl="0">
              <a:spcBef>
                <a:spcPts val="0"/>
              </a:spcBef>
              <a:buFont typeface="Rambla"/>
              <a:buNone/>
              <a:defRPr/>
            </a:lvl4pPr>
            <a:lvl5pPr rtl="0">
              <a:spcBef>
                <a:spcPts val="0"/>
              </a:spcBef>
              <a:buFont typeface="Rambla"/>
              <a:buNone/>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68" name="Shape 68"/>
          <p:cNvSpPr txBox="1"/>
          <p:nvPr>
            <p:ph idx="2" type="body"/>
          </p:nvPr>
        </p:nvSpPr>
        <p:spPr>
          <a:xfrm>
            <a:off x="914400" y="274319"/>
            <a:ext cx="7479791" cy="4572000"/>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69" name="Shape 69"/>
          <p:cNvSpPr txBox="1"/>
          <p:nvPr>
            <p:ph idx="10" type="dt"/>
          </p:nvPr>
        </p:nvSpPr>
        <p:spPr>
          <a:xfrm>
            <a:off x="6727032" y="6407944"/>
            <a:ext cx="1920239" cy="365759"/>
          </a:xfrm>
          <a:prstGeom prst="rect">
            <a:avLst/>
          </a:prstGeom>
          <a:noFill/>
          <a:ln>
            <a:noFill/>
          </a:ln>
        </p:spPr>
        <p:txBody>
          <a:bodyPr anchorCtr="0" anchor="b"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70" name="Shape 70"/>
          <p:cNvSpPr txBox="1"/>
          <p:nvPr>
            <p:ph idx="11" type="ftr"/>
          </p:nvPr>
        </p:nvSpPr>
        <p:spPr>
          <a:xfrm>
            <a:off x="4380071" y="6407944"/>
            <a:ext cx="2350681" cy="365125"/>
          </a:xfrm>
          <a:prstGeom prst="rect">
            <a:avLst/>
          </a:prstGeom>
          <a:noFill/>
          <a:ln>
            <a:noFill/>
          </a:ln>
        </p:spPr>
        <p:txBody>
          <a:bodyPr anchorCtr="0" anchor="b"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71" name="Shape 71"/>
          <p:cNvSpPr txBox="1"/>
          <p:nvPr>
            <p:ph idx="12" type="sldNum"/>
          </p:nvPr>
        </p:nvSpPr>
        <p:spPr>
          <a:xfrm>
            <a:off x="8647271" y="6407944"/>
            <a:ext cx="365759" cy="365125"/>
          </a:xfrm>
          <a:prstGeom prst="rect">
            <a:avLst/>
          </a:prstGeom>
          <a:noFill/>
          <a:ln>
            <a:noFill/>
          </a:ln>
        </p:spPr>
        <p:txBody>
          <a:bodyPr anchorCtr="0" anchor="b"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72" name="Shape 72"/>
        <p:cNvGrpSpPr/>
        <p:nvPr/>
      </p:nvGrpSpPr>
      <p:grpSpPr>
        <a:xfrm>
          <a:off x="0" y="0"/>
          <a:ext cx="0" cy="0"/>
          <a:chOff x="0" y="0"/>
          <a:chExt cx="0" cy="0"/>
        </a:xfrm>
      </p:grpSpPr>
      <p:sp>
        <p:nvSpPr>
          <p:cNvPr id="73" name="Shape 73"/>
          <p:cNvSpPr txBox="1"/>
          <p:nvPr>
            <p:ph idx="1" type="body"/>
          </p:nvPr>
        </p:nvSpPr>
        <p:spPr>
          <a:xfrm>
            <a:off x="1141232" y="5443401"/>
            <a:ext cx="7162799" cy="648231"/>
          </a:xfrm>
          <a:prstGeom prst="rect">
            <a:avLst/>
          </a:prstGeom>
          <a:noFill/>
          <a:ln>
            <a:noFill/>
          </a:ln>
        </p:spPr>
        <p:txBody>
          <a:bodyPr anchorCtr="0" anchor="t" bIns="91425" lIns="91425" rIns="91425" tIns="91425"/>
          <a:lstStyle>
            <a:lvl1pPr indent="0" marL="0" marR="18288" rtl="0" algn="r">
              <a:spcBef>
                <a:spcPts val="0"/>
              </a:spcBef>
              <a:buFont typeface="Rambl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74" name="Shape 74"/>
          <p:cNvSpPr/>
          <p:nvPr>
            <p:ph idx="2" type="pic"/>
          </p:nvPr>
        </p:nvSpPr>
        <p:spPr>
          <a:xfrm>
            <a:off x="228600" y="189968"/>
            <a:ext cx="8686800" cy="4389119"/>
          </a:xfrm>
          <a:prstGeom prst="rect">
            <a:avLst/>
          </a:prstGeom>
          <a:solidFill>
            <a:schemeClr val="lt2"/>
          </a:solidFill>
          <a:ln cap="flat" cmpd="sng" w="9525">
            <a:solidFill>
              <a:schemeClr val="lt1"/>
            </a:solidFill>
            <a:prstDash val="solid"/>
            <a:round/>
            <a:headEnd len="med" w="med" type="none"/>
            <a:tailEnd len="med" w="med" type="none"/>
          </a:ln>
        </p:spPr>
      </p:sp>
      <p:sp>
        <p:nvSpPr>
          <p:cNvPr id="75" name="Shape 75"/>
          <p:cNvSpPr txBox="1"/>
          <p:nvPr>
            <p:ph idx="10" type="dt"/>
          </p:nvPr>
        </p:nvSpPr>
        <p:spPr>
          <a:xfrm>
            <a:off x="6727032" y="6407944"/>
            <a:ext cx="1920239" cy="365759"/>
          </a:xfrm>
          <a:prstGeom prst="rect">
            <a:avLst/>
          </a:prstGeom>
          <a:noFill/>
          <a:ln>
            <a:noFill/>
          </a:ln>
        </p:spPr>
        <p:txBody>
          <a:bodyPr anchorCtr="0" anchor="b"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76" name="Shape 76"/>
          <p:cNvSpPr txBox="1"/>
          <p:nvPr>
            <p:ph idx="11" type="ftr"/>
          </p:nvPr>
        </p:nvSpPr>
        <p:spPr>
          <a:xfrm>
            <a:off x="4380071" y="6407944"/>
            <a:ext cx="2350681" cy="365125"/>
          </a:xfrm>
          <a:prstGeom prst="rect">
            <a:avLst/>
          </a:prstGeom>
          <a:noFill/>
          <a:ln>
            <a:noFill/>
          </a:ln>
        </p:spPr>
        <p:txBody>
          <a:bodyPr anchorCtr="0" anchor="b"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77" name="Shape 77"/>
          <p:cNvSpPr txBox="1"/>
          <p:nvPr>
            <p:ph idx="12" type="sldNum"/>
          </p:nvPr>
        </p:nvSpPr>
        <p:spPr>
          <a:xfrm>
            <a:off x="8647271" y="6407944"/>
            <a:ext cx="365759" cy="365125"/>
          </a:xfrm>
          <a:prstGeom prst="rect">
            <a:avLst/>
          </a:prstGeom>
          <a:noFill/>
          <a:ln>
            <a:noFill/>
          </a:ln>
        </p:spPr>
        <p:txBody>
          <a:bodyPr anchorCtr="0" anchor="b"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
        <p:nvSpPr>
          <p:cNvPr id="78" name="Shape 78"/>
          <p:cNvSpPr txBox="1"/>
          <p:nvPr>
            <p:ph type="title"/>
          </p:nvPr>
        </p:nvSpPr>
        <p:spPr>
          <a:xfrm>
            <a:off x="228600" y="4865121"/>
            <a:ext cx="8075431" cy="562672"/>
          </a:xfrm>
          <a:prstGeom prst="rect">
            <a:avLst/>
          </a:prstGeom>
          <a:noFill/>
          <a:ln>
            <a:noFill/>
          </a:ln>
        </p:spPr>
        <p:txBody>
          <a:bodyPr anchorCtr="0" anchor="t" bIns="91425" lIns="91425" rIns="91425" tIns="91425"/>
          <a:lstStyle>
            <a:lvl1pPr marR="0" rtl="0" algn="r">
              <a:spcBef>
                <a:spcPts val="0"/>
              </a:spcBef>
              <a:buClr>
                <a:schemeClr val="accent1"/>
              </a:buClr>
              <a:buFont typeface="Rambla"/>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79" name="Shape 79"/>
          <p:cNvSpPr/>
          <p:nvPr/>
        </p:nvSpPr>
        <p:spPr>
          <a:xfrm>
            <a:off x="499272" y="5944935"/>
            <a:ext cx="4940623" cy="921076"/>
          </a:xfrm>
          <a:custGeom>
            <a:pathLst>
              <a:path extrusionOk="0" h="337" w="7485">
                <a:moveTo>
                  <a:pt x="0" y="2"/>
                </a:moveTo>
                <a:lnTo>
                  <a:pt x="7485" y="337"/>
                </a:lnTo>
                <a:lnTo>
                  <a:pt x="5558" y="337"/>
                </a:lnTo>
                <a:lnTo>
                  <a:pt x="1" y="0"/>
                </a:lnTo>
              </a:path>
            </a:pathLst>
          </a:custGeom>
          <a:solidFill>
            <a:srgbClr val="CDF1B0">
              <a:alpha val="40000"/>
            </a:srgbClr>
          </a:solid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sp>
        <p:nvSpPr>
          <p:cNvPr id="80" name="Shape 80"/>
          <p:cNvSpPr/>
          <p:nvPr/>
        </p:nvSpPr>
        <p:spPr>
          <a:xfrm>
            <a:off x="485716" y="5939010"/>
            <a:ext cx="3690451" cy="933450"/>
          </a:xfrm>
          <a:custGeom>
            <a:pathLst>
              <a:path extrusionOk="0" h="588" w="5591">
                <a:moveTo>
                  <a:pt x="0" y="0"/>
                </a:moveTo>
                <a:lnTo>
                  <a:pt x="5591" y="585"/>
                </a:lnTo>
                <a:lnTo>
                  <a:pt x="4415" y="588"/>
                </a:lnTo>
                <a:lnTo>
                  <a:pt x="12" y="4"/>
                </a:lnTo>
              </a:path>
            </a:pathLst>
          </a:custGeom>
          <a:solidFill>
            <a:srgbClr val="000000"/>
          </a:solid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sp>
        <p:nvSpPr>
          <p:cNvPr id="81" name="Shape 81"/>
          <p:cNvSpPr/>
          <p:nvPr/>
        </p:nvSpPr>
        <p:spPr>
          <a:xfrm>
            <a:off x="-6041" y="5791253"/>
            <a:ext cx="3402313" cy="1080868"/>
          </a:xfrm>
          <a:prstGeom prst="rtTriangle">
            <a:avLst/>
          </a:prstGeom>
          <a:blipFill rotWithShape="1">
            <a:blip r:embed="rId2">
              <a:alphaModFix amt="50000"/>
            </a:blip>
            <a:tile algn="t" flip="none" tx="0" sx="50000" ty="0" sy="50000"/>
          </a:blip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Rambla"/>
              <a:ea typeface="Rambla"/>
              <a:cs typeface="Rambla"/>
              <a:sym typeface="Rambla"/>
            </a:endParaRPr>
          </a:p>
        </p:txBody>
      </p:sp>
      <p:cxnSp>
        <p:nvCxnSpPr>
          <p:cNvPr id="82" name="Shape 82"/>
          <p:cNvCxnSpPr/>
          <p:nvPr/>
        </p:nvCxnSpPr>
        <p:spPr>
          <a:xfrm>
            <a:off x="-9237" y="5787737"/>
            <a:ext cx="3405508" cy="1084383"/>
          </a:xfrm>
          <a:prstGeom prst="straightConnector1">
            <a:avLst/>
          </a:prstGeom>
          <a:noFill/>
          <a:ln cap="flat" cmpd="sng" w="12050">
            <a:solidFill>
              <a:srgbClr val="C8EEA8"/>
            </a:solidFill>
            <a:prstDash val="solid"/>
            <a:miter/>
            <a:headEnd len="med" w="med" type="none"/>
            <a:tailEnd len="med" w="med" type="none"/>
          </a:ln>
        </p:spPr>
      </p:cxnSp>
      <p:sp>
        <p:nvSpPr>
          <p:cNvPr id="83" name="Shape 83"/>
          <p:cNvSpPr/>
          <p:nvPr/>
        </p:nvSpPr>
        <p:spPr>
          <a:xfrm>
            <a:off x="8664111" y="4988439"/>
            <a:ext cx="182879" cy="228600"/>
          </a:xfrm>
          <a:prstGeom prst="chevron">
            <a:avLst>
              <a:gd fmla="val 50000" name="adj"/>
            </a:avLst>
          </a:prstGeom>
          <a:gradFill>
            <a:gsLst>
              <a:gs pos="0">
                <a:srgbClr val="63B420"/>
              </a:gs>
              <a:gs pos="72000">
                <a:srgbClr val="AAF36D"/>
              </a:gs>
              <a:gs pos="100000">
                <a:srgbClr val="C0F594"/>
              </a:gs>
            </a:gsLst>
            <a:lin ang="16200000" scaled="0"/>
          </a:gradFill>
          <a:ln cap="rnd" cmpd="sng" w="9525">
            <a:solidFill>
              <a:srgbClr val="5D992B"/>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buNone/>
            </a:pPr>
            <a:r>
              <a:t/>
            </a:r>
            <a:endParaRPr b="0" baseline="0" i="0" sz="1800" u="none" cap="none" strike="noStrike">
              <a:solidFill>
                <a:schemeClr val="lt1"/>
              </a:solidFill>
              <a:latin typeface="Rambla"/>
              <a:ea typeface="Rambla"/>
              <a:cs typeface="Rambla"/>
              <a:sym typeface="Rambla"/>
            </a:endParaRPr>
          </a:p>
        </p:txBody>
      </p:sp>
      <p:sp>
        <p:nvSpPr>
          <p:cNvPr id="84" name="Shape 84"/>
          <p:cNvSpPr/>
          <p:nvPr/>
        </p:nvSpPr>
        <p:spPr>
          <a:xfrm>
            <a:off x="8477696" y="4988439"/>
            <a:ext cx="182879" cy="228600"/>
          </a:xfrm>
          <a:prstGeom prst="chevron">
            <a:avLst>
              <a:gd fmla="val 50000" name="adj"/>
            </a:avLst>
          </a:prstGeom>
          <a:gradFill>
            <a:gsLst>
              <a:gs pos="0">
                <a:srgbClr val="63B420"/>
              </a:gs>
              <a:gs pos="72000">
                <a:srgbClr val="AAF36D"/>
              </a:gs>
              <a:gs pos="100000">
                <a:srgbClr val="C0F594"/>
              </a:gs>
            </a:gsLst>
            <a:lin ang="16200000" scaled="0"/>
          </a:gradFill>
          <a:ln cap="rnd" cmpd="sng" w="9525">
            <a:solidFill>
              <a:srgbClr val="5D992B"/>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buNone/>
            </a:pPr>
            <a:r>
              <a:t/>
            </a:r>
            <a:endParaRPr b="0" baseline="0" i="0" sz="1800" u="none" cap="none" strike="noStrike">
              <a:solidFill>
                <a:schemeClr val="lt1"/>
              </a:solidFill>
              <a:latin typeface="Rambla"/>
              <a:ea typeface="Rambla"/>
              <a:cs typeface="Rambla"/>
              <a:sym typeface="Rambla"/>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00.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p:nvPr/>
        </p:nvSpPr>
        <p:spPr>
          <a:xfrm>
            <a:off x="499272" y="5944935"/>
            <a:ext cx="4940623" cy="921076"/>
          </a:xfrm>
          <a:custGeom>
            <a:pathLst>
              <a:path extrusionOk="0" h="337" w="7485">
                <a:moveTo>
                  <a:pt x="0" y="2"/>
                </a:moveTo>
                <a:lnTo>
                  <a:pt x="7485" y="337"/>
                </a:lnTo>
                <a:lnTo>
                  <a:pt x="5558" y="337"/>
                </a:lnTo>
                <a:lnTo>
                  <a:pt x="1" y="0"/>
                </a:lnTo>
              </a:path>
            </a:pathLst>
          </a:custGeom>
          <a:solidFill>
            <a:srgbClr val="CDF1B0">
              <a:alpha val="40000"/>
            </a:srgbClr>
          </a:solid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sp>
        <p:nvSpPr>
          <p:cNvPr id="6" name="Shape 6"/>
          <p:cNvSpPr/>
          <p:nvPr/>
        </p:nvSpPr>
        <p:spPr>
          <a:xfrm>
            <a:off x="485716" y="5939010"/>
            <a:ext cx="3690451" cy="933450"/>
          </a:xfrm>
          <a:custGeom>
            <a:pathLst>
              <a:path extrusionOk="0" h="588" w="5591">
                <a:moveTo>
                  <a:pt x="0" y="0"/>
                </a:moveTo>
                <a:lnTo>
                  <a:pt x="5591" y="585"/>
                </a:lnTo>
                <a:lnTo>
                  <a:pt x="4415" y="588"/>
                </a:lnTo>
                <a:lnTo>
                  <a:pt x="12" y="4"/>
                </a:lnTo>
              </a:path>
            </a:pathLst>
          </a:custGeom>
          <a:solidFill>
            <a:srgbClr val="000000"/>
          </a:solid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sp>
        <p:nvSpPr>
          <p:cNvPr id="7" name="Shape 7"/>
          <p:cNvSpPr/>
          <p:nvPr/>
        </p:nvSpPr>
        <p:spPr>
          <a:xfrm>
            <a:off x="-6041" y="5791253"/>
            <a:ext cx="3402313" cy="1080868"/>
          </a:xfrm>
          <a:prstGeom prst="rtTriangle">
            <a:avLst/>
          </a:prstGeom>
          <a:blipFill rotWithShape="1">
            <a:blip r:embed="rId1">
              <a:alphaModFix amt="50000"/>
            </a:blip>
            <a:tile algn="t" flip="none" tx="0" sx="50000" ty="0" sy="50000"/>
          </a:blip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Rambla"/>
              <a:ea typeface="Rambla"/>
              <a:cs typeface="Rambla"/>
              <a:sym typeface="Rambla"/>
            </a:endParaRPr>
          </a:p>
        </p:txBody>
      </p:sp>
      <p:cxnSp>
        <p:nvCxnSpPr>
          <p:cNvPr id="8" name="Shape 8"/>
          <p:cNvCxnSpPr/>
          <p:nvPr/>
        </p:nvCxnSpPr>
        <p:spPr>
          <a:xfrm>
            <a:off x="-9237" y="5787737"/>
            <a:ext cx="3405508" cy="1084383"/>
          </a:xfrm>
          <a:prstGeom prst="straightConnector1">
            <a:avLst/>
          </a:prstGeom>
          <a:noFill/>
          <a:ln cap="flat" cmpd="sng" w="12050">
            <a:solidFill>
              <a:srgbClr val="C8EEA8"/>
            </a:solidFill>
            <a:prstDash val="solid"/>
            <a:miter/>
            <a:headEnd len="med" w="med" type="none"/>
            <a:tailEnd len="med" w="med" type="none"/>
          </a:ln>
        </p:spPr>
      </p:cxnSp>
      <p:sp>
        <p:nvSpPr>
          <p:cNvPr id="9" name="Shape 9"/>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marL="0" marR="0" rtl="0" algn="l">
              <a:spcBef>
                <a:spcPts val="0"/>
              </a:spcBef>
              <a:buClr>
                <a:schemeClr val="dk2"/>
              </a:buClr>
              <a:buFont typeface="Rambla"/>
              <a:buNone/>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10" name="Shape 10"/>
          <p:cNvSpPr txBox="1"/>
          <p:nvPr>
            <p:ph idx="1" type="body"/>
          </p:nvPr>
        </p:nvSpPr>
        <p:spPr>
          <a:xfrm>
            <a:off x="457200" y="1481328"/>
            <a:ext cx="8229600" cy="4525963"/>
          </a:xfrm>
          <a:prstGeom prst="rect">
            <a:avLst/>
          </a:prstGeom>
          <a:noFill/>
          <a:ln>
            <a:noFill/>
          </a:ln>
        </p:spPr>
        <p:txBody>
          <a:bodyPr anchorCtr="0" anchor="t" bIns="91425" lIns="91425" rIns="91425" tIns="91425"/>
          <a:lstStyle>
            <a:lvl1pPr indent="-147573" marL="365760" marR="0" rtl="0" algn="l">
              <a:spcBef>
                <a:spcPts val="400"/>
              </a:spcBef>
              <a:spcAft>
                <a:spcPts val="0"/>
              </a:spcAft>
              <a:buClr>
                <a:schemeClr val="accent1"/>
              </a:buClr>
              <a:buFont typeface="Rambla"/>
              <a:buChar char=""/>
              <a:defRPr/>
            </a:lvl1pPr>
            <a:lvl2pPr indent="-94741" marL="621792" marR="0" rtl="0" algn="l">
              <a:spcBef>
                <a:spcPts val="324"/>
              </a:spcBef>
              <a:buClr>
                <a:schemeClr val="accent1"/>
              </a:buClr>
              <a:buFont typeface="Rambla"/>
              <a:buChar char="◦"/>
              <a:defRPr/>
            </a:lvl2pPr>
            <a:lvl3pPr indent="-103886" marL="859536" marR="0" rtl="0" algn="l">
              <a:spcBef>
                <a:spcPts val="350"/>
              </a:spcBef>
              <a:buClr>
                <a:schemeClr val="accent2"/>
              </a:buClr>
              <a:buFont typeface="Rambla"/>
              <a:buChar char="⚫"/>
              <a:defRPr/>
            </a:lvl3pPr>
            <a:lvl4pPr indent="-107950" marL="1143000" marR="0" rtl="0" algn="l">
              <a:spcBef>
                <a:spcPts val="350"/>
              </a:spcBef>
              <a:buClr>
                <a:schemeClr val="accent2"/>
              </a:buClr>
              <a:buFont typeface="Rambla"/>
              <a:buChar char="⚫"/>
              <a:defRPr/>
            </a:lvl4pPr>
            <a:lvl5pPr indent="-114300" marL="1371600" marR="0" rtl="0" algn="l">
              <a:spcBef>
                <a:spcPts val="350"/>
              </a:spcBef>
              <a:buClr>
                <a:schemeClr val="accent2"/>
              </a:buClr>
              <a:buFont typeface="Rambla"/>
              <a:buChar char="⚫"/>
              <a:defRPr/>
            </a:lvl5pPr>
            <a:lvl6pPr indent="-114300" marL="1600200" marR="0" rtl="0" algn="l">
              <a:spcBef>
                <a:spcPts val="350"/>
              </a:spcBef>
              <a:buClr>
                <a:schemeClr val="accent3"/>
              </a:buClr>
              <a:buFont typeface="Rambla"/>
              <a:buChar char="◾"/>
              <a:defRPr/>
            </a:lvl6pPr>
            <a:lvl7pPr indent="-127000" marL="1828800" marR="0" rtl="0" algn="l">
              <a:spcBef>
                <a:spcPts val="350"/>
              </a:spcBef>
              <a:buClr>
                <a:schemeClr val="accent3"/>
              </a:buClr>
              <a:buFont typeface="Rambla"/>
              <a:buChar char="◾"/>
              <a:defRPr/>
            </a:lvl7pPr>
            <a:lvl8pPr indent="-127000" marL="2057400" marR="0" rtl="0" algn="l">
              <a:spcBef>
                <a:spcPts val="350"/>
              </a:spcBef>
              <a:buClr>
                <a:schemeClr val="accent3"/>
              </a:buClr>
              <a:buFont typeface="Rambla"/>
              <a:buChar char="◾"/>
              <a:defRPr/>
            </a:lvl8pPr>
            <a:lvl9pPr indent="-127000" marL="2286000" marR="0" rtl="0" algn="l">
              <a:spcBef>
                <a:spcPts val="350"/>
              </a:spcBef>
              <a:buClr>
                <a:schemeClr val="accent3"/>
              </a:buClr>
              <a:buFont typeface="Rambla"/>
              <a:buChar char="◾"/>
              <a:defRPr/>
            </a:lvl9pPr>
          </a:lstStyle>
          <a:p/>
        </p:txBody>
      </p:sp>
      <p:sp>
        <p:nvSpPr>
          <p:cNvPr id="11" name="Shape 11"/>
          <p:cNvSpPr txBox="1"/>
          <p:nvPr>
            <p:ph idx="10" type="dt"/>
          </p:nvPr>
        </p:nvSpPr>
        <p:spPr>
          <a:xfrm>
            <a:off x="6727032" y="6407944"/>
            <a:ext cx="1920239" cy="365759"/>
          </a:xfrm>
          <a:prstGeom prst="rect">
            <a:avLst/>
          </a:prstGeom>
          <a:noFill/>
          <a:ln>
            <a:noFill/>
          </a:ln>
        </p:spPr>
        <p:txBody>
          <a:bodyPr anchorCtr="0" anchor="b"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2" name="Shape 12"/>
          <p:cNvSpPr txBox="1"/>
          <p:nvPr>
            <p:ph idx="11" type="ftr"/>
          </p:nvPr>
        </p:nvSpPr>
        <p:spPr>
          <a:xfrm>
            <a:off x="4380071" y="6407944"/>
            <a:ext cx="2350681" cy="365125"/>
          </a:xfrm>
          <a:prstGeom prst="rect">
            <a:avLst/>
          </a:prstGeom>
          <a:noFill/>
          <a:ln>
            <a:noFill/>
          </a:ln>
        </p:spPr>
        <p:txBody>
          <a:bodyPr anchorCtr="0" anchor="b"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3" name="Shape 13"/>
          <p:cNvSpPr txBox="1"/>
          <p:nvPr>
            <p:ph idx="12" type="sldNum"/>
          </p:nvPr>
        </p:nvSpPr>
        <p:spPr>
          <a:xfrm>
            <a:off x="8647271" y="6407944"/>
            <a:ext cx="365759" cy="365125"/>
          </a:xfrm>
          <a:prstGeom prst="rect">
            <a:avLst/>
          </a:prstGeom>
          <a:noFill/>
          <a:ln>
            <a:noFill/>
          </a:ln>
        </p:spPr>
        <p:txBody>
          <a:bodyPr anchorCtr="0" anchor="b" bIns="91425" lIns="91425" rIns="91425" tIns="91425">
            <a:noAutofit/>
          </a:bodyPr>
          <a:lstStyle/>
          <a:p>
            <a:pPr indent="0" lvl="0" marL="0" marR="0" rtl="0" algn="r">
              <a:spcBef>
                <a:spcPts val="0"/>
              </a:spcBef>
            </a:pPr>
            <a:r>
              <a:t/>
            </a:r>
            <a:endParaRPr/>
          </a:p>
          <a:p>
            <a:pPr indent="0" lvl="1" marL="457200" marR="0" rtl="0" algn="l">
              <a:spcBef>
                <a:spcPts val="0"/>
              </a:spcBef>
            </a:pPr>
            <a:r>
              <a:t/>
            </a:r>
            <a:endParaRPr/>
          </a:p>
          <a:p>
            <a:pPr indent="0" lvl="2" marL="914400" marR="0" rtl="0" algn="l">
              <a:spcBef>
                <a:spcPts val="0"/>
              </a:spcBef>
            </a:pPr>
            <a:r>
              <a:t/>
            </a:r>
            <a:endParaRPr/>
          </a:p>
          <a:p>
            <a:pPr indent="0" lvl="3" marL="1371600" marR="0" rtl="0" algn="l">
              <a:spcBef>
                <a:spcPts val="0"/>
              </a:spcBef>
            </a:pPr>
            <a:r>
              <a:t/>
            </a:r>
            <a:endParaRPr/>
          </a:p>
          <a:p>
            <a:pPr indent="0" lvl="4" marL="1828800" marR="0" rtl="0" algn="l">
              <a:spcBef>
                <a:spcPts val="0"/>
              </a:spcBef>
            </a:pPr>
            <a:r>
              <a:t/>
            </a:r>
            <a:endParaRPr/>
          </a:p>
          <a:p>
            <a:pPr indent="0" lvl="5" marL="2286000" marR="0" rtl="0" algn="l">
              <a:spcBef>
                <a:spcPts val="0"/>
              </a:spcBef>
            </a:pPr>
            <a:r>
              <a:t/>
            </a:r>
            <a:endParaRPr/>
          </a:p>
          <a:p>
            <a:pPr indent="0" lvl="6" marL="2743200" marR="0" rtl="0" algn="l">
              <a:spcBef>
                <a:spcPts val="0"/>
              </a:spcBef>
            </a:pPr>
            <a:r>
              <a:t/>
            </a:r>
            <a:endParaRPr/>
          </a:p>
          <a:p>
            <a:pPr indent="0" lvl="7" marL="3200400" marR="0" rtl="0" algn="l">
              <a:spcBef>
                <a:spcPts val="0"/>
              </a:spcBef>
            </a:pPr>
            <a:r>
              <a:t/>
            </a:r>
            <a:endParaRPr/>
          </a:p>
          <a:p>
            <a:pPr indent="0" lvl="8" marL="3657600" marR="0" rtl="0" algn="l">
              <a:spcBef>
                <a:spcPts val="0"/>
              </a:spcBef>
            </a:pPr>
            <a:r>
              <a:t/>
            </a:r>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4.jpg"/><Relationship Id="rId4" Type="http://schemas.openxmlformats.org/officeDocument/2006/relationships/image" Target="../media/image01.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05.jpg"/><Relationship Id="rId4" Type="http://schemas.openxmlformats.org/officeDocument/2006/relationships/image" Target="../media/image0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114.png"/><Relationship Id="rId4" Type="http://schemas.openxmlformats.org/officeDocument/2006/relationships/image" Target="../media/image11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0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0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118.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115.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124.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7.xml"/><Relationship Id="rId3" Type="http://schemas.openxmlformats.org/officeDocument/2006/relationships/image" Target="../media/image12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21.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1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125.jpg"/><Relationship Id="rId4" Type="http://schemas.openxmlformats.org/officeDocument/2006/relationships/image" Target="../media/image116.png"/><Relationship Id="rId5" Type="http://schemas.openxmlformats.org/officeDocument/2006/relationships/image" Target="../media/image123.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117.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20.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127.gi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128.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6.xml"/><Relationship Id="rId3" Type="http://schemas.openxmlformats.org/officeDocument/2006/relationships/image" Target="../media/image126.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 Id="rId3" Type="http://schemas.openxmlformats.org/officeDocument/2006/relationships/image" Target="../media/image132.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8.xml"/><Relationship Id="rId3" Type="http://schemas.openxmlformats.org/officeDocument/2006/relationships/image" Target="../media/image134.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9.xml"/><Relationship Id="rId3" Type="http://schemas.openxmlformats.org/officeDocument/2006/relationships/image" Target="../media/image12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g"/><Relationship Id="rId4" Type="http://schemas.openxmlformats.org/officeDocument/2006/relationships/image" Target="../media/image13.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130.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1.xml"/><Relationship Id="rId3" Type="http://schemas.openxmlformats.org/officeDocument/2006/relationships/image" Target="../media/image133.png"/><Relationship Id="rId4" Type="http://schemas.openxmlformats.org/officeDocument/2006/relationships/image" Target="../media/image13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2.xml"/><Relationship Id="rId3" Type="http://schemas.openxmlformats.org/officeDocument/2006/relationships/image" Target="../media/image131.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3.xml"/><Relationship Id="rId3" Type="http://schemas.openxmlformats.org/officeDocument/2006/relationships/image" Target="../media/image13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4.xml"/><Relationship Id="rId3" Type="http://schemas.openxmlformats.org/officeDocument/2006/relationships/image" Target="../media/image13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137.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8.xml"/><Relationship Id="rId3" Type="http://schemas.openxmlformats.org/officeDocument/2006/relationships/image" Target="../media/image136.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9.xml"/><Relationship Id="rId3" Type="http://schemas.openxmlformats.org/officeDocument/2006/relationships/image" Target="../media/image1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0.xml"/><Relationship Id="rId3" Type="http://schemas.openxmlformats.org/officeDocument/2006/relationships/image" Target="../media/image14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14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2.xml"/><Relationship Id="rId3" Type="http://schemas.openxmlformats.org/officeDocument/2006/relationships/image" Target="../media/image145.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 Id="rId3" Type="http://schemas.openxmlformats.org/officeDocument/2006/relationships/image" Target="../media/image141.png"/><Relationship Id="rId4" Type="http://schemas.openxmlformats.org/officeDocument/2006/relationships/image" Target="../media/image14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5.xml"/><Relationship Id="rId3" Type="http://schemas.openxmlformats.org/officeDocument/2006/relationships/image" Target="../media/image150.png"/><Relationship Id="rId4" Type="http://schemas.openxmlformats.org/officeDocument/2006/relationships/image" Target="../media/image149.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148.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7.xml"/><Relationship Id="rId3" Type="http://schemas.openxmlformats.org/officeDocument/2006/relationships/image" Target="../media/image142.jp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8.xml"/><Relationship Id="rId3" Type="http://schemas.openxmlformats.org/officeDocument/2006/relationships/image" Target="../media/image151.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9.xml"/><Relationship Id="rId3" Type="http://schemas.openxmlformats.org/officeDocument/2006/relationships/image" Target="../media/image14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jpg"/><Relationship Id="rId4" Type="http://schemas.openxmlformats.org/officeDocument/2006/relationships/image" Target="../media/image11.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153.jp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152.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156.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5.xml"/><Relationship Id="rId3" Type="http://schemas.openxmlformats.org/officeDocument/2006/relationships/image" Target="../media/image154.jpg"/><Relationship Id="rId4" Type="http://schemas.openxmlformats.org/officeDocument/2006/relationships/image" Target="../media/image155.jpg"/><Relationship Id="rId5" Type="http://schemas.openxmlformats.org/officeDocument/2006/relationships/image" Target="../media/image157.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6.xml"/><Relationship Id="rId3" Type="http://schemas.openxmlformats.org/officeDocument/2006/relationships/image" Target="../media/image158.jp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7.xml"/><Relationship Id="rId3" Type="http://schemas.openxmlformats.org/officeDocument/2006/relationships/image" Target="../media/image159.jpg"/><Relationship Id="rId4" Type="http://schemas.openxmlformats.org/officeDocument/2006/relationships/image" Target="../media/image160.jp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8.xml"/><Relationship Id="rId3" Type="http://schemas.openxmlformats.org/officeDocument/2006/relationships/image" Target="../media/image162.jpg"/><Relationship Id="rId4" Type="http://schemas.openxmlformats.org/officeDocument/2006/relationships/image" Target="../media/image170.jpg"/><Relationship Id="rId5" Type="http://schemas.openxmlformats.org/officeDocument/2006/relationships/image" Target="../media/image161.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9.xml"/><Relationship Id="rId3" Type="http://schemas.openxmlformats.org/officeDocument/2006/relationships/image" Target="../media/image16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0.xml"/><Relationship Id="rId3" Type="http://schemas.openxmlformats.org/officeDocument/2006/relationships/image" Target="../media/image166.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 Id="rId3" Type="http://schemas.openxmlformats.org/officeDocument/2006/relationships/image" Target="../media/image169.png"/><Relationship Id="rId4" Type="http://schemas.openxmlformats.org/officeDocument/2006/relationships/image" Target="../media/image165.png"/><Relationship Id="rId5" Type="http://schemas.openxmlformats.org/officeDocument/2006/relationships/image" Target="../media/image164.png"/><Relationship Id="rId6" Type="http://schemas.openxmlformats.org/officeDocument/2006/relationships/image" Target="../media/image168.png"/><Relationship Id="rId7" Type="http://schemas.openxmlformats.org/officeDocument/2006/relationships/image" Target="../media/image16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0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jpg"/><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08.jp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8.jpg"/><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2.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4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0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9.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5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8.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46.jpg"/><Relationship Id="rId4" Type="http://schemas.openxmlformats.org/officeDocument/2006/relationships/image" Target="../media/image4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7.jpg"/><Relationship Id="rId4" Type="http://schemas.openxmlformats.org/officeDocument/2006/relationships/image" Target="../media/image5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53.jpg"/><Relationship Id="rId4" Type="http://schemas.openxmlformats.org/officeDocument/2006/relationships/image" Target="../media/image5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5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0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50.jpg"/><Relationship Id="rId4" Type="http://schemas.openxmlformats.org/officeDocument/2006/relationships/image" Target="../media/image5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5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5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60.jpg"/><Relationship Id="rId4" Type="http://schemas.openxmlformats.org/officeDocument/2006/relationships/image" Target="../media/image67.jpg"/><Relationship Id="rId5" Type="http://schemas.openxmlformats.org/officeDocument/2006/relationships/image" Target="../media/image6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62.jpg"/><Relationship Id="rId4" Type="http://schemas.openxmlformats.org/officeDocument/2006/relationships/image" Target="../media/image6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6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65.jpg"/><Relationship Id="rId4" Type="http://schemas.openxmlformats.org/officeDocument/2006/relationships/image" Target="../media/image6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0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74.gif"/><Relationship Id="rId4" Type="http://schemas.openxmlformats.org/officeDocument/2006/relationships/image" Target="../media/image7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7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7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7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69.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7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8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8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81.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89.png"/><Relationship Id="rId4" Type="http://schemas.openxmlformats.org/officeDocument/2006/relationships/image" Target="../media/image78.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7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80.jpg"/><Relationship Id="rId4" Type="http://schemas.openxmlformats.org/officeDocument/2006/relationships/image" Target="../media/image84.g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8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96.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85.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86.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9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95.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87.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91.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94.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97.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98.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93.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9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101.jpg"/><Relationship Id="rId4" Type="http://schemas.openxmlformats.org/officeDocument/2006/relationships/image" Target="../media/image99.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103.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102.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111.jpg"/><Relationship Id="rId4" Type="http://schemas.openxmlformats.org/officeDocument/2006/relationships/image" Target="../media/image100.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 Id="rId3" Type="http://schemas.openxmlformats.org/officeDocument/2006/relationships/image" Target="../media/image104.jpg"/><Relationship Id="rId4" Type="http://schemas.openxmlformats.org/officeDocument/2006/relationships/image" Target="../media/image105.jpg"/><Relationship Id="rId5" Type="http://schemas.openxmlformats.org/officeDocument/2006/relationships/image" Target="../media/image110.gi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10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11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7" name="Shape 97"/>
        <p:cNvGrpSpPr/>
        <p:nvPr/>
      </p:nvGrpSpPr>
      <p:grpSpPr>
        <a:xfrm>
          <a:off x="0" y="0"/>
          <a:ext cx="0" cy="0"/>
          <a:chOff x="0" y="0"/>
          <a:chExt cx="0" cy="0"/>
        </a:xfrm>
      </p:grpSpPr>
      <p:sp>
        <p:nvSpPr>
          <p:cNvPr id="98" name="Shape 98"/>
          <p:cNvSpPr txBox="1"/>
          <p:nvPr>
            <p:ph type="ctrTitle"/>
          </p:nvPr>
        </p:nvSpPr>
        <p:spPr>
          <a:xfrm>
            <a:off x="1447800" y="1219200"/>
            <a:ext cx="7406639" cy="1143000"/>
          </a:xfrm>
          <a:prstGeom prst="rect">
            <a:avLst/>
          </a:prstGeom>
          <a:noFill/>
          <a:ln>
            <a:noFill/>
          </a:ln>
        </p:spPr>
        <p:txBody>
          <a:bodyPr anchorCtr="0" anchor="b" bIns="45700" lIns="91425" rIns="91425" tIns="45700">
            <a:noAutofit/>
          </a:bodyPr>
          <a:lstStyle/>
          <a:p>
            <a:pPr indent="0" lvl="0" marL="0" marR="0" rtl="0" algn="r">
              <a:spcBef>
                <a:spcPts val="0"/>
              </a:spcBef>
              <a:buClr>
                <a:schemeClr val="dk2"/>
              </a:buClr>
              <a:buSzPct val="25000"/>
              <a:buFont typeface="Rambla"/>
              <a:buNone/>
            </a:pPr>
            <a:r>
              <a:rPr b="1" baseline="0" i="0" lang="en-US" sz="4300" u="none" cap="none" strike="noStrike">
                <a:solidFill>
                  <a:schemeClr val="dk2"/>
                </a:solidFill>
                <a:latin typeface="Rambla"/>
                <a:ea typeface="Rambla"/>
                <a:cs typeface="Rambla"/>
                <a:sym typeface="Rambla"/>
              </a:rPr>
              <a:t>AP World Review</a:t>
            </a:r>
            <a:br>
              <a:rPr b="1" baseline="0" i="0" lang="en-US" sz="4300" u="none" cap="none" strike="noStrike">
                <a:solidFill>
                  <a:schemeClr val="dk2"/>
                </a:solidFill>
                <a:latin typeface="Rambla"/>
                <a:ea typeface="Rambla"/>
                <a:cs typeface="Rambla"/>
                <a:sym typeface="Rambla"/>
              </a:rPr>
            </a:br>
            <a:r>
              <a:rPr b="1" baseline="0" i="0" lang="en-US" sz="4300" u="none" cap="none" strike="noStrike">
                <a:solidFill>
                  <a:schemeClr val="dk2"/>
                </a:solidFill>
                <a:latin typeface="Rambla"/>
                <a:ea typeface="Rambla"/>
                <a:cs typeface="Rambla"/>
                <a:sym typeface="Rambla"/>
              </a:rPr>
              <a:t>Post-Classical Civilizations </a:t>
            </a:r>
            <a:br>
              <a:rPr b="1" baseline="0" i="0" lang="en-US" sz="4300" u="none" cap="none" strike="noStrike">
                <a:solidFill>
                  <a:schemeClr val="dk2"/>
                </a:solidFill>
                <a:latin typeface="Rambla"/>
                <a:ea typeface="Rambla"/>
                <a:cs typeface="Rambla"/>
                <a:sym typeface="Rambla"/>
              </a:rPr>
            </a:br>
          </a:p>
        </p:txBody>
      </p:sp>
      <p:sp>
        <p:nvSpPr>
          <p:cNvPr id="99" name="Shape 99"/>
          <p:cNvSpPr txBox="1"/>
          <p:nvPr>
            <p:ph idx="1" type="subTitle"/>
          </p:nvPr>
        </p:nvSpPr>
        <p:spPr>
          <a:xfrm>
            <a:off x="4267200" y="2895600"/>
            <a:ext cx="4358640" cy="2286000"/>
          </a:xfrm>
          <a:prstGeom prst="rect">
            <a:avLst/>
          </a:prstGeom>
          <a:noFill/>
          <a:ln>
            <a:noFill/>
          </a:ln>
        </p:spPr>
        <p:txBody>
          <a:bodyPr anchorCtr="0" anchor="t" bIns="45700" lIns="45700" rIns="45700" tIns="45700">
            <a:noAutofit/>
          </a:bodyPr>
          <a:lstStyle/>
          <a:p>
            <a:pPr indent="0" lvl="0" marL="0" marR="64008" rtl="0" algn="r">
              <a:lnSpc>
                <a:spcPct val="80000"/>
              </a:lnSpc>
              <a:spcBef>
                <a:spcPts val="0"/>
              </a:spcBef>
              <a:spcAft>
                <a:spcPts val="0"/>
              </a:spcAft>
              <a:buClr>
                <a:schemeClr val="accent1"/>
              </a:buClr>
              <a:buSzPct val="25000"/>
              <a:buFont typeface="Rambla"/>
              <a:buNone/>
            </a:pPr>
            <a:r>
              <a:rPr b="0" baseline="0" i="0" lang="en-US" sz="2100" u="none" cap="none" strike="noStrike">
                <a:solidFill>
                  <a:schemeClr val="dk2"/>
                </a:solidFill>
                <a:latin typeface="Rambla"/>
                <a:ea typeface="Rambla"/>
                <a:cs typeface="Rambla"/>
                <a:sym typeface="Rambla"/>
              </a:rPr>
              <a:t>Priscilla Zenn</a:t>
            </a:r>
          </a:p>
          <a:p>
            <a:pPr indent="0" lvl="0" marL="0" marR="64008" rtl="0" algn="r">
              <a:lnSpc>
                <a:spcPct val="80000"/>
              </a:lnSpc>
              <a:spcBef>
                <a:spcPts val="400"/>
              </a:spcBef>
              <a:spcAft>
                <a:spcPts val="0"/>
              </a:spcAft>
              <a:buClr>
                <a:schemeClr val="accent1"/>
              </a:buClr>
              <a:buSzPct val="25000"/>
              <a:buFont typeface="Rambla"/>
              <a:buNone/>
            </a:pPr>
            <a:r>
              <a:rPr b="0" baseline="0" i="0" lang="en-US" sz="2100" u="none" cap="none" strike="noStrike">
                <a:solidFill>
                  <a:schemeClr val="dk2"/>
                </a:solidFill>
                <a:latin typeface="Rambla"/>
                <a:ea typeface="Rambla"/>
                <a:cs typeface="Rambla"/>
                <a:sym typeface="Rambla"/>
              </a:rPr>
              <a:t>Allen Park High School</a:t>
            </a:r>
          </a:p>
          <a:p>
            <a:pPr indent="0" lvl="0" marL="0" marR="64008" rtl="0" algn="r">
              <a:lnSpc>
                <a:spcPct val="80000"/>
              </a:lnSpc>
              <a:spcBef>
                <a:spcPts val="400"/>
              </a:spcBef>
              <a:spcAft>
                <a:spcPts val="0"/>
              </a:spcAft>
              <a:buClr>
                <a:schemeClr val="accent1"/>
              </a:buClr>
              <a:buFont typeface="Rambla"/>
              <a:buNone/>
            </a:pPr>
            <a:r>
              <a:t/>
            </a:r>
            <a:endParaRPr b="0" baseline="0" i="0" sz="2100" u="none" cap="none" strike="noStrike">
              <a:solidFill>
                <a:schemeClr val="dk2"/>
              </a:solidFill>
              <a:latin typeface="Rambla"/>
              <a:ea typeface="Rambla"/>
              <a:cs typeface="Rambla"/>
              <a:sym typeface="Rambla"/>
            </a:endParaRPr>
          </a:p>
          <a:p>
            <a:pPr indent="0" lvl="0" marL="0" marR="64008" rtl="0" algn="r">
              <a:lnSpc>
                <a:spcPct val="80000"/>
              </a:lnSpc>
              <a:spcBef>
                <a:spcPts val="400"/>
              </a:spcBef>
              <a:spcAft>
                <a:spcPts val="0"/>
              </a:spcAft>
              <a:buClr>
                <a:schemeClr val="accent1"/>
              </a:buClr>
              <a:buSzPct val="25000"/>
              <a:buFont typeface="Rambla"/>
              <a:buNone/>
            </a:pPr>
            <a:r>
              <a:rPr b="0" baseline="0" i="0" lang="en-US" sz="2100" u="none" cap="none" strike="noStrike">
                <a:solidFill>
                  <a:schemeClr val="dk2"/>
                </a:solidFill>
                <a:latin typeface="Rambla"/>
                <a:ea typeface="Rambla"/>
                <a:cs typeface="Rambla"/>
                <a:sym typeface="Rambla"/>
              </a:rPr>
              <a:t>	*Source: AP World History </a:t>
            </a:r>
          </a:p>
          <a:p>
            <a:pPr indent="0" lvl="0" marL="0" marR="64008" rtl="0" algn="r">
              <a:lnSpc>
                <a:spcPct val="80000"/>
              </a:lnSpc>
              <a:spcBef>
                <a:spcPts val="400"/>
              </a:spcBef>
              <a:spcAft>
                <a:spcPts val="0"/>
              </a:spcAft>
              <a:buClr>
                <a:schemeClr val="accent1"/>
              </a:buClr>
              <a:buSzPct val="25000"/>
              <a:buFont typeface="Rambla"/>
              <a:buNone/>
            </a:pPr>
            <a:r>
              <a:rPr b="0" baseline="0" i="0" lang="en-US" sz="2100" u="none" cap="none" strike="noStrike">
                <a:solidFill>
                  <a:schemeClr val="dk2"/>
                </a:solidFill>
                <a:latin typeface="Rambla"/>
                <a:ea typeface="Rambla"/>
                <a:cs typeface="Rambla"/>
                <a:sym typeface="Rambla"/>
              </a:rPr>
              <a:t>	An Essential Coursebook </a:t>
            </a:r>
          </a:p>
          <a:p>
            <a:pPr indent="0" lvl="0" marL="0" marR="64008" rtl="0" algn="r">
              <a:lnSpc>
                <a:spcPct val="80000"/>
              </a:lnSpc>
              <a:spcBef>
                <a:spcPts val="400"/>
              </a:spcBef>
              <a:spcAft>
                <a:spcPts val="0"/>
              </a:spcAft>
              <a:buClr>
                <a:schemeClr val="accent1"/>
              </a:buClr>
              <a:buSzPct val="25000"/>
              <a:buFont typeface="Rambla"/>
              <a:buNone/>
            </a:pPr>
            <a:r>
              <a:rPr b="0" baseline="0" i="0" lang="en-US" sz="2100" u="none" cap="none" strike="noStrike">
                <a:solidFill>
                  <a:schemeClr val="dk2"/>
                </a:solidFill>
                <a:latin typeface="Rambla"/>
                <a:ea typeface="Rambla"/>
                <a:cs typeface="Rambla"/>
                <a:sym typeface="Rambla"/>
              </a:rPr>
              <a:t>by Ethel Wood </a:t>
            </a:r>
          </a:p>
        </p:txBody>
      </p:sp>
      <p:pic>
        <p:nvPicPr>
          <p:cNvPr id="100" name="Shape 100"/>
          <p:cNvPicPr preferRelativeResize="0"/>
          <p:nvPr/>
        </p:nvPicPr>
        <p:blipFill rotWithShape="1">
          <a:blip r:embed="rId3">
            <a:alphaModFix/>
          </a:blip>
          <a:srcRect b="0" l="0" r="0" t="0"/>
          <a:stretch/>
        </p:blipFill>
        <p:spPr>
          <a:xfrm>
            <a:off x="609600" y="1752600"/>
            <a:ext cx="2362200" cy="1497563"/>
          </a:xfrm>
          <a:prstGeom prst="rect">
            <a:avLst/>
          </a:prstGeom>
          <a:noFill/>
          <a:ln>
            <a:noFill/>
          </a:ln>
        </p:spPr>
      </p:pic>
      <p:pic>
        <p:nvPicPr>
          <p:cNvPr id="101" name="Shape 101"/>
          <p:cNvPicPr preferRelativeResize="0"/>
          <p:nvPr/>
        </p:nvPicPr>
        <p:blipFill rotWithShape="1">
          <a:blip r:embed="rId4">
            <a:alphaModFix/>
          </a:blip>
          <a:srcRect b="0" l="0" r="0" t="0"/>
          <a:stretch/>
        </p:blipFill>
        <p:spPr>
          <a:xfrm rot="587603">
            <a:off x="3905200" y="1625861"/>
            <a:ext cx="1380489" cy="2133599"/>
          </a:xfrm>
          <a:prstGeom prst="rect">
            <a:avLst/>
          </a:prstGeom>
          <a:noFill/>
          <a:ln>
            <a:noFill/>
          </a:ln>
        </p:spPr>
      </p:pic>
      <p:pic>
        <p:nvPicPr>
          <p:cNvPr id="102" name="Shape 102"/>
          <p:cNvPicPr preferRelativeResize="0"/>
          <p:nvPr/>
        </p:nvPicPr>
        <p:blipFill rotWithShape="1">
          <a:blip r:embed="rId5">
            <a:alphaModFix/>
          </a:blip>
          <a:srcRect b="0" l="0" r="0" t="0"/>
          <a:stretch/>
        </p:blipFill>
        <p:spPr>
          <a:xfrm rot="1621319">
            <a:off x="319033" y="3389038"/>
            <a:ext cx="4712877" cy="2536824"/>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 name="Shape 160"/>
        <p:cNvGrpSpPr/>
        <p:nvPr/>
      </p:nvGrpSpPr>
      <p:grpSpPr>
        <a:xfrm>
          <a:off x="0" y="0"/>
          <a:ext cx="0" cy="0"/>
          <a:chOff x="0" y="0"/>
          <a:chExt cx="0" cy="0"/>
        </a:xfrm>
      </p:grpSpPr>
      <p:sp>
        <p:nvSpPr>
          <p:cNvPr id="161" name="Shape 161"/>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1" baseline="0" i="0" lang="en-US" sz="2700" u="sng" cap="none" strike="noStrike">
                <a:solidFill>
                  <a:schemeClr val="dk1"/>
                </a:solidFill>
                <a:latin typeface="Rambla"/>
                <a:ea typeface="Rambla"/>
                <a:cs typeface="Rambla"/>
                <a:sym typeface="Rambla"/>
              </a:rPr>
              <a:t>Belief systems were unifying forces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Christianity, Buddhism, Islam (missionary religions)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Islam spread from its origins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Buddhism important in China and spread to Korea, Japan, and SE Asia.  </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Christianity important in most of Europe.</a:t>
            </a:r>
          </a:p>
          <a:p>
            <a:pPr indent="-240791" lvl="1" marL="621792" marR="0" rtl="0" algn="l">
              <a:spcBef>
                <a:spcPts val="324"/>
              </a:spcBef>
              <a:buClr>
                <a:schemeClr val="accent1"/>
              </a:buClr>
              <a:buFont typeface="Rambla"/>
              <a:buNone/>
            </a:pPr>
            <a:r>
              <a:t/>
            </a:r>
            <a:endParaRPr b="0" baseline="0" i="0" sz="2300" u="none" cap="none" strike="noStrike">
              <a:solidFill>
                <a:schemeClr val="dk1"/>
              </a:solidFill>
              <a:latin typeface="Rambla"/>
              <a:ea typeface="Rambla"/>
              <a:cs typeface="Rambla"/>
              <a:sym typeface="Rambla"/>
            </a:endParaRPr>
          </a:p>
        </p:txBody>
      </p:sp>
      <p:sp>
        <p:nvSpPr>
          <p:cNvPr id="162" name="Shape 162"/>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The BIG Picture</a:t>
            </a:r>
          </a:p>
        </p:txBody>
      </p:sp>
      <p:pic>
        <p:nvPicPr>
          <p:cNvPr id="163" name="Shape 163"/>
          <p:cNvPicPr preferRelativeResize="0"/>
          <p:nvPr/>
        </p:nvPicPr>
        <p:blipFill rotWithShape="1">
          <a:blip r:embed="rId3">
            <a:alphaModFix/>
          </a:blip>
          <a:srcRect b="0" l="0" r="0" t="0"/>
          <a:stretch/>
        </p:blipFill>
        <p:spPr>
          <a:xfrm>
            <a:off x="4876800" y="3810000"/>
            <a:ext cx="3695699" cy="2663078"/>
          </a:xfrm>
          <a:prstGeom prst="rect">
            <a:avLst/>
          </a:prstGeom>
          <a:noFill/>
          <a:ln>
            <a:noFill/>
          </a:ln>
        </p:spPr>
      </p:pic>
      <p:pic>
        <p:nvPicPr>
          <p:cNvPr id="164" name="Shape 164"/>
          <p:cNvPicPr preferRelativeResize="0"/>
          <p:nvPr/>
        </p:nvPicPr>
        <p:blipFill rotWithShape="1">
          <a:blip r:embed="rId4">
            <a:alphaModFix/>
          </a:blip>
          <a:srcRect b="0" l="0" r="0" t="0"/>
          <a:stretch/>
        </p:blipFill>
        <p:spPr>
          <a:xfrm>
            <a:off x="2438400" y="3962400"/>
            <a:ext cx="2362200" cy="2362200"/>
          </a:xfrm>
          <a:prstGeom prst="rect">
            <a:avLst/>
          </a:prstGeom>
          <a:noFill/>
          <a:ln>
            <a:noFill/>
          </a:ln>
        </p:spPr>
      </p:pic>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5" name="Shape 825"/>
        <p:cNvGrpSpPr/>
        <p:nvPr/>
      </p:nvGrpSpPr>
      <p:grpSpPr>
        <a:xfrm>
          <a:off x="0" y="0"/>
          <a:ext cx="0" cy="0"/>
          <a:chOff x="0" y="0"/>
          <a:chExt cx="0" cy="0"/>
        </a:xfrm>
      </p:grpSpPr>
      <p:sp>
        <p:nvSpPr>
          <p:cNvPr id="826" name="Shape 826"/>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rgbClr val="4E5B6F"/>
              </a:buClr>
              <a:buSzPct val="25000"/>
              <a:buFont typeface="Rambla"/>
              <a:buNone/>
            </a:pPr>
            <a:r>
              <a:rPr b="1" baseline="0" i="0" lang="en-US" sz="4100" u="none" cap="none" strike="noStrike">
                <a:solidFill>
                  <a:srgbClr val="4E5B6F"/>
                </a:solidFill>
                <a:latin typeface="Rambla"/>
                <a:ea typeface="Rambla"/>
                <a:cs typeface="Rambla"/>
                <a:sym typeface="Rambla"/>
              </a:rPr>
              <a:t>Cultural Change in Song China</a:t>
            </a:r>
          </a:p>
        </p:txBody>
      </p:sp>
      <p:sp>
        <p:nvSpPr>
          <p:cNvPr id="827" name="Shape 827"/>
          <p:cNvSpPr txBox="1"/>
          <p:nvPr>
            <p:ph idx="1" type="body"/>
          </p:nvPr>
        </p:nvSpPr>
        <p:spPr>
          <a:xfrm>
            <a:off x="0" y="1481137"/>
            <a:ext cx="4953000" cy="45259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During Tang and early Song women had more rights</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Empress Wu Zhao only woman to rule in her own name in Chinese history</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Turned to Buddhism for legitimacy (claimed to be an incarnation)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Over time Confucian writings expressed contempt for powerful women </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Created laws that favored men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Late Song the practice of foot binding </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Ensured that women would not venture far from home</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Lives managed by husbands or male guardians</a:t>
            </a:r>
          </a:p>
        </p:txBody>
      </p:sp>
      <p:pic>
        <p:nvPicPr>
          <p:cNvPr id="828" name="Shape 828"/>
          <p:cNvPicPr preferRelativeResize="0"/>
          <p:nvPr/>
        </p:nvPicPr>
        <p:blipFill rotWithShape="1">
          <a:blip r:embed="rId3">
            <a:alphaModFix/>
          </a:blip>
          <a:srcRect b="0" l="0" r="0" t="0"/>
          <a:stretch/>
        </p:blipFill>
        <p:spPr>
          <a:xfrm>
            <a:off x="5105400" y="3760216"/>
            <a:ext cx="3695698" cy="2291333"/>
          </a:xfrm>
          <a:prstGeom prst="rect">
            <a:avLst/>
          </a:prstGeom>
          <a:noFill/>
          <a:ln>
            <a:noFill/>
          </a:ln>
        </p:spPr>
      </p:pic>
      <p:pic>
        <p:nvPicPr>
          <p:cNvPr id="829" name="Shape 829"/>
          <p:cNvPicPr preferRelativeResize="0"/>
          <p:nvPr/>
        </p:nvPicPr>
        <p:blipFill rotWithShape="1">
          <a:blip r:embed="rId4">
            <a:alphaModFix/>
          </a:blip>
          <a:srcRect b="0" l="0" r="0" t="0"/>
          <a:stretch/>
        </p:blipFill>
        <p:spPr>
          <a:xfrm rot="875094">
            <a:off x="5762624" y="1295401"/>
            <a:ext cx="2381249" cy="2790824"/>
          </a:xfrm>
          <a:prstGeom prst="rect">
            <a:avLst/>
          </a:prstGeom>
          <a:noFill/>
          <a:ln>
            <a:noFill/>
          </a:ln>
        </p:spPr>
      </p:pic>
    </p:spTree>
  </p:cSld>
  <p:clrMapOvr>
    <a:masterClrMapping/>
  </p:clrMapOvr>
  <p:transition spd="slow">
    <p:cut/>
  </p:transition>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3" name="Shape 833"/>
        <p:cNvGrpSpPr/>
        <p:nvPr/>
      </p:nvGrpSpPr>
      <p:grpSpPr>
        <a:xfrm>
          <a:off x="0" y="0"/>
          <a:ext cx="0" cy="0"/>
          <a:chOff x="0" y="0"/>
          <a:chExt cx="0" cy="0"/>
        </a:xfrm>
      </p:grpSpPr>
      <p:sp>
        <p:nvSpPr>
          <p:cNvPr id="834" name="Shape 834"/>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All involved in world trade patterns influenced by Chinese political, economic, and cultural developments</a:t>
            </a:r>
          </a:p>
          <a:p>
            <a:pPr indent="-240791" lvl="1" marL="621792" marR="0" rtl="0" algn="l">
              <a:spcBef>
                <a:spcPts val="324"/>
              </a:spcBef>
              <a:buClr>
                <a:srgbClr val="7FD13B"/>
              </a:buClr>
              <a:buSzPct val="100000"/>
              <a:buFont typeface="Rambla"/>
              <a:buChar char="◦"/>
            </a:pPr>
            <a:r>
              <a:rPr b="0" baseline="0" i="0" lang="en-US" sz="2300" u="none" cap="none" strike="noStrike">
                <a:solidFill>
                  <a:schemeClr val="dk1"/>
                </a:solidFill>
                <a:latin typeface="Rambla"/>
                <a:ea typeface="Rambla"/>
                <a:cs typeface="Rambla"/>
                <a:sym typeface="Rambla"/>
              </a:rPr>
              <a:t>Chine</a:t>
            </a:r>
            <a:r>
              <a:rPr b="0" baseline="0" i="0" lang="en-US" sz="2300" u="none" cap="none" strike="noStrike">
                <a:solidFill>
                  <a:srgbClr val="000000"/>
                </a:solidFill>
                <a:latin typeface="Rambla"/>
                <a:ea typeface="Rambla"/>
                <a:cs typeface="Rambla"/>
                <a:sym typeface="Rambla"/>
              </a:rPr>
              <a:t>se armies invaded Korea and Vietnam</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Merchants traded with all three</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Buddhism spread</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These societies emphasized links to China more than to the wider world</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Tended to isolate Korea and Japan</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Vietnam had strategic location in the Indian Ocean Trade Basin</a:t>
            </a:r>
          </a:p>
        </p:txBody>
      </p:sp>
      <p:sp>
        <p:nvSpPr>
          <p:cNvPr id="835" name="Shape 835"/>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Other East Asian Societies: Korea, Vietnam, and Japan</a:t>
            </a:r>
          </a:p>
        </p:txBody>
      </p:sp>
    </p:spTree>
  </p:cSld>
  <p:clrMapOvr>
    <a:masterClrMapping/>
  </p:clrMapOvr>
  <p:transition spd="slow">
    <p:cut/>
  </p:transition>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9" name="Shape 839"/>
        <p:cNvGrpSpPr/>
        <p:nvPr/>
      </p:nvGrpSpPr>
      <p:grpSpPr>
        <a:xfrm>
          <a:off x="0" y="0"/>
          <a:ext cx="0" cy="0"/>
          <a:chOff x="0" y="0"/>
          <a:chExt cx="0" cy="0"/>
        </a:xfrm>
      </p:grpSpPr>
      <p:sp>
        <p:nvSpPr>
          <p:cNvPr id="840" name="Shape 840"/>
          <p:cNvSpPr txBox="1"/>
          <p:nvPr>
            <p:ph idx="1" type="body"/>
          </p:nvPr>
        </p:nvSpPr>
        <p:spPr>
          <a:xfrm>
            <a:off x="457200" y="1481328"/>
            <a:ext cx="5943599" cy="4525963"/>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Buddhism became chief religion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Silla kingdom took control of the peninsula</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Tributary state to Tang China</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Studied Confucianism; prefer Buddhism</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Political control in hands of royal family and aristocracy</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Aristocratic elite filled the bureaucracy (different from China with examination system)</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Artisans seen as servants to elite</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No distinct social class for merchants/traders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Replaced by the Koryo Dynasty</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Chinese influence peaked</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Create pale green glazed bowls and vases: celadon</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Superb woodblocks</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Experimented with movable type</a:t>
            </a:r>
          </a:p>
          <a:p>
            <a:pPr indent="-173827" lvl="0" marL="365760" marR="0" rtl="0" algn="l">
              <a:lnSpc>
                <a:spcPct val="80000"/>
              </a:lnSpc>
              <a:spcBef>
                <a:spcPts val="400"/>
              </a:spcBef>
              <a:spcAft>
                <a:spcPts val="0"/>
              </a:spcAft>
              <a:buClr>
                <a:schemeClr val="accent1"/>
              </a:buClr>
              <a:buFont typeface="Rambla"/>
              <a:buNone/>
            </a:pPr>
            <a:r>
              <a:t/>
            </a:r>
            <a:endParaRPr b="0" baseline="0" i="0" sz="2100" u="none" cap="none" strike="noStrike">
              <a:solidFill>
                <a:schemeClr val="dk1"/>
              </a:solidFill>
              <a:latin typeface="Rambla"/>
              <a:ea typeface="Rambla"/>
              <a:cs typeface="Rambla"/>
              <a:sym typeface="Rambla"/>
            </a:endParaRPr>
          </a:p>
        </p:txBody>
      </p:sp>
      <p:sp>
        <p:nvSpPr>
          <p:cNvPr id="841" name="Shape 841"/>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Korea</a:t>
            </a:r>
          </a:p>
        </p:txBody>
      </p:sp>
      <p:pic>
        <p:nvPicPr>
          <p:cNvPr id="842" name="Shape 842"/>
          <p:cNvPicPr preferRelativeResize="0"/>
          <p:nvPr/>
        </p:nvPicPr>
        <p:blipFill rotWithShape="1">
          <a:blip r:embed="rId3">
            <a:alphaModFix/>
          </a:blip>
          <a:srcRect b="0" l="0" r="0" t="0"/>
          <a:stretch/>
        </p:blipFill>
        <p:spPr>
          <a:xfrm rot="1423467">
            <a:off x="5919868" y="886458"/>
            <a:ext cx="2952750" cy="2095500"/>
          </a:xfrm>
          <a:prstGeom prst="rect">
            <a:avLst/>
          </a:prstGeom>
          <a:noFill/>
          <a:ln>
            <a:noFill/>
          </a:ln>
        </p:spPr>
      </p:pic>
    </p:spTree>
  </p:cSld>
  <p:clrMapOvr>
    <a:masterClrMapping/>
  </p:clrMapOvr>
  <p:transition spd="slow">
    <p:cut/>
  </p:transition>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6" name="Shape 846"/>
        <p:cNvGrpSpPr/>
        <p:nvPr/>
      </p:nvGrpSpPr>
      <p:grpSpPr>
        <a:xfrm>
          <a:off x="0" y="0"/>
          <a:ext cx="0" cy="0"/>
          <a:chOff x="0" y="0"/>
          <a:chExt cx="0" cy="0"/>
        </a:xfrm>
      </p:grpSpPr>
      <p:sp>
        <p:nvSpPr>
          <p:cNvPr id="847" name="Shape 847"/>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rgbClr val="7FD13B"/>
              </a:buClr>
              <a:buSzPct val="68000"/>
              <a:buFont typeface="Rambla"/>
              <a:buChar char=""/>
            </a:pPr>
            <a:r>
              <a:rPr b="0" baseline="0" i="0" lang="en-US" sz="2400" u="none" cap="none" strike="noStrike">
                <a:solidFill>
                  <a:srgbClr val="000000"/>
                </a:solidFill>
                <a:latin typeface="Rambla"/>
                <a:ea typeface="Rambla"/>
                <a:cs typeface="Rambla"/>
                <a:sym typeface="Rambla"/>
              </a:rPr>
              <a:t>Resistance and resentment to Chinese conquerors</a:t>
            </a:r>
          </a:p>
          <a:p>
            <a:pPr indent="-264160" lvl="0" marL="365760" marR="0" rtl="0" algn="l">
              <a:lnSpc>
                <a:spcPct val="80000"/>
              </a:lnSpc>
              <a:spcBef>
                <a:spcPts val="400"/>
              </a:spcBef>
              <a:spcAft>
                <a:spcPts val="0"/>
              </a:spcAft>
              <a:buClr>
                <a:srgbClr val="7FD13B"/>
              </a:buClr>
              <a:buSzPct val="68000"/>
              <a:buFont typeface="Rambla"/>
              <a:buChar char=""/>
            </a:pPr>
            <a:r>
              <a:rPr b="0" baseline="0" i="0" lang="en-US" sz="2400" u="none" cap="none" strike="noStrike">
                <a:solidFill>
                  <a:srgbClr val="000000"/>
                </a:solidFill>
                <a:latin typeface="Rambla"/>
                <a:ea typeface="Rambla"/>
                <a:cs typeface="Rambla"/>
                <a:sym typeface="Rambla"/>
              </a:rPr>
              <a:t>Absorbed Chinese culture</a:t>
            </a:r>
          </a:p>
          <a:p>
            <a:pPr indent="-240791" lvl="1" marL="621792" marR="0" rtl="0" algn="l">
              <a:lnSpc>
                <a:spcPct val="80000"/>
              </a:lnSpc>
              <a:spcBef>
                <a:spcPts val="324"/>
              </a:spcBef>
              <a:buClr>
                <a:srgbClr val="7FD13B"/>
              </a:buClr>
              <a:buSzPct val="97619"/>
              <a:buFont typeface="Rambla"/>
              <a:buChar char="◦"/>
            </a:pPr>
            <a:r>
              <a:rPr b="0" baseline="0" i="0" lang="en-US" sz="2050" u="none" cap="none" strike="noStrike">
                <a:solidFill>
                  <a:srgbClr val="000000"/>
                </a:solidFill>
                <a:latin typeface="Rambla"/>
                <a:ea typeface="Rambla"/>
                <a:cs typeface="Rambla"/>
                <a:sym typeface="Rambla"/>
              </a:rPr>
              <a:t>Agriculture and irrigation</a:t>
            </a:r>
          </a:p>
          <a:p>
            <a:pPr indent="-240791" lvl="1" marL="621792" marR="0" rtl="0" algn="l">
              <a:lnSpc>
                <a:spcPct val="80000"/>
              </a:lnSpc>
              <a:spcBef>
                <a:spcPts val="324"/>
              </a:spcBef>
              <a:buClr>
                <a:srgbClr val="7FD13B"/>
              </a:buClr>
              <a:buSzPct val="97619"/>
              <a:buFont typeface="Rambla"/>
              <a:buChar char="◦"/>
            </a:pPr>
            <a:r>
              <a:rPr b="0" baseline="0" i="0" lang="en-US" sz="2050" u="none" cap="none" strike="noStrike">
                <a:solidFill>
                  <a:srgbClr val="000000"/>
                </a:solidFill>
                <a:latin typeface="Rambla"/>
                <a:ea typeface="Rambla"/>
                <a:cs typeface="Rambla"/>
                <a:sym typeface="Rambla"/>
              </a:rPr>
              <a:t>Confucian texts</a:t>
            </a:r>
          </a:p>
          <a:p>
            <a:pPr indent="-264160" lvl="0" marL="365760" marR="0" rtl="0" algn="l">
              <a:lnSpc>
                <a:spcPct val="80000"/>
              </a:lnSpc>
              <a:spcBef>
                <a:spcPts val="400"/>
              </a:spcBef>
              <a:spcAft>
                <a:spcPts val="0"/>
              </a:spcAft>
              <a:buClr>
                <a:srgbClr val="7FD13B"/>
              </a:buClr>
              <a:buSzPct val="68000"/>
              <a:buFont typeface="Rambla"/>
              <a:buChar char=""/>
            </a:pPr>
            <a:r>
              <a:rPr b="0" baseline="0" i="0" lang="en-US" sz="2400" u="none" cap="none" strike="noStrike">
                <a:solidFill>
                  <a:srgbClr val="000000"/>
                </a:solidFill>
                <a:latin typeface="Rambla"/>
                <a:ea typeface="Rambla"/>
                <a:cs typeface="Rambla"/>
                <a:sym typeface="Rambla"/>
              </a:rPr>
              <a:t>Some tributary relationships</a:t>
            </a:r>
          </a:p>
          <a:p>
            <a:pPr indent="-264160" lvl="0" marL="365760" marR="0" rtl="0" algn="l">
              <a:lnSpc>
                <a:spcPct val="80000"/>
              </a:lnSpc>
              <a:spcBef>
                <a:spcPts val="400"/>
              </a:spcBef>
              <a:spcAft>
                <a:spcPts val="0"/>
              </a:spcAft>
              <a:buClr>
                <a:srgbClr val="7FD13B"/>
              </a:buClr>
              <a:buSzPct val="68000"/>
              <a:buFont typeface="Rambla"/>
              <a:buChar char=""/>
            </a:pPr>
            <a:r>
              <a:rPr b="0" baseline="0" i="0" lang="en-US" sz="2400" u="none" cap="none" strike="noStrike">
                <a:solidFill>
                  <a:srgbClr val="000000"/>
                </a:solidFill>
                <a:latin typeface="Rambla"/>
                <a:ea typeface="Rambla"/>
                <a:cs typeface="Rambla"/>
                <a:sym typeface="Rambla"/>
              </a:rPr>
              <a:t>Buddhism came from China</a:t>
            </a:r>
          </a:p>
          <a:p>
            <a:pPr indent="-240791" lvl="1" marL="621792" marR="0" rtl="0" algn="l">
              <a:lnSpc>
                <a:spcPct val="80000"/>
              </a:lnSpc>
              <a:spcBef>
                <a:spcPts val="324"/>
              </a:spcBef>
              <a:buClr>
                <a:srgbClr val="7FD13B"/>
              </a:buClr>
              <a:buSzPct val="97619"/>
              <a:buFont typeface="Rambla"/>
              <a:buChar char="◦"/>
            </a:pPr>
            <a:r>
              <a:rPr b="0" baseline="0" i="0" lang="en-US" sz="2050" u="none" cap="none" strike="noStrike">
                <a:solidFill>
                  <a:srgbClr val="000000"/>
                </a:solidFill>
                <a:latin typeface="Rambla"/>
                <a:ea typeface="Rambla"/>
                <a:cs typeface="Rambla"/>
                <a:sym typeface="Rambla"/>
              </a:rPr>
              <a:t>More devout</a:t>
            </a:r>
          </a:p>
          <a:p>
            <a:pPr indent="-264160" lvl="0" marL="365760" marR="0" rtl="0" algn="l">
              <a:lnSpc>
                <a:spcPct val="80000"/>
              </a:lnSpc>
              <a:spcBef>
                <a:spcPts val="400"/>
              </a:spcBef>
              <a:spcAft>
                <a:spcPts val="0"/>
              </a:spcAft>
              <a:buClr>
                <a:srgbClr val="7FD13B"/>
              </a:buClr>
              <a:buSzPct val="68000"/>
              <a:buFont typeface="Rambla"/>
              <a:buChar char=""/>
            </a:pPr>
            <a:r>
              <a:rPr b="0" baseline="0" i="0" lang="en-US" sz="2400" u="none" cap="none" strike="noStrike">
                <a:solidFill>
                  <a:srgbClr val="000000"/>
                </a:solidFill>
                <a:latin typeface="Rambla"/>
                <a:ea typeface="Rambla"/>
                <a:cs typeface="Rambla"/>
                <a:sym typeface="Rambla"/>
              </a:rPr>
              <a:t>Language not related to Chinese</a:t>
            </a:r>
          </a:p>
          <a:p>
            <a:pPr indent="-264160" lvl="0" marL="365760" marR="0" rtl="0" algn="l">
              <a:lnSpc>
                <a:spcPct val="80000"/>
              </a:lnSpc>
              <a:spcBef>
                <a:spcPts val="400"/>
              </a:spcBef>
              <a:spcAft>
                <a:spcPts val="0"/>
              </a:spcAft>
              <a:buClr>
                <a:srgbClr val="7FD13B"/>
              </a:buClr>
              <a:buSzPct val="68000"/>
              <a:buFont typeface="Rambla"/>
              <a:buChar char=""/>
            </a:pPr>
            <a:r>
              <a:rPr b="0" baseline="0" i="0" lang="en-US" sz="2400" u="none" cap="none" strike="noStrike">
                <a:solidFill>
                  <a:srgbClr val="000000"/>
                </a:solidFill>
                <a:latin typeface="Rambla"/>
                <a:ea typeface="Rambla"/>
                <a:cs typeface="Rambla"/>
                <a:sym typeface="Rambla"/>
              </a:rPr>
              <a:t>Women had greater influence and freedom than Chinese</a:t>
            </a:r>
          </a:p>
          <a:p>
            <a:pPr indent="-264160" lvl="0" marL="365760" marR="0" rtl="0" algn="l">
              <a:lnSpc>
                <a:spcPct val="80000"/>
              </a:lnSpc>
              <a:spcBef>
                <a:spcPts val="400"/>
              </a:spcBef>
              <a:spcAft>
                <a:spcPts val="0"/>
              </a:spcAft>
              <a:buClr>
                <a:srgbClr val="7FD13B"/>
              </a:buClr>
              <a:buSzPct val="68000"/>
              <a:buFont typeface="Rambla"/>
              <a:buChar char=""/>
            </a:pPr>
            <a:r>
              <a:rPr b="0" baseline="0" i="0" lang="en-US" sz="2400" u="none" cap="none" strike="noStrike">
                <a:solidFill>
                  <a:srgbClr val="000000"/>
                </a:solidFill>
                <a:latin typeface="Rambla"/>
                <a:ea typeface="Rambla"/>
                <a:cs typeface="Rambla"/>
                <a:sym typeface="Rambla"/>
              </a:rPr>
              <a:t>Distinct literature</a:t>
            </a:r>
          </a:p>
          <a:p>
            <a:pPr indent="-264160" lvl="0" marL="365760" marR="0" rtl="0" algn="l">
              <a:lnSpc>
                <a:spcPct val="80000"/>
              </a:lnSpc>
              <a:spcBef>
                <a:spcPts val="400"/>
              </a:spcBef>
              <a:spcAft>
                <a:spcPts val="0"/>
              </a:spcAft>
              <a:buClr>
                <a:srgbClr val="7FD13B"/>
              </a:buClr>
              <a:buSzPct val="68000"/>
              <a:buFont typeface="Rambla"/>
              <a:buChar char=""/>
            </a:pPr>
            <a:r>
              <a:rPr b="0" baseline="0" i="0" lang="en-US" sz="2400" u="sng" cap="none" strike="noStrike">
                <a:solidFill>
                  <a:srgbClr val="000000"/>
                </a:solidFill>
                <a:latin typeface="Rambla"/>
                <a:ea typeface="Rambla"/>
                <a:cs typeface="Rambla"/>
                <a:sym typeface="Rambla"/>
              </a:rPr>
              <a:t>Chinese considered the differences ‘barbaric’</a:t>
            </a:r>
          </a:p>
          <a:p>
            <a:pPr indent="-264160" lvl="0" marL="365760" marR="0" rtl="0" algn="l">
              <a:lnSpc>
                <a:spcPct val="80000"/>
              </a:lnSpc>
              <a:spcBef>
                <a:spcPts val="400"/>
              </a:spcBef>
              <a:spcAft>
                <a:spcPts val="0"/>
              </a:spcAft>
              <a:buClr>
                <a:srgbClr val="7FD13B"/>
              </a:buClr>
              <a:buSzPct val="68000"/>
              <a:buFont typeface="Rambla"/>
              <a:buChar char=""/>
            </a:pPr>
            <a:r>
              <a:rPr b="0" baseline="0" i="0" lang="en-US" sz="2400" u="none" cap="none" strike="noStrike">
                <a:solidFill>
                  <a:srgbClr val="000000"/>
                </a:solidFill>
                <a:latin typeface="Rambla"/>
                <a:ea typeface="Rambla"/>
                <a:cs typeface="Rambla"/>
                <a:sym typeface="Rambla"/>
              </a:rPr>
              <a:t>Vietnamese win independence 939 CE</a:t>
            </a:r>
          </a:p>
          <a:p>
            <a:pPr indent="-160312" lvl="0" marL="365760" marR="0" rtl="0" algn="l">
              <a:lnSpc>
                <a:spcPct val="80000"/>
              </a:lnSpc>
              <a:spcBef>
                <a:spcPts val="400"/>
              </a:spcBef>
              <a:spcAft>
                <a:spcPts val="0"/>
              </a:spcAft>
              <a:buClr>
                <a:srgbClr val="7FD13B"/>
              </a:buClr>
              <a:buFont typeface="Rambla"/>
              <a:buNone/>
            </a:pPr>
            <a:r>
              <a:t/>
            </a:r>
            <a:endParaRPr b="0" baseline="0" i="0" sz="2400" u="none" cap="none" strike="noStrike">
              <a:solidFill>
                <a:srgbClr val="000000"/>
              </a:solidFill>
              <a:latin typeface="Rambla"/>
              <a:ea typeface="Rambla"/>
              <a:cs typeface="Rambla"/>
              <a:sym typeface="Rambla"/>
            </a:endParaRPr>
          </a:p>
          <a:p>
            <a:pPr indent="-156339" lvl="0" marL="365760" marR="0" rtl="0" algn="l">
              <a:lnSpc>
                <a:spcPct val="80000"/>
              </a:lnSpc>
              <a:spcBef>
                <a:spcPts val="400"/>
              </a:spcBef>
              <a:spcAft>
                <a:spcPts val="0"/>
              </a:spcAft>
              <a:buClr>
                <a:schemeClr val="accent1"/>
              </a:buClr>
              <a:buFont typeface="Rambla"/>
              <a:buNone/>
            </a:pPr>
            <a:r>
              <a:t/>
            </a:r>
            <a:endParaRPr b="0" baseline="0" i="0" sz="2500" u="none" cap="none" strike="noStrike">
              <a:solidFill>
                <a:schemeClr val="dk1"/>
              </a:solidFill>
              <a:latin typeface="Rambla"/>
              <a:ea typeface="Rambla"/>
              <a:cs typeface="Rambla"/>
              <a:sym typeface="Rambla"/>
            </a:endParaRPr>
          </a:p>
        </p:txBody>
      </p:sp>
      <p:sp>
        <p:nvSpPr>
          <p:cNvPr id="848" name="Shape 848"/>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Vietnam</a:t>
            </a:r>
          </a:p>
        </p:txBody>
      </p:sp>
      <p:pic>
        <p:nvPicPr>
          <p:cNvPr id="849" name="Shape 849"/>
          <p:cNvPicPr preferRelativeResize="0"/>
          <p:nvPr/>
        </p:nvPicPr>
        <p:blipFill rotWithShape="1">
          <a:blip r:embed="rId3">
            <a:alphaModFix/>
          </a:blip>
          <a:srcRect b="0" l="0" r="0" t="0"/>
          <a:stretch/>
        </p:blipFill>
        <p:spPr>
          <a:xfrm>
            <a:off x="5867400" y="2028825"/>
            <a:ext cx="2514599" cy="1885950"/>
          </a:xfrm>
          <a:prstGeom prst="rect">
            <a:avLst/>
          </a:prstGeom>
          <a:noFill/>
          <a:ln>
            <a:noFill/>
          </a:ln>
        </p:spPr>
      </p:pic>
    </p:spTree>
  </p:cSld>
  <p:clrMapOvr>
    <a:masterClrMapping/>
  </p:clrMapOvr>
  <p:transition spd="slow">
    <p:cut/>
  </p:transition>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3" name="Shape 853"/>
        <p:cNvGrpSpPr/>
        <p:nvPr/>
      </p:nvGrpSpPr>
      <p:grpSpPr>
        <a:xfrm>
          <a:off x="0" y="0"/>
          <a:ext cx="0" cy="0"/>
          <a:chOff x="0" y="0"/>
          <a:chExt cx="0" cy="0"/>
        </a:xfrm>
      </p:grpSpPr>
      <p:sp>
        <p:nvSpPr>
          <p:cNvPr id="854" name="Shape 854"/>
          <p:cNvSpPr txBox="1"/>
          <p:nvPr>
            <p:ph type="title"/>
          </p:nvPr>
        </p:nvSpPr>
        <p:spPr>
          <a:xfrm>
            <a:off x="304800" y="274637"/>
            <a:ext cx="79247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Japan</a:t>
            </a:r>
          </a:p>
        </p:txBody>
      </p:sp>
      <p:sp>
        <p:nvSpPr>
          <p:cNvPr id="855" name="Shape 855"/>
          <p:cNvSpPr txBox="1"/>
          <p:nvPr>
            <p:ph idx="1" type="body"/>
          </p:nvPr>
        </p:nvSpPr>
        <p:spPr>
          <a:xfrm>
            <a:off x="4572000" y="1481137"/>
            <a:ext cx="4114800" cy="45259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Developed in isolation</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Mountainous; small states developed dominated by aristocratic clans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Isolation meant language and belief system developed unrelated to China </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Shintoism</a:t>
            </a:r>
          </a:p>
          <a:p>
            <a:pPr indent="-237236" lvl="2" marL="859536" marR="0" rtl="0" algn="l">
              <a:lnSpc>
                <a:spcPct val="80000"/>
              </a:lnSpc>
              <a:spcBef>
                <a:spcPts val="350"/>
              </a:spcBef>
              <a:buClr>
                <a:schemeClr val="accent2"/>
              </a:buClr>
              <a:buSzPct val="100000"/>
              <a:buFont typeface="Rambla"/>
              <a:buChar char="⚫"/>
            </a:pPr>
            <a:r>
              <a:rPr b="0" baseline="0" i="0" lang="en-US" sz="1800" u="none" cap="none" strike="noStrike">
                <a:solidFill>
                  <a:schemeClr val="dk1"/>
                </a:solidFill>
                <a:latin typeface="Rambla"/>
                <a:ea typeface="Rambla"/>
                <a:cs typeface="Rambla"/>
                <a:sym typeface="Rambla"/>
              </a:rPr>
              <a:t>Animistic; nature and spirits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Yamato clan centralized power and established a court modeled on the Tang</a:t>
            </a:r>
          </a:p>
          <a:p>
            <a:pPr indent="-165061" lvl="0" marL="365760" marR="0" rtl="0" algn="l">
              <a:lnSpc>
                <a:spcPct val="80000"/>
              </a:lnSpc>
              <a:spcBef>
                <a:spcPts val="400"/>
              </a:spcBef>
              <a:spcAft>
                <a:spcPts val="0"/>
              </a:spcAft>
              <a:buClr>
                <a:schemeClr val="accent1"/>
              </a:buClr>
              <a:buFont typeface="Rambla"/>
              <a:buNone/>
            </a:pPr>
            <a:r>
              <a:t/>
            </a:r>
            <a:endParaRPr b="0" baseline="0" i="0" sz="2300" u="none" cap="none" strike="noStrike">
              <a:solidFill>
                <a:schemeClr val="dk1"/>
              </a:solidFill>
              <a:latin typeface="Rambla"/>
              <a:ea typeface="Rambla"/>
              <a:cs typeface="Rambla"/>
              <a:sym typeface="Rambla"/>
            </a:endParaRPr>
          </a:p>
        </p:txBody>
      </p:sp>
      <p:pic>
        <p:nvPicPr>
          <p:cNvPr id="856" name="Shape 856"/>
          <p:cNvPicPr preferRelativeResize="0"/>
          <p:nvPr/>
        </p:nvPicPr>
        <p:blipFill rotWithShape="1">
          <a:blip r:embed="rId3">
            <a:alphaModFix/>
          </a:blip>
          <a:srcRect b="0" l="0" r="0" t="0"/>
          <a:stretch/>
        </p:blipFill>
        <p:spPr>
          <a:xfrm>
            <a:off x="457200" y="1447800"/>
            <a:ext cx="3988037" cy="4267199"/>
          </a:xfrm>
          <a:prstGeom prst="rect">
            <a:avLst/>
          </a:prstGeom>
          <a:noFill/>
          <a:ln>
            <a:noFill/>
          </a:ln>
        </p:spPr>
      </p:pic>
    </p:spTree>
  </p:cSld>
  <p:clrMapOvr>
    <a:masterClrMapping/>
  </p:clrMapOvr>
  <p:transition spd="slow">
    <p:cut/>
  </p:transition>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0" name="Shape 860"/>
        <p:cNvGrpSpPr/>
        <p:nvPr/>
      </p:nvGrpSpPr>
      <p:grpSpPr>
        <a:xfrm>
          <a:off x="0" y="0"/>
          <a:ext cx="0" cy="0"/>
          <a:chOff x="0" y="0"/>
          <a:chExt cx="0" cy="0"/>
        </a:xfrm>
      </p:grpSpPr>
      <p:sp>
        <p:nvSpPr>
          <p:cNvPr id="861" name="Shape 861"/>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Fujiwara Rule</a:t>
            </a:r>
          </a:p>
        </p:txBody>
      </p:sp>
      <p:sp>
        <p:nvSpPr>
          <p:cNvPr id="862" name="Shape 862"/>
          <p:cNvSpPr txBox="1"/>
          <p:nvPr>
            <p:ph idx="1" type="body"/>
          </p:nvPr>
        </p:nvSpPr>
        <p:spPr>
          <a:xfrm>
            <a:off x="381000" y="1371600"/>
            <a:ext cx="7543800" cy="4876799"/>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By mid 8</a:t>
            </a:r>
            <a:r>
              <a:rPr b="0" baseline="30000" i="0" lang="en-US" sz="2100" u="none" cap="none" strike="noStrike">
                <a:solidFill>
                  <a:schemeClr val="dk1"/>
                </a:solidFill>
                <a:latin typeface="Rambla"/>
                <a:ea typeface="Rambla"/>
                <a:cs typeface="Rambla"/>
                <a:sym typeface="Rambla"/>
              </a:rPr>
              <a:t>th</a:t>
            </a:r>
            <a:r>
              <a:rPr b="0" baseline="0" i="0" lang="en-US" sz="2100" u="none" cap="none" strike="noStrike">
                <a:solidFill>
                  <a:schemeClr val="dk1"/>
                </a:solidFill>
                <a:latin typeface="Rambla"/>
                <a:ea typeface="Rambla"/>
                <a:cs typeface="Rambla"/>
                <a:sym typeface="Rambla"/>
              </a:rPr>
              <a:t> C Confucianism and </a:t>
            </a:r>
          </a:p>
          <a:p>
            <a:pPr indent="-264160" lvl="0" marL="365760" marR="0" rtl="0" algn="l">
              <a:lnSpc>
                <a:spcPct val="80000"/>
              </a:lnSpc>
              <a:spcBef>
                <a:spcPts val="400"/>
              </a:spcBef>
              <a:spcAft>
                <a:spcPts val="0"/>
              </a:spcAft>
              <a:buClr>
                <a:schemeClr val="accent1"/>
              </a:buClr>
              <a:buSzPct val="25000"/>
              <a:buFont typeface="Rambla"/>
              <a:buNone/>
            </a:pPr>
            <a:r>
              <a:rPr b="0" baseline="0" i="0" lang="en-US" sz="2100" u="none" cap="none" strike="noStrike">
                <a:solidFill>
                  <a:schemeClr val="dk1"/>
                </a:solidFill>
                <a:latin typeface="Rambla"/>
                <a:ea typeface="Rambla"/>
                <a:cs typeface="Rambla"/>
                <a:sym typeface="Rambla"/>
              </a:rPr>
              <a:t>   Buddhism well established;</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Shintoism remained</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Centralized government at Nara and Kyoto</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Fujiwara family controlled power and protected the empire</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Ruling dynasty didn’t change much; didn’t wield much power</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Heian Era saw Fujiwara family as the power behind the throne</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Elegant lifestyle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Tale of the Genji</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Female author Murasaki Shibuku</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View  of lives of nobility</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Struggles for power ensue</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Two powerful families; Taira and Minamoto struggle</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Minamoto installed as shogun and dominated political life for the next 4 centuries  </a:t>
            </a:r>
          </a:p>
          <a:p>
            <a:pPr indent="-173827" lvl="0" marL="365760" marR="0" rtl="0" algn="l">
              <a:lnSpc>
                <a:spcPct val="80000"/>
              </a:lnSpc>
              <a:spcBef>
                <a:spcPts val="400"/>
              </a:spcBef>
              <a:spcAft>
                <a:spcPts val="0"/>
              </a:spcAft>
              <a:buClr>
                <a:schemeClr val="accent1"/>
              </a:buClr>
              <a:buFont typeface="Rambla"/>
              <a:buNone/>
            </a:pPr>
            <a:r>
              <a:t/>
            </a:r>
            <a:endParaRPr b="0" baseline="0" i="0" sz="2100" u="none" cap="none" strike="noStrike">
              <a:solidFill>
                <a:schemeClr val="dk1"/>
              </a:solidFill>
              <a:latin typeface="Rambla"/>
              <a:ea typeface="Rambla"/>
              <a:cs typeface="Rambla"/>
              <a:sym typeface="Rambla"/>
            </a:endParaRPr>
          </a:p>
          <a:p>
            <a:pPr indent="-173827" lvl="0" marL="365760" marR="0" rtl="0" algn="l">
              <a:lnSpc>
                <a:spcPct val="80000"/>
              </a:lnSpc>
              <a:spcBef>
                <a:spcPts val="400"/>
              </a:spcBef>
              <a:spcAft>
                <a:spcPts val="0"/>
              </a:spcAft>
              <a:buClr>
                <a:schemeClr val="accent1"/>
              </a:buClr>
              <a:buFont typeface="Rambla"/>
              <a:buNone/>
            </a:pPr>
            <a:r>
              <a:t/>
            </a:r>
            <a:endParaRPr b="0" baseline="0" i="0" sz="2100" u="none" cap="none" strike="noStrike">
              <a:solidFill>
                <a:schemeClr val="dk1"/>
              </a:solidFill>
              <a:latin typeface="Rambla"/>
              <a:ea typeface="Rambla"/>
              <a:cs typeface="Rambla"/>
              <a:sym typeface="Rambla"/>
            </a:endParaRPr>
          </a:p>
        </p:txBody>
      </p:sp>
      <p:pic>
        <p:nvPicPr>
          <p:cNvPr id="863" name="Shape 863"/>
          <p:cNvPicPr preferRelativeResize="0"/>
          <p:nvPr/>
        </p:nvPicPr>
        <p:blipFill rotWithShape="1">
          <a:blip r:embed="rId3">
            <a:alphaModFix/>
          </a:blip>
          <a:srcRect b="0" l="0" r="0" t="0"/>
          <a:stretch/>
        </p:blipFill>
        <p:spPr>
          <a:xfrm rot="974691">
            <a:off x="5939348" y="304474"/>
            <a:ext cx="2450991" cy="1921046"/>
          </a:xfrm>
          <a:prstGeom prst="rect">
            <a:avLst/>
          </a:prstGeom>
          <a:noFill/>
          <a:ln>
            <a:noFill/>
          </a:ln>
        </p:spPr>
      </p:pic>
    </p:spTree>
  </p:cSld>
  <p:clrMapOvr>
    <a:masterClrMapping/>
  </p:clrMapOvr>
  <p:transition spd="slow">
    <p:cut/>
  </p:transition>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7" name="Shape 867"/>
        <p:cNvGrpSpPr/>
        <p:nvPr/>
      </p:nvGrpSpPr>
      <p:grpSpPr>
        <a:xfrm>
          <a:off x="0" y="0"/>
          <a:ext cx="0" cy="0"/>
          <a:chOff x="0" y="0"/>
          <a:chExt cx="0" cy="0"/>
        </a:xfrm>
      </p:grpSpPr>
      <p:sp>
        <p:nvSpPr>
          <p:cNvPr id="868" name="Shape 868"/>
          <p:cNvSpPr txBox="1"/>
          <p:nvPr>
            <p:ph type="title"/>
          </p:nvPr>
        </p:nvSpPr>
        <p:spPr>
          <a:xfrm>
            <a:off x="228600" y="304800"/>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Japanese Feudalism</a:t>
            </a:r>
          </a:p>
        </p:txBody>
      </p:sp>
      <p:sp>
        <p:nvSpPr>
          <p:cNvPr id="869" name="Shape 869"/>
          <p:cNvSpPr txBox="1"/>
          <p:nvPr>
            <p:ph idx="1" type="body"/>
          </p:nvPr>
        </p:nvSpPr>
        <p:spPr>
          <a:xfrm>
            <a:off x="5105400" y="1481137"/>
            <a:ext cx="4038599" cy="4995862"/>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Minamoto established bakufu (tent) government</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Feudal order developed</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Military talent valued</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Samurai support lords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Bushido</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Seppuku</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Era characterized by in-fighting</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Rival lords clashed over and shogun’s power challenged (even floors had devices to warn of intruders)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Loyalty emphasized </a:t>
            </a:r>
          </a:p>
          <a:p>
            <a:pPr indent="-165061" lvl="0" marL="365760" marR="0" rtl="0" algn="l">
              <a:lnSpc>
                <a:spcPct val="80000"/>
              </a:lnSpc>
              <a:spcBef>
                <a:spcPts val="400"/>
              </a:spcBef>
              <a:spcAft>
                <a:spcPts val="0"/>
              </a:spcAft>
              <a:buClr>
                <a:schemeClr val="accent1"/>
              </a:buClr>
              <a:buFont typeface="Rambla"/>
              <a:buNone/>
            </a:pPr>
            <a:r>
              <a:t/>
            </a:r>
            <a:endParaRPr b="0" baseline="0" i="0" sz="2300" u="none" cap="none" strike="noStrike">
              <a:solidFill>
                <a:schemeClr val="dk1"/>
              </a:solidFill>
              <a:latin typeface="Rambla"/>
              <a:ea typeface="Rambla"/>
              <a:cs typeface="Rambla"/>
              <a:sym typeface="Rambla"/>
            </a:endParaRPr>
          </a:p>
        </p:txBody>
      </p:sp>
      <p:pic>
        <p:nvPicPr>
          <p:cNvPr id="870" name="Shape 870"/>
          <p:cNvPicPr preferRelativeResize="0"/>
          <p:nvPr/>
        </p:nvPicPr>
        <p:blipFill rotWithShape="1">
          <a:blip r:embed="rId3">
            <a:alphaModFix/>
          </a:blip>
          <a:srcRect b="0" l="0" r="0" t="0"/>
          <a:stretch/>
        </p:blipFill>
        <p:spPr>
          <a:xfrm>
            <a:off x="762000" y="1371600"/>
            <a:ext cx="4474431" cy="4724400"/>
          </a:xfrm>
          <a:prstGeom prst="rect">
            <a:avLst/>
          </a:prstGeom>
          <a:noFill/>
          <a:ln>
            <a:noFill/>
          </a:ln>
        </p:spPr>
      </p:pic>
    </p:spTree>
  </p:cSld>
  <p:clrMapOvr>
    <a:masterClrMapping/>
  </p:clrMapOvr>
  <p:transition spd="slow">
    <p:cut/>
  </p:transition>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4" name="Shape 874"/>
        <p:cNvGrpSpPr/>
        <p:nvPr/>
      </p:nvGrpSpPr>
      <p:grpSpPr>
        <a:xfrm>
          <a:off x="0" y="0"/>
          <a:ext cx="0" cy="0"/>
          <a:chOff x="0" y="0"/>
          <a:chExt cx="0" cy="0"/>
        </a:xfrm>
      </p:grpSpPr>
      <p:sp>
        <p:nvSpPr>
          <p:cNvPr id="875" name="Shape 875"/>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200" u="none" cap="none" strike="noStrike">
                <a:solidFill>
                  <a:schemeClr val="dk2"/>
                </a:solidFill>
                <a:latin typeface="Rambla"/>
                <a:ea typeface="Rambla"/>
                <a:cs typeface="Rambla"/>
                <a:sym typeface="Rambla"/>
              </a:rPr>
              <a:t>Japanese Feudalism (cont.)</a:t>
            </a:r>
          </a:p>
        </p:txBody>
      </p:sp>
      <p:sp>
        <p:nvSpPr>
          <p:cNvPr id="876" name="Shape 876"/>
          <p:cNvSpPr txBox="1"/>
          <p:nvPr>
            <p:ph idx="1" type="body"/>
          </p:nvPr>
        </p:nvSpPr>
        <p:spPr>
          <a:xfrm>
            <a:off x="457200" y="1481328"/>
            <a:ext cx="4800600" cy="4919472"/>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Western:</a:t>
            </a:r>
          </a:p>
          <a:p>
            <a:pPr indent="-240791" lvl="1" marL="621792" marR="0" rtl="0" algn="l">
              <a:lnSpc>
                <a:spcPct val="90000"/>
              </a:lnSpc>
              <a:spcBef>
                <a:spcPts val="324"/>
              </a:spcBef>
              <a:buClr>
                <a:schemeClr val="accent1"/>
              </a:buClr>
              <a:buSzPct val="97619"/>
              <a:buFont typeface="Rambla"/>
              <a:buChar char="◦"/>
            </a:pPr>
            <a:r>
              <a:rPr b="0" baseline="0" i="0" lang="en-US" sz="2050" u="none" cap="none" strike="noStrike">
                <a:solidFill>
                  <a:schemeClr val="dk1"/>
                </a:solidFill>
                <a:latin typeface="Rambla"/>
                <a:ea typeface="Rambla"/>
                <a:cs typeface="Rambla"/>
                <a:sym typeface="Rambla"/>
              </a:rPr>
              <a:t>More emphasis on written contracts</a:t>
            </a:r>
          </a:p>
          <a:p>
            <a:pPr indent="-240791" lvl="1" marL="621792" marR="0" rtl="0" algn="l">
              <a:lnSpc>
                <a:spcPct val="90000"/>
              </a:lnSpc>
              <a:spcBef>
                <a:spcPts val="324"/>
              </a:spcBef>
              <a:buClr>
                <a:schemeClr val="accent1"/>
              </a:buClr>
              <a:buSzPct val="97619"/>
              <a:buFont typeface="Rambla"/>
              <a:buChar char="◦"/>
            </a:pPr>
            <a:r>
              <a:rPr b="0" baseline="0" i="0" lang="en-US" sz="2050" u="none" cap="none" strike="noStrike">
                <a:solidFill>
                  <a:schemeClr val="dk1"/>
                </a:solidFill>
                <a:latin typeface="Rambla"/>
                <a:ea typeface="Rambla"/>
                <a:cs typeface="Rambla"/>
                <a:sym typeface="Rambla"/>
              </a:rPr>
              <a:t>European knights received land and became lords themselves</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Japanese:</a:t>
            </a:r>
          </a:p>
          <a:p>
            <a:pPr indent="-240791" lvl="1" marL="621792" marR="0" rtl="0" algn="l">
              <a:lnSpc>
                <a:spcPct val="90000"/>
              </a:lnSpc>
              <a:spcBef>
                <a:spcPts val="324"/>
              </a:spcBef>
              <a:buClr>
                <a:schemeClr val="accent1"/>
              </a:buClr>
              <a:buSzPct val="97619"/>
              <a:buFont typeface="Rambla"/>
              <a:buChar char="◦"/>
            </a:pPr>
            <a:r>
              <a:rPr b="0" baseline="0" i="0" lang="en-US" sz="2050" u="none" cap="none" strike="noStrike">
                <a:solidFill>
                  <a:schemeClr val="dk1"/>
                </a:solidFill>
                <a:latin typeface="Rambla"/>
                <a:ea typeface="Rambla"/>
                <a:cs typeface="Rambla"/>
                <a:sym typeface="Rambla"/>
              </a:rPr>
              <a:t>ideals of honor, not contracts</a:t>
            </a:r>
          </a:p>
          <a:p>
            <a:pPr indent="-240791" lvl="1" marL="621792" marR="0" rtl="0" algn="l">
              <a:lnSpc>
                <a:spcPct val="90000"/>
              </a:lnSpc>
              <a:spcBef>
                <a:spcPts val="324"/>
              </a:spcBef>
              <a:buClr>
                <a:schemeClr val="accent1"/>
              </a:buClr>
              <a:buSzPct val="97619"/>
              <a:buFont typeface="Rambla"/>
              <a:buChar char="◦"/>
            </a:pPr>
            <a:r>
              <a:rPr b="0" baseline="0" i="0" lang="en-US" sz="2050" u="none" cap="none" strike="noStrike">
                <a:solidFill>
                  <a:schemeClr val="dk1"/>
                </a:solidFill>
                <a:latin typeface="Rambla"/>
                <a:ea typeface="Rambla"/>
                <a:cs typeface="Rambla"/>
                <a:sym typeface="Rambla"/>
              </a:rPr>
              <a:t>Samurai granted land rights, didn’t own land; kept the social division clear</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Both had intricate loyalty relationships with Europe’s being the most baffling</a:t>
            </a:r>
          </a:p>
        </p:txBody>
      </p:sp>
      <p:pic>
        <p:nvPicPr>
          <p:cNvPr id="877" name="Shape 877"/>
          <p:cNvPicPr preferRelativeResize="0"/>
          <p:nvPr>
            <p:ph idx="2" type="body"/>
          </p:nvPr>
        </p:nvPicPr>
        <p:blipFill rotWithShape="1">
          <a:blip r:embed="rId3">
            <a:alphaModFix/>
          </a:blip>
          <a:srcRect b="0" l="0" r="0" t="0"/>
          <a:stretch/>
        </p:blipFill>
        <p:spPr>
          <a:xfrm>
            <a:off x="5395526" y="1143000"/>
            <a:ext cx="3012863" cy="5013683"/>
          </a:xfrm>
          <a:prstGeom prst="rect">
            <a:avLst/>
          </a:prstGeom>
          <a:noFill/>
          <a:ln>
            <a:noFill/>
          </a:ln>
        </p:spPr>
      </p:pic>
    </p:spTree>
  </p:cSld>
  <p:clrMapOvr>
    <a:masterClrMapping/>
  </p:clrMapOvr>
  <p:transition spd="slow">
    <p:cut/>
  </p:transition>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1" name="Shape 881"/>
        <p:cNvGrpSpPr/>
        <p:nvPr/>
      </p:nvGrpSpPr>
      <p:grpSpPr>
        <a:xfrm>
          <a:off x="0" y="0"/>
          <a:ext cx="0" cy="0"/>
          <a:chOff x="0" y="0"/>
          <a:chExt cx="0" cy="0"/>
        </a:xfrm>
      </p:grpSpPr>
      <p:sp>
        <p:nvSpPr>
          <p:cNvPr id="882" name="Shape 882"/>
          <p:cNvSpPr txBox="1"/>
          <p:nvPr>
            <p:ph idx="1" type="body"/>
          </p:nvPr>
        </p:nvSpPr>
        <p:spPr>
          <a:xfrm>
            <a:off x="457200" y="1481329"/>
            <a:ext cx="8229600" cy="2785871"/>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Nomadic peoples  united under Muslim leaders to conquer territories from Spain to the Middle East, becoming sedentary themselves</a:t>
            </a:r>
          </a:p>
          <a:p>
            <a:pPr indent="-240791" lvl="1" marL="621792" marR="0" rtl="0" algn="l">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Of the many nomadic groups, perhaps the most impressive was the Great Mongol Empire which formed the larges, if not longest lasting, empire of all times</a:t>
            </a:r>
          </a:p>
        </p:txBody>
      </p:sp>
      <p:sp>
        <p:nvSpPr>
          <p:cNvPr id="883" name="Shape 883"/>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The Rise and Fall of the Mongols</a:t>
            </a:r>
          </a:p>
        </p:txBody>
      </p:sp>
      <p:pic>
        <p:nvPicPr>
          <p:cNvPr id="884" name="Shape 884"/>
          <p:cNvPicPr preferRelativeResize="0"/>
          <p:nvPr/>
        </p:nvPicPr>
        <p:blipFill rotWithShape="1">
          <a:blip r:embed="rId3">
            <a:alphaModFix/>
          </a:blip>
          <a:srcRect b="0" l="0" r="0" t="0"/>
          <a:stretch/>
        </p:blipFill>
        <p:spPr>
          <a:xfrm>
            <a:off x="3733800" y="3733800"/>
            <a:ext cx="3946903" cy="2581276"/>
          </a:xfrm>
          <a:prstGeom prst="rect">
            <a:avLst/>
          </a:prstGeom>
          <a:noFill/>
          <a:ln>
            <a:noFill/>
          </a:ln>
        </p:spPr>
      </p:pic>
    </p:spTree>
  </p:cSld>
  <p:clrMapOvr>
    <a:masterClrMapping/>
  </p:clrMapOvr>
  <p:transition spd="slow">
    <p:cut/>
  </p:transition>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8" name="Shape 888"/>
        <p:cNvGrpSpPr/>
        <p:nvPr/>
      </p:nvGrpSpPr>
      <p:grpSpPr>
        <a:xfrm>
          <a:off x="0" y="0"/>
          <a:ext cx="0" cy="0"/>
          <a:chOff x="0" y="0"/>
          <a:chExt cx="0" cy="0"/>
        </a:xfrm>
      </p:grpSpPr>
      <p:sp>
        <p:nvSpPr>
          <p:cNvPr id="889" name="Shape 889"/>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Genghis Khan and the Rise of the Mongols</a:t>
            </a:r>
          </a:p>
        </p:txBody>
      </p:sp>
      <p:sp>
        <p:nvSpPr>
          <p:cNvPr id="890" name="Shape 890"/>
          <p:cNvSpPr txBox="1"/>
          <p:nvPr>
            <p:ph idx="1" type="body"/>
          </p:nvPr>
        </p:nvSpPr>
        <p:spPr>
          <a:xfrm>
            <a:off x="838200" y="1524000"/>
            <a:ext cx="7467600" cy="4800600"/>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Strong horsemen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Yurts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Temujin</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Sought vengeance (father poisoned)</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Reputation for ferocity and brutality</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Shrewd diplomat who understood loyalty to allies </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Ruled all of the Mongol tribes; universal ruler – Genghis Khan</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Organized troops into pyramids of officers (units)</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Broke up alliances based on tribes or clans</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Highest officials were family members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Armies divided into light and heavy cavalry</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Light moved more swiftly</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Promotion usually based on merit</a:t>
            </a:r>
          </a:p>
          <a:p>
            <a:pPr indent="-264160" lvl="0" marL="365760" marR="0" rtl="0" algn="l">
              <a:lnSpc>
                <a:spcPct val="80000"/>
              </a:lnSpc>
              <a:spcBef>
                <a:spcPts val="400"/>
              </a:spcBef>
              <a:spcAft>
                <a:spcPts val="0"/>
              </a:spcAft>
              <a:buClr>
                <a:schemeClr val="accent1"/>
              </a:buClr>
              <a:buFont typeface="Rambla"/>
              <a:buNone/>
            </a:pPr>
            <a:r>
              <a:t/>
            </a:r>
            <a:endParaRPr b="0" baseline="0" i="0" sz="2500" u="none" cap="none" strike="noStrike">
              <a:solidFill>
                <a:schemeClr val="dk1"/>
              </a:solidFill>
              <a:latin typeface="Rambla"/>
              <a:ea typeface="Rambla"/>
              <a:cs typeface="Rambla"/>
              <a:sym typeface="Rambla"/>
            </a:endParaRPr>
          </a:p>
        </p:txBody>
      </p:sp>
      <p:pic>
        <p:nvPicPr>
          <p:cNvPr id="891" name="Shape 891"/>
          <p:cNvPicPr preferRelativeResize="0"/>
          <p:nvPr/>
        </p:nvPicPr>
        <p:blipFill rotWithShape="1">
          <a:blip r:embed="rId3">
            <a:alphaModFix/>
          </a:blip>
          <a:srcRect b="0" l="0" r="0" t="0"/>
          <a:stretch/>
        </p:blipFill>
        <p:spPr>
          <a:xfrm>
            <a:off x="6477000" y="1219200"/>
            <a:ext cx="1457324" cy="1457325"/>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 name="Shape 168"/>
        <p:cNvGrpSpPr/>
        <p:nvPr/>
      </p:nvGrpSpPr>
      <p:grpSpPr>
        <a:xfrm>
          <a:off x="0" y="0"/>
          <a:ext cx="0" cy="0"/>
          <a:chOff x="0" y="0"/>
          <a:chExt cx="0" cy="0"/>
        </a:xfrm>
      </p:grpSpPr>
      <p:sp>
        <p:nvSpPr>
          <p:cNvPr id="169" name="Shape 169"/>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1" baseline="0" i="0" lang="en-US" sz="2700" u="sng" cap="none" strike="noStrike">
                <a:solidFill>
                  <a:schemeClr val="dk1"/>
                </a:solidFill>
                <a:latin typeface="Rambla"/>
                <a:ea typeface="Rambla"/>
                <a:cs typeface="Rambla"/>
                <a:sym typeface="Rambla"/>
              </a:rPr>
              <a:t>Civilizations spread to many parts of the globe</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Including Sub-Saharan Africa, N and W Europe, Japan, SE Asia, and the Americas.  Nomadic groups influence at its peak.</a:t>
            </a:r>
          </a:p>
          <a:p>
            <a:pPr indent="-147573" lvl="0" marL="365760" marR="0" rtl="0" algn="l">
              <a:spcBef>
                <a:spcPts val="400"/>
              </a:spcBef>
              <a:spcAft>
                <a:spcPts val="0"/>
              </a:spcAft>
              <a:buClr>
                <a:schemeClr val="accent1"/>
              </a:buClr>
              <a:buFont typeface="Rambla"/>
              <a:buNone/>
            </a:pPr>
            <a:r>
              <a:t/>
            </a:r>
            <a:endParaRPr b="0" baseline="0" i="0" sz="2700" u="none" cap="none" strike="noStrike">
              <a:solidFill>
                <a:schemeClr val="dk1"/>
              </a:solidFill>
              <a:latin typeface="Rambla"/>
              <a:ea typeface="Rambla"/>
              <a:cs typeface="Rambla"/>
              <a:sym typeface="Rambla"/>
            </a:endParaRPr>
          </a:p>
        </p:txBody>
      </p:sp>
      <p:sp>
        <p:nvSpPr>
          <p:cNvPr id="170" name="Shape 170"/>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The BIG Picture (cont)</a:t>
            </a:r>
          </a:p>
        </p:txBody>
      </p:sp>
      <p:grpSp>
        <p:nvGrpSpPr>
          <p:cNvPr id="171" name="Shape 171"/>
          <p:cNvGrpSpPr/>
          <p:nvPr/>
        </p:nvGrpSpPr>
        <p:grpSpPr>
          <a:xfrm>
            <a:off x="3505199" y="3657600"/>
            <a:ext cx="4876799" cy="2819400"/>
            <a:chOff x="288" y="1535"/>
            <a:chExt cx="3935" cy="2208"/>
          </a:xfrm>
        </p:grpSpPr>
        <p:pic>
          <p:nvPicPr>
            <p:cNvPr id="172" name="Shape 172"/>
            <p:cNvPicPr preferRelativeResize="0"/>
            <p:nvPr/>
          </p:nvPicPr>
          <p:blipFill rotWithShape="1">
            <a:blip r:embed="rId3">
              <a:alphaModFix/>
            </a:blip>
            <a:srcRect b="0" l="0" r="0" t="0"/>
            <a:stretch/>
          </p:blipFill>
          <p:spPr>
            <a:xfrm>
              <a:off x="432" y="1535"/>
              <a:ext cx="3791" cy="2208"/>
            </a:xfrm>
            <a:prstGeom prst="rect">
              <a:avLst/>
            </a:prstGeom>
            <a:noFill/>
            <a:ln cap="flat" cmpd="sng" w="12700">
              <a:solidFill>
                <a:srgbClr val="000000"/>
              </a:solidFill>
              <a:prstDash val="solid"/>
              <a:miter/>
              <a:headEnd len="med" w="med" type="none"/>
              <a:tailEnd len="med" w="med" type="none"/>
            </a:ln>
          </p:spPr>
        </p:pic>
        <p:sp>
          <p:nvSpPr>
            <p:cNvPr id="173" name="Shape 173"/>
            <p:cNvSpPr/>
            <p:nvPr/>
          </p:nvSpPr>
          <p:spPr>
            <a:xfrm>
              <a:off x="1776" y="1535"/>
              <a:ext cx="1247" cy="576"/>
            </a:xfrm>
            <a:prstGeom prst="rect">
              <a:avLst/>
            </a:prstGeom>
            <a:solidFill>
              <a:srgbClr val="FFFFFF"/>
            </a:solidFill>
            <a:ln>
              <a:noFill/>
            </a:ln>
          </p:spPr>
          <p:txBody>
            <a:bodyPr anchorCtr="0" anchor="ctr"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sp>
          <p:nvSpPr>
            <p:cNvPr id="174" name="Shape 174"/>
            <p:cNvSpPr/>
            <p:nvPr/>
          </p:nvSpPr>
          <p:spPr>
            <a:xfrm>
              <a:off x="288" y="2255"/>
              <a:ext cx="2400" cy="768"/>
            </a:xfrm>
            <a:prstGeom prst="irregularSeal2">
              <a:avLst/>
            </a:prstGeom>
            <a:solidFill>
              <a:srgbClr val="009900"/>
            </a:solidFill>
            <a:ln cap="flat" cmpd="sng" w="9525">
              <a:solidFill>
                <a:schemeClr val="dk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1" baseline="0" i="0" lang="en-US" sz="1800" u="none" cap="none" strike="noStrike">
                  <a:solidFill>
                    <a:srgbClr val="FFFF00"/>
                  </a:solidFill>
                  <a:latin typeface="Rambla"/>
                  <a:ea typeface="Rambla"/>
                  <a:cs typeface="Rambla"/>
                  <a:sym typeface="Rambla"/>
                </a:rPr>
                <a:t>Dar-al Islam</a:t>
              </a:r>
            </a:p>
          </p:txBody>
        </p:sp>
        <p:sp>
          <p:nvSpPr>
            <p:cNvPr id="175" name="Shape 175"/>
            <p:cNvSpPr/>
            <p:nvPr/>
          </p:nvSpPr>
          <p:spPr>
            <a:xfrm>
              <a:off x="288" y="1679"/>
              <a:ext cx="1343" cy="624"/>
            </a:xfrm>
            <a:prstGeom prst="irregularSeal1">
              <a:avLst/>
            </a:prstGeom>
            <a:solidFill>
              <a:schemeClr val="accent2"/>
            </a:solidFill>
            <a:ln cap="flat" cmpd="sng" w="9525">
              <a:solidFill>
                <a:schemeClr val="dk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1" baseline="0" i="0" lang="en-US" sz="1200" u="none" cap="none" strike="noStrike">
                  <a:solidFill>
                    <a:srgbClr val="FFFF00"/>
                  </a:solidFill>
                  <a:latin typeface="Rambla"/>
                  <a:ea typeface="Rambla"/>
                  <a:cs typeface="Rambla"/>
                  <a:sym typeface="Rambla"/>
                </a:rPr>
                <a:t>Feudal Europe</a:t>
              </a:r>
            </a:p>
            <a:p>
              <a:pPr indent="0" lvl="0" marL="0" marR="0" rtl="0" algn="ctr">
                <a:spcBef>
                  <a:spcPts val="0"/>
                </a:spcBef>
                <a:buNone/>
              </a:pPr>
              <a:r>
                <a:t/>
              </a:r>
              <a:endParaRPr b="1" baseline="0" i="0" sz="1200" u="none" cap="none" strike="noStrike">
                <a:solidFill>
                  <a:srgbClr val="FFFF00"/>
                </a:solidFill>
                <a:latin typeface="Rambla"/>
                <a:ea typeface="Rambla"/>
                <a:cs typeface="Rambla"/>
                <a:sym typeface="Rambla"/>
              </a:endParaRPr>
            </a:p>
          </p:txBody>
        </p:sp>
        <p:sp>
          <p:nvSpPr>
            <p:cNvPr id="176" name="Shape 176"/>
            <p:cNvSpPr/>
            <p:nvPr/>
          </p:nvSpPr>
          <p:spPr>
            <a:xfrm>
              <a:off x="3071" y="2160"/>
              <a:ext cx="1008" cy="863"/>
            </a:xfrm>
            <a:prstGeom prst="irregularSeal2">
              <a:avLst/>
            </a:prstGeom>
            <a:solidFill>
              <a:srgbClr val="FF0000"/>
            </a:solidFill>
            <a:ln cap="flat" cmpd="sng" w="9525">
              <a:solidFill>
                <a:schemeClr val="dk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US" sz="1400" u="none" cap="none" strike="noStrike">
                  <a:solidFill>
                    <a:schemeClr val="dk1"/>
                  </a:solidFill>
                  <a:latin typeface="Rambla"/>
                  <a:ea typeface="Rambla"/>
                  <a:cs typeface="Rambla"/>
                  <a:sym typeface="Rambla"/>
                </a:rPr>
                <a:t>Tang and </a:t>
              </a:r>
            </a:p>
            <a:p>
              <a:pPr indent="0" lvl="0" marL="0" marR="0" rtl="0" algn="ctr">
                <a:spcBef>
                  <a:spcPts val="0"/>
                </a:spcBef>
                <a:buSzPct val="25000"/>
                <a:buNone/>
              </a:pPr>
              <a:r>
                <a:rPr b="0" baseline="0" i="0" lang="en-US" sz="1400" u="none" cap="none" strike="noStrike">
                  <a:solidFill>
                    <a:schemeClr val="dk1"/>
                  </a:solidFill>
                  <a:latin typeface="Rambla"/>
                  <a:ea typeface="Rambla"/>
                  <a:cs typeface="Rambla"/>
                  <a:sym typeface="Rambla"/>
                </a:rPr>
                <a:t>Song China</a:t>
              </a:r>
            </a:p>
          </p:txBody>
        </p:sp>
        <p:sp>
          <p:nvSpPr>
            <p:cNvPr id="177" name="Shape 177"/>
            <p:cNvSpPr/>
            <p:nvPr/>
          </p:nvSpPr>
          <p:spPr>
            <a:xfrm>
              <a:off x="1488" y="1584"/>
              <a:ext cx="2447" cy="1008"/>
            </a:xfrm>
            <a:prstGeom prst="irregularSeal1">
              <a:avLst/>
            </a:prstGeom>
            <a:solidFill>
              <a:schemeClr val="accent1"/>
            </a:solidFill>
            <a:ln cap="flat" cmpd="sng" w="9525">
              <a:solidFill>
                <a:schemeClr val="dk1"/>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1" baseline="0" i="0" lang="en-US" sz="2000" u="none" cap="none" strike="noStrike">
                  <a:solidFill>
                    <a:schemeClr val="dk1"/>
                  </a:solidFill>
                  <a:latin typeface="Rambla"/>
                  <a:ea typeface="Rambla"/>
                  <a:cs typeface="Rambla"/>
                  <a:sym typeface="Rambla"/>
                </a:rPr>
                <a:t>Mongols</a:t>
              </a:r>
            </a:p>
          </p:txBody>
        </p:sp>
      </p:grpSp>
    </p:spTree>
  </p:cSld>
  <p:clrMapOvr>
    <a:masterClrMapping/>
  </p:clrMapOvr>
  <p:transition spd="slow">
    <p:cut/>
  </p:transition>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5" name="Shape 895"/>
        <p:cNvGrpSpPr/>
        <p:nvPr/>
      </p:nvGrpSpPr>
      <p:grpSpPr>
        <a:xfrm>
          <a:off x="0" y="0"/>
          <a:ext cx="0" cy="0"/>
          <a:chOff x="0" y="0"/>
          <a:chExt cx="0" cy="0"/>
        </a:xfrm>
      </p:grpSpPr>
      <p:sp>
        <p:nvSpPr>
          <p:cNvPr id="896" name="Shape 896"/>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Genghis Khan and the Rise of the Mongols</a:t>
            </a:r>
          </a:p>
        </p:txBody>
      </p:sp>
      <p:sp>
        <p:nvSpPr>
          <p:cNvPr id="897" name="Shape 897"/>
          <p:cNvSpPr txBox="1"/>
          <p:nvPr>
            <p:ph idx="1" type="body"/>
          </p:nvPr>
        </p:nvSpPr>
        <p:spPr>
          <a:xfrm>
            <a:off x="4267200" y="1481137"/>
            <a:ext cx="4876799" cy="45259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Genghis took the Jin capital (Beijing) and conquered the Xi Xia</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Mastered weapons of siege warfare, the mangonel and trebuchet that could catapult huge rocks, giant crossbows mounted no stands, and gunpowder launched in bamboo tubes</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Faked retreats</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Excellent with bows and arrows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Also went west, conquering vast areas</a:t>
            </a:r>
          </a:p>
        </p:txBody>
      </p:sp>
      <p:pic>
        <p:nvPicPr>
          <p:cNvPr id="898" name="Shape 898"/>
          <p:cNvPicPr preferRelativeResize="0"/>
          <p:nvPr/>
        </p:nvPicPr>
        <p:blipFill rotWithShape="1">
          <a:blip r:embed="rId3">
            <a:alphaModFix/>
          </a:blip>
          <a:srcRect b="0" l="0" r="0" t="0"/>
          <a:stretch/>
        </p:blipFill>
        <p:spPr>
          <a:xfrm>
            <a:off x="381000" y="1447800"/>
            <a:ext cx="2168515" cy="4724400"/>
          </a:xfrm>
          <a:prstGeom prst="rect">
            <a:avLst/>
          </a:prstGeom>
          <a:noFill/>
          <a:ln>
            <a:noFill/>
          </a:ln>
        </p:spPr>
      </p:pic>
      <p:pic>
        <p:nvPicPr>
          <p:cNvPr id="899" name="Shape 899"/>
          <p:cNvPicPr preferRelativeResize="0"/>
          <p:nvPr/>
        </p:nvPicPr>
        <p:blipFill rotWithShape="1">
          <a:blip r:embed="rId4">
            <a:alphaModFix/>
          </a:blip>
          <a:srcRect b="0" l="0" r="0" t="0"/>
          <a:stretch/>
        </p:blipFill>
        <p:spPr>
          <a:xfrm>
            <a:off x="2590800" y="3352800"/>
            <a:ext cx="1846440" cy="1828800"/>
          </a:xfrm>
          <a:prstGeom prst="rect">
            <a:avLst/>
          </a:prstGeom>
          <a:noFill/>
          <a:ln>
            <a:noFill/>
          </a:ln>
        </p:spPr>
      </p:pic>
      <p:pic>
        <p:nvPicPr>
          <p:cNvPr id="900" name="Shape 900"/>
          <p:cNvPicPr preferRelativeResize="0"/>
          <p:nvPr/>
        </p:nvPicPr>
        <p:blipFill rotWithShape="1">
          <a:blip r:embed="rId5">
            <a:alphaModFix/>
          </a:blip>
          <a:srcRect b="0" l="0" r="0" t="0"/>
          <a:stretch/>
        </p:blipFill>
        <p:spPr>
          <a:xfrm rot="1106870">
            <a:off x="2478685" y="1859346"/>
            <a:ext cx="1885361" cy="1523999"/>
          </a:xfrm>
          <a:prstGeom prst="rect">
            <a:avLst/>
          </a:prstGeom>
          <a:noFill/>
          <a:ln>
            <a:noFill/>
          </a:ln>
        </p:spPr>
      </p:pic>
    </p:spTree>
  </p:cSld>
  <p:clrMapOvr>
    <a:masterClrMapping/>
  </p:clrMapOvr>
  <p:transition spd="slow">
    <p:cut/>
  </p:transition>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4" name="Shape 904"/>
        <p:cNvGrpSpPr/>
        <p:nvPr/>
      </p:nvGrpSpPr>
      <p:grpSpPr>
        <a:xfrm>
          <a:off x="0" y="0"/>
          <a:ext cx="0" cy="0"/>
          <a:chOff x="0" y="0"/>
          <a:chExt cx="0" cy="0"/>
        </a:xfrm>
      </p:grpSpPr>
      <p:sp>
        <p:nvSpPr>
          <p:cNvPr id="905" name="Shape 905"/>
          <p:cNvSpPr txBox="1"/>
          <p:nvPr>
            <p:ph idx="1" type="body"/>
          </p:nvPr>
        </p:nvSpPr>
        <p:spPr>
          <a:xfrm>
            <a:off x="457200" y="1481328"/>
            <a:ext cx="8229600" cy="4538472"/>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Mongols drove the Teutonic Knights of German back to Vienna (from Russia)</a:t>
            </a:r>
          </a:p>
          <a:p>
            <a:pPr indent="-240791" lvl="1" marL="621792" marR="0" rtl="0" algn="l">
              <a:lnSpc>
                <a:spcPct val="9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Death of the Great Khan Ogodei (Genghis’ son) spared Europe</a:t>
            </a:r>
          </a:p>
          <a:p>
            <a:pPr indent="-240791" lvl="1" marL="621792" marR="0" rtl="0" algn="l">
              <a:lnSpc>
                <a:spcPct val="9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Leaders in army called back to elect a new leader</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Persia and Iraq not as fortunate</a:t>
            </a:r>
          </a:p>
          <a:p>
            <a:pPr indent="-240791" lvl="1" marL="621792" marR="0" rtl="0" algn="l">
              <a:lnSpc>
                <a:spcPct val="9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Hulego (grandson) defeated the last Baghdad caliph</a:t>
            </a:r>
          </a:p>
          <a:p>
            <a:pPr indent="-240791" lvl="1" marL="621792" marR="0" rtl="0" algn="l">
              <a:lnSpc>
                <a:spcPct val="9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Caliph’s relatives fled to Egypt and continued under the protection of the Mamluk Sultanate</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Kublai completed the conquest of China (grandson)</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Empire stretched from the Pacific to Eastern Europe</a:t>
            </a:r>
          </a:p>
          <a:p>
            <a:pPr indent="-240791" lvl="1" marL="621792" marR="0" rtl="0" algn="l">
              <a:lnSpc>
                <a:spcPct val="9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After Genghis’ death, the vast realm divided into four regional empires</a:t>
            </a:r>
          </a:p>
        </p:txBody>
      </p:sp>
      <p:sp>
        <p:nvSpPr>
          <p:cNvPr id="906" name="Shape 906"/>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The Mongols after Genghis Khan</a:t>
            </a:r>
          </a:p>
        </p:txBody>
      </p:sp>
    </p:spTree>
  </p:cSld>
  <p:clrMapOvr>
    <a:masterClrMapping/>
  </p:clrMapOvr>
  <p:transition spd="slow">
    <p:cut/>
  </p:transition>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0" name="Shape 910"/>
        <p:cNvGrpSpPr/>
        <p:nvPr/>
      </p:nvGrpSpPr>
      <p:grpSpPr>
        <a:xfrm>
          <a:off x="0" y="0"/>
          <a:ext cx="0" cy="0"/>
          <a:chOff x="0" y="0"/>
          <a:chExt cx="0" cy="0"/>
        </a:xfrm>
      </p:grpSpPr>
      <p:sp>
        <p:nvSpPr>
          <p:cNvPr id="911" name="Shape 911"/>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The Mongols after Genghis Khan</a:t>
            </a:r>
          </a:p>
        </p:txBody>
      </p:sp>
      <p:sp>
        <p:nvSpPr>
          <p:cNvPr id="912" name="Shape 912"/>
          <p:cNvSpPr txBox="1"/>
          <p:nvPr>
            <p:ph idx="1" type="body"/>
          </p:nvPr>
        </p:nvSpPr>
        <p:spPr>
          <a:xfrm>
            <a:off x="381000" y="1524000"/>
            <a:ext cx="4953000" cy="49196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Khanate of the Great Khan</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Seen as successor to Genghis Khan</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In China, called the Yuan Dynasty</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Khanate of Jagadai (Chagatai)</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In central Asia</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Leader Tamerlane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Khanate of the Golden Horde</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Southern Russia</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Batu (grandson)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Il-Khan</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Hulegu (grandson)</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Captured Abbasids capital</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Mongol expansion made possible by the superior bows.</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Used enlisted men from conquered territories</a:t>
            </a:r>
          </a:p>
          <a:p>
            <a:pPr indent="-173827" lvl="0" marL="365760" marR="0" rtl="0" algn="l">
              <a:lnSpc>
                <a:spcPct val="80000"/>
              </a:lnSpc>
              <a:spcBef>
                <a:spcPts val="400"/>
              </a:spcBef>
              <a:spcAft>
                <a:spcPts val="0"/>
              </a:spcAft>
              <a:buClr>
                <a:schemeClr val="accent1"/>
              </a:buClr>
              <a:buFont typeface="Rambla"/>
              <a:buNone/>
            </a:pPr>
            <a:r>
              <a:t/>
            </a:r>
            <a:endParaRPr b="0" baseline="0" i="0" sz="2100" u="none" cap="none" strike="noStrike">
              <a:solidFill>
                <a:schemeClr val="dk1"/>
              </a:solidFill>
              <a:latin typeface="Rambla"/>
              <a:ea typeface="Rambla"/>
              <a:cs typeface="Rambla"/>
              <a:sym typeface="Rambla"/>
            </a:endParaRPr>
          </a:p>
        </p:txBody>
      </p:sp>
      <p:sp>
        <p:nvSpPr>
          <p:cNvPr id="913" name="Shape 913"/>
          <p:cNvSpPr txBox="1"/>
          <p:nvPr>
            <p:ph idx="2" type="body"/>
          </p:nvPr>
        </p:nvSpPr>
        <p:spPr>
          <a:xfrm>
            <a:off x="6096000" y="1481137"/>
            <a:ext cx="3048000" cy="4525961"/>
          </a:xfrm>
          <a:prstGeom prst="rect">
            <a:avLst/>
          </a:prstGeom>
          <a:noFill/>
          <a:ln>
            <a:noFill/>
          </a:ln>
        </p:spPr>
        <p:txBody>
          <a:bodyPr anchorCtr="0" anchor="t" bIns="45700" lIns="91425" rIns="91425" tIns="45700">
            <a:noAutofit/>
          </a:bodyPr>
          <a:lstStyle/>
          <a:p>
            <a:pPr indent="-240791" lvl="1" marL="621792" marR="0" rtl="0" algn="l">
              <a:spcBef>
                <a:spcPts val="0"/>
              </a:spcBef>
              <a:buClr>
                <a:schemeClr val="accent1"/>
              </a:buClr>
              <a:buFont typeface="Rambla"/>
              <a:buNone/>
            </a:pPr>
            <a:r>
              <a:t/>
            </a:r>
            <a:endParaRPr b="0" baseline="0" i="0" sz="2300" u="none" cap="none" strike="noStrike">
              <a:solidFill>
                <a:schemeClr val="dk1"/>
              </a:solidFill>
              <a:latin typeface="Rambla"/>
              <a:ea typeface="Rambla"/>
              <a:cs typeface="Rambla"/>
              <a:sym typeface="Rambla"/>
            </a:endParaRPr>
          </a:p>
          <a:p>
            <a:pPr indent="-94741" lvl="1" marL="621792" marR="0" rtl="0" algn="l">
              <a:spcBef>
                <a:spcPts val="324"/>
              </a:spcBef>
              <a:buClr>
                <a:schemeClr val="accent1"/>
              </a:buClr>
              <a:buFont typeface="Rambla"/>
              <a:buNone/>
            </a:pPr>
            <a:r>
              <a:t/>
            </a:r>
            <a:endParaRPr b="0" baseline="0" i="0" sz="2300" u="none" cap="none" strike="noStrike">
              <a:solidFill>
                <a:schemeClr val="dk1"/>
              </a:solidFill>
              <a:latin typeface="Rambla"/>
              <a:ea typeface="Rambla"/>
              <a:cs typeface="Rambla"/>
              <a:sym typeface="Rambla"/>
            </a:endParaRPr>
          </a:p>
          <a:p>
            <a:pPr indent="-94741" lvl="1" marL="621792" marR="0" rtl="0" algn="l">
              <a:spcBef>
                <a:spcPts val="324"/>
              </a:spcBef>
              <a:buClr>
                <a:schemeClr val="accent1"/>
              </a:buClr>
              <a:buFont typeface="Rambla"/>
              <a:buNone/>
            </a:pPr>
            <a:r>
              <a:t/>
            </a:r>
            <a:endParaRPr b="0" baseline="0" i="0" sz="2300" u="none" cap="none" strike="noStrike">
              <a:solidFill>
                <a:schemeClr val="dk1"/>
              </a:solidFill>
              <a:latin typeface="Rambla"/>
              <a:ea typeface="Rambla"/>
              <a:cs typeface="Rambla"/>
              <a:sym typeface="Rambla"/>
            </a:endParaRPr>
          </a:p>
        </p:txBody>
      </p:sp>
      <p:pic>
        <p:nvPicPr>
          <p:cNvPr id="914" name="Shape 914"/>
          <p:cNvPicPr preferRelativeResize="0"/>
          <p:nvPr/>
        </p:nvPicPr>
        <p:blipFill rotWithShape="1">
          <a:blip r:embed="rId3">
            <a:alphaModFix/>
          </a:blip>
          <a:srcRect b="0" l="0" r="0" t="0"/>
          <a:stretch/>
        </p:blipFill>
        <p:spPr>
          <a:xfrm rot="2170082">
            <a:off x="4635214" y="2724327"/>
            <a:ext cx="4236434" cy="2888792"/>
          </a:xfrm>
          <a:prstGeom prst="rect">
            <a:avLst/>
          </a:prstGeom>
          <a:noFill/>
          <a:ln>
            <a:noFill/>
          </a:ln>
        </p:spPr>
      </p:pic>
    </p:spTree>
  </p:cSld>
  <p:clrMapOvr>
    <a:masterClrMapping/>
  </p:clrMapOvr>
  <p:transition spd="slow">
    <p:cut/>
  </p:transition>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8" name="Shape 918"/>
        <p:cNvGrpSpPr/>
        <p:nvPr/>
      </p:nvGrpSpPr>
      <p:grpSpPr>
        <a:xfrm>
          <a:off x="0" y="0"/>
          <a:ext cx="0" cy="0"/>
          <a:chOff x="0" y="0"/>
          <a:chExt cx="0" cy="0"/>
        </a:xfrm>
      </p:grpSpPr>
      <p:sp>
        <p:nvSpPr>
          <p:cNvPr id="919" name="Shape 919"/>
          <p:cNvSpPr txBox="1"/>
          <p:nvPr>
            <p:ph idx="1" type="body"/>
          </p:nvPr>
        </p:nvSpPr>
        <p:spPr>
          <a:xfrm>
            <a:off x="685800" y="3886200"/>
            <a:ext cx="8229600" cy="2514599"/>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Empire split along ethnic lines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Distance between the capital and borders made it impossible to maintain unity for long (similar to large empires before)</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Lands separated, weakened and divided by distance and feuds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Mongol rulers also tended  to adopt the cultural preferences of the people they conquered (Buddhism, Eastern Orthodox, Islam)</a:t>
            </a:r>
          </a:p>
          <a:p>
            <a:pPr indent="-173827" lvl="0" marL="365760" marR="0" rtl="0" algn="l">
              <a:lnSpc>
                <a:spcPct val="80000"/>
              </a:lnSpc>
              <a:spcBef>
                <a:spcPts val="400"/>
              </a:spcBef>
              <a:spcAft>
                <a:spcPts val="0"/>
              </a:spcAft>
              <a:buClr>
                <a:schemeClr val="accent1"/>
              </a:buClr>
              <a:buFont typeface="Rambla"/>
              <a:buNone/>
            </a:pPr>
            <a:r>
              <a:t/>
            </a:r>
            <a:endParaRPr b="0" baseline="0" i="0" sz="2100" u="none" cap="none" strike="noStrike">
              <a:solidFill>
                <a:schemeClr val="dk1"/>
              </a:solidFill>
              <a:latin typeface="Rambla"/>
              <a:ea typeface="Rambla"/>
              <a:cs typeface="Rambla"/>
              <a:sym typeface="Rambla"/>
            </a:endParaRPr>
          </a:p>
        </p:txBody>
      </p:sp>
      <p:sp>
        <p:nvSpPr>
          <p:cNvPr id="920" name="Shape 920"/>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The Fragmentation of the Empire</a:t>
            </a:r>
          </a:p>
        </p:txBody>
      </p:sp>
      <p:sp>
        <p:nvSpPr>
          <p:cNvPr id="921" name="Shape 921"/>
          <p:cNvSpPr/>
          <p:nvPr/>
        </p:nvSpPr>
        <p:spPr>
          <a:xfrm>
            <a:off x="155575" y="-144463"/>
            <a:ext cx="304799" cy="304801"/>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sp>
        <p:nvSpPr>
          <p:cNvPr id="922" name="Shape 922"/>
          <p:cNvSpPr/>
          <p:nvPr/>
        </p:nvSpPr>
        <p:spPr>
          <a:xfrm>
            <a:off x="155575" y="-144463"/>
            <a:ext cx="304799" cy="304801"/>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sp>
        <p:nvSpPr>
          <p:cNvPr id="923" name="Shape 923"/>
          <p:cNvSpPr/>
          <p:nvPr/>
        </p:nvSpPr>
        <p:spPr>
          <a:xfrm>
            <a:off x="155575" y="-144463"/>
            <a:ext cx="304799" cy="304801"/>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sp>
        <p:nvSpPr>
          <p:cNvPr id="924" name="Shape 924"/>
          <p:cNvSpPr/>
          <p:nvPr/>
        </p:nvSpPr>
        <p:spPr>
          <a:xfrm>
            <a:off x="155575" y="-144463"/>
            <a:ext cx="304799" cy="304801"/>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sp>
        <p:nvSpPr>
          <p:cNvPr id="925" name="Shape 925"/>
          <p:cNvSpPr/>
          <p:nvPr/>
        </p:nvSpPr>
        <p:spPr>
          <a:xfrm>
            <a:off x="155575" y="-144463"/>
            <a:ext cx="304799" cy="304801"/>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sp>
        <p:nvSpPr>
          <p:cNvPr id="926" name="Shape 926"/>
          <p:cNvSpPr/>
          <p:nvPr/>
        </p:nvSpPr>
        <p:spPr>
          <a:xfrm>
            <a:off x="155575" y="-144463"/>
            <a:ext cx="304799" cy="304801"/>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pic>
        <p:nvPicPr>
          <p:cNvPr id="927" name="Shape 927"/>
          <p:cNvPicPr preferRelativeResize="0"/>
          <p:nvPr/>
        </p:nvPicPr>
        <p:blipFill rotWithShape="1">
          <a:blip r:embed="rId3">
            <a:alphaModFix/>
          </a:blip>
          <a:srcRect b="0" l="0" r="0" t="0"/>
          <a:stretch/>
        </p:blipFill>
        <p:spPr>
          <a:xfrm>
            <a:off x="2057400" y="1219200"/>
            <a:ext cx="5011624" cy="2438399"/>
          </a:xfrm>
          <a:prstGeom prst="rect">
            <a:avLst/>
          </a:prstGeom>
          <a:noFill/>
          <a:ln>
            <a:noFill/>
          </a:ln>
        </p:spPr>
      </p:pic>
    </p:spTree>
  </p:cSld>
  <p:clrMapOvr>
    <a:masterClrMapping/>
  </p:clrMapOvr>
  <p:transition spd="slow">
    <p:cut/>
  </p:transition>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1" name="Shape 931"/>
        <p:cNvGrpSpPr/>
        <p:nvPr/>
      </p:nvGrpSpPr>
      <p:grpSpPr>
        <a:xfrm>
          <a:off x="0" y="0"/>
          <a:ext cx="0" cy="0"/>
          <a:chOff x="0" y="0"/>
          <a:chExt cx="0" cy="0"/>
        </a:xfrm>
      </p:grpSpPr>
      <p:sp>
        <p:nvSpPr>
          <p:cNvPr id="932" name="Shape 932"/>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Impact of the Mongols</a:t>
            </a:r>
          </a:p>
        </p:txBody>
      </p:sp>
      <p:sp>
        <p:nvSpPr>
          <p:cNvPr id="933" name="Shape 933"/>
          <p:cNvSpPr txBox="1"/>
          <p:nvPr>
            <p:ph idx="1" type="body"/>
          </p:nvPr>
        </p:nvSpPr>
        <p:spPr>
          <a:xfrm>
            <a:off x="4495800" y="1295400"/>
            <a:ext cx="4648199" cy="5376862"/>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After the shock of the Mongol attacks, </a:t>
            </a:r>
            <a:r>
              <a:rPr b="1" baseline="0" i="0" lang="en-US" sz="2100" u="none" cap="none" strike="noStrike">
                <a:solidFill>
                  <a:schemeClr val="dk1"/>
                </a:solidFill>
                <a:latin typeface="Rambla"/>
                <a:ea typeface="Rambla"/>
                <a:cs typeface="Rambla"/>
                <a:sym typeface="Rambla"/>
              </a:rPr>
              <a:t>Pax Mongolica </a:t>
            </a:r>
            <a:r>
              <a:rPr b="0" baseline="0" i="0" lang="en-US" sz="2100" u="none" cap="none" strike="noStrike">
                <a:solidFill>
                  <a:schemeClr val="dk1"/>
                </a:solidFill>
                <a:latin typeface="Rambla"/>
                <a:ea typeface="Rambla"/>
                <a:cs typeface="Rambla"/>
                <a:sym typeface="Rambla"/>
              </a:rPr>
              <a:t>was established</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Lines of direct communication were established and people traded between east Asia and Western Europe</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Goods, people, ideas, and diseases traveled faster than ever before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After the empire broke up, trade along the Silk Road ended and many turned to Indian Ocean trade</a:t>
            </a:r>
          </a:p>
          <a:p>
            <a:pPr indent="-264160" lvl="0" marL="365760" marR="0" rtl="0" algn="l">
              <a:lnSpc>
                <a:spcPct val="80000"/>
              </a:lnSpc>
              <a:spcBef>
                <a:spcPts val="400"/>
              </a:spcBef>
              <a:spcAft>
                <a:spcPts val="0"/>
              </a:spcAft>
              <a:buClr>
                <a:schemeClr val="accent1"/>
              </a:buClr>
              <a:buSzPct val="68000"/>
              <a:buFont typeface="Rambla"/>
              <a:buChar char=""/>
            </a:pPr>
            <a:r>
              <a:rPr b="1" baseline="0" i="0" lang="en-US" sz="2100" u="none" cap="none" strike="noStrike">
                <a:solidFill>
                  <a:schemeClr val="dk1"/>
                </a:solidFill>
                <a:latin typeface="Rambla"/>
                <a:ea typeface="Rambla"/>
                <a:cs typeface="Rambla"/>
                <a:sym typeface="Rambla"/>
              </a:rPr>
              <a:t>Black Death </a:t>
            </a:r>
            <a:r>
              <a:rPr b="0" baseline="0" i="0" lang="en-US" sz="2100" u="none" cap="none" strike="noStrike">
                <a:solidFill>
                  <a:schemeClr val="dk1"/>
                </a:solidFill>
                <a:latin typeface="Rambla"/>
                <a:ea typeface="Rambla"/>
                <a:cs typeface="Rambla"/>
                <a:sym typeface="Rambla"/>
              </a:rPr>
              <a:t>caused millions of deaths and in many ways brought more devastation than the Mongol attacks</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Disruptions it caused in Eurasian societies was a factor in the breakup of the Mongol Empire</a:t>
            </a:r>
          </a:p>
          <a:p>
            <a:pPr indent="-173827" lvl="0" marL="365760" marR="0" rtl="0" algn="l">
              <a:lnSpc>
                <a:spcPct val="80000"/>
              </a:lnSpc>
              <a:spcBef>
                <a:spcPts val="400"/>
              </a:spcBef>
              <a:spcAft>
                <a:spcPts val="0"/>
              </a:spcAft>
              <a:buClr>
                <a:schemeClr val="accent1"/>
              </a:buClr>
              <a:buFont typeface="Rambla"/>
              <a:buNone/>
            </a:pPr>
            <a:r>
              <a:t/>
            </a:r>
            <a:endParaRPr b="0" baseline="0" i="0" sz="2100" u="none" cap="none" strike="noStrike">
              <a:solidFill>
                <a:schemeClr val="dk1"/>
              </a:solidFill>
              <a:latin typeface="Rambla"/>
              <a:ea typeface="Rambla"/>
              <a:cs typeface="Rambla"/>
              <a:sym typeface="Rambla"/>
            </a:endParaRPr>
          </a:p>
        </p:txBody>
      </p:sp>
      <p:pic>
        <p:nvPicPr>
          <p:cNvPr id="934" name="Shape 934"/>
          <p:cNvPicPr preferRelativeResize="0"/>
          <p:nvPr/>
        </p:nvPicPr>
        <p:blipFill rotWithShape="1">
          <a:blip r:embed="rId3">
            <a:alphaModFix/>
          </a:blip>
          <a:srcRect b="0" l="0" r="0" t="0"/>
          <a:stretch/>
        </p:blipFill>
        <p:spPr>
          <a:xfrm rot="-1761365">
            <a:off x="364549" y="2130180"/>
            <a:ext cx="3740987" cy="2467137"/>
          </a:xfrm>
          <a:prstGeom prst="rect">
            <a:avLst/>
          </a:prstGeom>
          <a:noFill/>
          <a:ln>
            <a:noFill/>
          </a:ln>
        </p:spPr>
      </p:pic>
    </p:spTree>
  </p:cSld>
  <p:clrMapOvr>
    <a:masterClrMapping/>
  </p:clrMapOvr>
  <p:transition spd="slow">
    <p:cut/>
  </p:transition>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8" name="Shape 938"/>
        <p:cNvGrpSpPr/>
        <p:nvPr/>
      </p:nvGrpSpPr>
      <p:grpSpPr>
        <a:xfrm>
          <a:off x="0" y="0"/>
          <a:ext cx="0" cy="0"/>
          <a:chOff x="0" y="0"/>
          <a:chExt cx="0" cy="0"/>
        </a:xfrm>
      </p:grpSpPr>
      <p:sp>
        <p:nvSpPr>
          <p:cNvPr id="939" name="Shape 939"/>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The Mongols and Islam in the Middle East</a:t>
            </a:r>
          </a:p>
        </p:txBody>
      </p:sp>
      <p:sp>
        <p:nvSpPr>
          <p:cNvPr id="940" name="Shape 940"/>
          <p:cNvSpPr txBox="1"/>
          <p:nvPr>
            <p:ph idx="1" type="body"/>
          </p:nvPr>
        </p:nvSpPr>
        <p:spPr>
          <a:xfrm>
            <a:off x="3657600" y="1371600"/>
            <a:ext cx="5486399" cy="5486399"/>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Hulegu’s troops stormed Baghdad </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Rolled last Abbasid caliph in rug and horses trampled (custom regarding spilling the blood on the ground)</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Muslims shocked/outraged; tension in the empire</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Il-Khan ruler Ghazan converts to Islam and eventually the Il-Khans declare themselves protectors of Islam </a:t>
            </a:r>
          </a:p>
          <a:p>
            <a:pPr indent="-237236" lvl="2" marL="859536" marR="0" rtl="0" algn="l">
              <a:lnSpc>
                <a:spcPct val="80000"/>
              </a:lnSpc>
              <a:spcBef>
                <a:spcPts val="350"/>
              </a:spcBef>
              <a:buClr>
                <a:schemeClr val="accent2"/>
              </a:buClr>
              <a:buSzPct val="100000"/>
              <a:buFont typeface="Rambla"/>
              <a:buChar char="⚫"/>
            </a:pPr>
            <a:r>
              <a:rPr b="0" baseline="0" i="0" lang="en-US" sz="1800" u="none" cap="none" strike="noStrike">
                <a:solidFill>
                  <a:schemeClr val="dk1"/>
                </a:solidFill>
                <a:latin typeface="Rambla"/>
                <a:ea typeface="Rambla"/>
                <a:cs typeface="Rambla"/>
                <a:sym typeface="Rambla"/>
              </a:rPr>
              <a:t> All Mongols ordered to convert</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Supported education and scholars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Contributed to the Golden Age of Islam</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“Mongols civilized by the Islamic culture”</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Illustrates the power of religion as the glue that held societies together at this time </a:t>
            </a:r>
          </a:p>
        </p:txBody>
      </p:sp>
      <p:pic>
        <p:nvPicPr>
          <p:cNvPr id="941" name="Shape 941"/>
          <p:cNvPicPr preferRelativeResize="0"/>
          <p:nvPr/>
        </p:nvPicPr>
        <p:blipFill rotWithShape="1">
          <a:blip r:embed="rId3">
            <a:alphaModFix/>
          </a:blip>
          <a:srcRect b="0" l="0" r="0" t="0"/>
          <a:stretch/>
        </p:blipFill>
        <p:spPr>
          <a:xfrm>
            <a:off x="457200" y="1600200"/>
            <a:ext cx="3029560" cy="3924299"/>
          </a:xfrm>
          <a:prstGeom prst="rect">
            <a:avLst/>
          </a:prstGeom>
          <a:noFill/>
          <a:ln>
            <a:noFill/>
          </a:ln>
        </p:spPr>
      </p:pic>
    </p:spTree>
  </p:cSld>
  <p:clrMapOvr>
    <a:masterClrMapping/>
  </p:clrMapOvr>
  <p:transition spd="slow">
    <p:cut/>
  </p:transition>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45" name="Shape 945"/>
        <p:cNvGrpSpPr/>
        <p:nvPr/>
      </p:nvGrpSpPr>
      <p:grpSpPr>
        <a:xfrm>
          <a:off x="0" y="0"/>
          <a:ext cx="0" cy="0"/>
          <a:chOff x="0" y="0"/>
          <a:chExt cx="0" cy="0"/>
        </a:xfrm>
      </p:grpSpPr>
      <p:sp>
        <p:nvSpPr>
          <p:cNvPr id="946" name="Shape 946"/>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The Mongols and Islam in the Middle East (cont.)</a:t>
            </a:r>
          </a:p>
        </p:txBody>
      </p:sp>
      <p:sp>
        <p:nvSpPr>
          <p:cNvPr id="947" name="Shape 947"/>
          <p:cNvSpPr txBox="1"/>
          <p:nvPr>
            <p:ph idx="1" type="body"/>
          </p:nvPr>
        </p:nvSpPr>
        <p:spPr>
          <a:xfrm>
            <a:off x="152400" y="1481137"/>
            <a:ext cx="4800600" cy="48434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Timur (aka Tamerlane) from the Khanate of Jagadai broke the peace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Attacked area between India and Moscow</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Ruled from Samarkand</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Ruled through tribal leaders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Turk; opened the door for more Turkish migrations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Osman migrated and settled in Anatolia</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Gathered a following</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Ottoman Turks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His successors captured Constantinople</a:t>
            </a:r>
          </a:p>
        </p:txBody>
      </p:sp>
      <p:pic>
        <p:nvPicPr>
          <p:cNvPr id="948" name="Shape 948"/>
          <p:cNvPicPr preferRelativeResize="0"/>
          <p:nvPr/>
        </p:nvPicPr>
        <p:blipFill rotWithShape="1">
          <a:blip r:embed="rId3">
            <a:alphaModFix/>
          </a:blip>
          <a:srcRect b="0" l="0" r="0" t="0"/>
          <a:stretch/>
        </p:blipFill>
        <p:spPr>
          <a:xfrm>
            <a:off x="5181600" y="1524000"/>
            <a:ext cx="3395205" cy="4648199"/>
          </a:xfrm>
          <a:prstGeom prst="rect">
            <a:avLst/>
          </a:prstGeom>
          <a:noFill/>
          <a:ln>
            <a:noFill/>
          </a:ln>
        </p:spPr>
      </p:pic>
    </p:spTree>
  </p:cSld>
  <p:clrMapOvr>
    <a:masterClrMapping/>
  </p:clrMapOvr>
  <p:transition spd="slow">
    <p:cut/>
  </p:transition>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2" name="Shape 952"/>
        <p:cNvGrpSpPr/>
        <p:nvPr/>
      </p:nvGrpSpPr>
      <p:grpSpPr>
        <a:xfrm>
          <a:off x="0" y="0"/>
          <a:ext cx="0" cy="0"/>
          <a:chOff x="0" y="0"/>
          <a:chExt cx="0" cy="0"/>
        </a:xfrm>
      </p:grpSpPr>
      <p:sp>
        <p:nvSpPr>
          <p:cNvPr id="953" name="Shape 953"/>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The Mongol Impact on Russia</a:t>
            </a:r>
          </a:p>
        </p:txBody>
      </p:sp>
      <p:sp>
        <p:nvSpPr>
          <p:cNvPr id="954" name="Shape 954"/>
          <p:cNvSpPr txBox="1"/>
          <p:nvPr>
            <p:ph idx="1" type="body"/>
          </p:nvPr>
        </p:nvSpPr>
        <p:spPr>
          <a:xfrm>
            <a:off x="3733800" y="1481137"/>
            <a:ext cx="5410200" cy="4767262"/>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1900" u="none" cap="none" strike="noStrike">
                <a:solidFill>
                  <a:schemeClr val="dk1"/>
                </a:solidFill>
                <a:latin typeface="Rambla"/>
                <a:ea typeface="Rambla"/>
                <a:cs typeface="Rambla"/>
                <a:sym typeface="Rambla"/>
              </a:rPr>
              <a:t>Area divided into kingdoms who didn’t cooperate</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Easy to defeat</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Kiev in decline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900" u="none" cap="none" strike="noStrike">
                <a:solidFill>
                  <a:schemeClr val="dk1"/>
                </a:solidFill>
                <a:latin typeface="Rambla"/>
                <a:ea typeface="Rambla"/>
                <a:cs typeface="Rambla"/>
                <a:sym typeface="Rambla"/>
              </a:rPr>
              <a:t>Novgorod agreed to pay tribute and survived</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900" u="none" cap="none" strike="noStrike">
                <a:solidFill>
                  <a:schemeClr val="dk1"/>
                </a:solidFill>
                <a:latin typeface="Rambla"/>
                <a:ea typeface="Rambla"/>
                <a:cs typeface="Rambla"/>
                <a:sym typeface="Rambla"/>
              </a:rPr>
              <a:t>Mongols dominate; Russian princes as vassals of the Golden Horde</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Peasants sought protection of nobles and bound themselves to the land</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900" u="none" cap="none" strike="noStrike">
                <a:solidFill>
                  <a:schemeClr val="dk1"/>
                </a:solidFill>
                <a:latin typeface="Rambla"/>
                <a:ea typeface="Rambla"/>
                <a:cs typeface="Rambla"/>
                <a:sym typeface="Rambla"/>
              </a:rPr>
              <a:t>Russians benefitted from the Pax Mongolica through trade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900" u="none" cap="none" strike="noStrike">
                <a:solidFill>
                  <a:schemeClr val="dk1"/>
                </a:solidFill>
                <a:latin typeface="Rambla"/>
                <a:ea typeface="Rambla"/>
                <a:cs typeface="Rambla"/>
                <a:sym typeface="Rambla"/>
              </a:rPr>
              <a:t>Moscow became tribute collector and spread control over towns who didn’t pay dues; grew wealthier and more powerful</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As Mongol power declined, the Moscow princes stepped in to claim power</a:t>
            </a:r>
          </a:p>
          <a:p>
            <a:pPr indent="-182549" lvl="0" marL="365760" marR="0" rtl="0" algn="l">
              <a:lnSpc>
                <a:spcPct val="80000"/>
              </a:lnSpc>
              <a:spcBef>
                <a:spcPts val="400"/>
              </a:spcBef>
              <a:spcAft>
                <a:spcPts val="0"/>
              </a:spcAft>
              <a:buClr>
                <a:schemeClr val="accent1"/>
              </a:buClr>
              <a:buFont typeface="Rambla"/>
              <a:buNone/>
            </a:pPr>
            <a:r>
              <a:t/>
            </a:r>
            <a:endParaRPr b="0" baseline="0" i="0" sz="1900" u="none" cap="none" strike="noStrike">
              <a:solidFill>
                <a:schemeClr val="dk1"/>
              </a:solidFill>
              <a:latin typeface="Rambla"/>
              <a:ea typeface="Rambla"/>
              <a:cs typeface="Rambla"/>
              <a:sym typeface="Rambla"/>
            </a:endParaRPr>
          </a:p>
          <a:p>
            <a:pPr indent="-182549" lvl="0" marL="365760" marR="0" rtl="0" algn="l">
              <a:lnSpc>
                <a:spcPct val="80000"/>
              </a:lnSpc>
              <a:spcBef>
                <a:spcPts val="400"/>
              </a:spcBef>
              <a:spcAft>
                <a:spcPts val="0"/>
              </a:spcAft>
              <a:buClr>
                <a:schemeClr val="accent1"/>
              </a:buClr>
              <a:buFont typeface="Rambla"/>
              <a:buNone/>
            </a:pPr>
            <a:r>
              <a:t/>
            </a:r>
            <a:endParaRPr b="0" baseline="0" i="0" sz="1900" u="none" cap="none" strike="noStrike">
              <a:solidFill>
                <a:schemeClr val="dk1"/>
              </a:solidFill>
              <a:latin typeface="Rambla"/>
              <a:ea typeface="Rambla"/>
              <a:cs typeface="Rambla"/>
              <a:sym typeface="Rambla"/>
            </a:endParaRPr>
          </a:p>
          <a:p>
            <a:pPr indent="-182549" lvl="0" marL="365760" marR="0" rtl="0" algn="l">
              <a:lnSpc>
                <a:spcPct val="80000"/>
              </a:lnSpc>
              <a:spcBef>
                <a:spcPts val="400"/>
              </a:spcBef>
              <a:spcAft>
                <a:spcPts val="0"/>
              </a:spcAft>
              <a:buClr>
                <a:schemeClr val="accent1"/>
              </a:buClr>
              <a:buFont typeface="Rambla"/>
              <a:buNone/>
            </a:pPr>
            <a:r>
              <a:t/>
            </a:r>
            <a:endParaRPr b="0" baseline="0" i="0" sz="1900" u="none" cap="none" strike="noStrike">
              <a:solidFill>
                <a:schemeClr val="dk1"/>
              </a:solidFill>
              <a:latin typeface="Rambla"/>
              <a:ea typeface="Rambla"/>
              <a:cs typeface="Rambla"/>
              <a:sym typeface="Rambla"/>
            </a:endParaRPr>
          </a:p>
          <a:p>
            <a:pPr indent="-182549" lvl="0" marL="365760" marR="0" rtl="0" algn="l">
              <a:lnSpc>
                <a:spcPct val="80000"/>
              </a:lnSpc>
              <a:spcBef>
                <a:spcPts val="400"/>
              </a:spcBef>
              <a:spcAft>
                <a:spcPts val="0"/>
              </a:spcAft>
              <a:buClr>
                <a:schemeClr val="accent1"/>
              </a:buClr>
              <a:buFont typeface="Rambla"/>
              <a:buNone/>
            </a:pPr>
            <a:r>
              <a:t/>
            </a:r>
            <a:endParaRPr b="0" baseline="0" i="0" sz="1900" u="none" cap="none" strike="noStrike">
              <a:solidFill>
                <a:schemeClr val="dk1"/>
              </a:solidFill>
              <a:latin typeface="Rambla"/>
              <a:ea typeface="Rambla"/>
              <a:cs typeface="Rambla"/>
              <a:sym typeface="Rambla"/>
            </a:endParaRPr>
          </a:p>
          <a:p>
            <a:pPr indent="-182549" lvl="0" marL="365760" marR="0" rtl="0" algn="l">
              <a:lnSpc>
                <a:spcPct val="80000"/>
              </a:lnSpc>
              <a:spcBef>
                <a:spcPts val="400"/>
              </a:spcBef>
              <a:spcAft>
                <a:spcPts val="0"/>
              </a:spcAft>
              <a:buClr>
                <a:schemeClr val="accent1"/>
              </a:buClr>
              <a:buFont typeface="Rambla"/>
              <a:buNone/>
            </a:pPr>
            <a:r>
              <a:t/>
            </a:r>
            <a:endParaRPr b="0" baseline="0" i="0" sz="1900" u="none" cap="none" strike="noStrike">
              <a:solidFill>
                <a:schemeClr val="dk1"/>
              </a:solidFill>
              <a:latin typeface="Rambla"/>
              <a:ea typeface="Rambla"/>
              <a:cs typeface="Rambla"/>
              <a:sym typeface="Rambla"/>
            </a:endParaRPr>
          </a:p>
          <a:p>
            <a:pPr indent="-182549" lvl="0" marL="365760" marR="0" rtl="0" algn="l">
              <a:lnSpc>
                <a:spcPct val="80000"/>
              </a:lnSpc>
              <a:spcBef>
                <a:spcPts val="400"/>
              </a:spcBef>
              <a:spcAft>
                <a:spcPts val="0"/>
              </a:spcAft>
              <a:buClr>
                <a:schemeClr val="accent1"/>
              </a:buClr>
              <a:buFont typeface="Rambla"/>
              <a:buNone/>
            </a:pPr>
            <a:r>
              <a:t/>
            </a:r>
            <a:endParaRPr b="0" baseline="0" i="0" sz="1900" u="none" cap="none" strike="noStrike">
              <a:solidFill>
                <a:schemeClr val="dk1"/>
              </a:solidFill>
              <a:latin typeface="Rambla"/>
              <a:ea typeface="Rambla"/>
              <a:cs typeface="Rambla"/>
              <a:sym typeface="Rambla"/>
            </a:endParaRPr>
          </a:p>
          <a:p>
            <a:pPr indent="-182549" lvl="0" marL="365760" marR="0" rtl="0" algn="l">
              <a:lnSpc>
                <a:spcPct val="80000"/>
              </a:lnSpc>
              <a:spcBef>
                <a:spcPts val="400"/>
              </a:spcBef>
              <a:spcAft>
                <a:spcPts val="0"/>
              </a:spcAft>
              <a:buClr>
                <a:schemeClr val="accent1"/>
              </a:buClr>
              <a:buFont typeface="Rambla"/>
              <a:buNone/>
            </a:pPr>
            <a:r>
              <a:t/>
            </a:r>
            <a:endParaRPr b="0" baseline="0" i="0" sz="1900" u="none" cap="none" strike="noStrike">
              <a:solidFill>
                <a:schemeClr val="dk1"/>
              </a:solidFill>
              <a:latin typeface="Rambla"/>
              <a:ea typeface="Rambla"/>
              <a:cs typeface="Rambla"/>
              <a:sym typeface="Rambla"/>
            </a:endParaRPr>
          </a:p>
          <a:p>
            <a:pPr indent="-182549" lvl="0" marL="365760" marR="0" rtl="0" algn="l">
              <a:lnSpc>
                <a:spcPct val="80000"/>
              </a:lnSpc>
              <a:spcBef>
                <a:spcPts val="400"/>
              </a:spcBef>
              <a:spcAft>
                <a:spcPts val="0"/>
              </a:spcAft>
              <a:buClr>
                <a:schemeClr val="accent1"/>
              </a:buClr>
              <a:buFont typeface="Rambla"/>
              <a:buNone/>
            </a:pPr>
            <a:r>
              <a:t/>
            </a:r>
            <a:endParaRPr b="0" baseline="0" i="0" sz="1900" u="none" cap="none" strike="noStrike">
              <a:solidFill>
                <a:schemeClr val="dk1"/>
              </a:solidFill>
              <a:latin typeface="Rambla"/>
              <a:ea typeface="Rambla"/>
              <a:cs typeface="Rambla"/>
              <a:sym typeface="Rambla"/>
            </a:endParaRPr>
          </a:p>
          <a:p>
            <a:pPr indent="-182549" lvl="0" marL="365760" marR="0" rtl="0" algn="l">
              <a:lnSpc>
                <a:spcPct val="80000"/>
              </a:lnSpc>
              <a:spcBef>
                <a:spcPts val="400"/>
              </a:spcBef>
              <a:spcAft>
                <a:spcPts val="0"/>
              </a:spcAft>
              <a:buClr>
                <a:schemeClr val="accent1"/>
              </a:buClr>
              <a:buFont typeface="Rambla"/>
              <a:buNone/>
            </a:pPr>
            <a:r>
              <a:t/>
            </a:r>
            <a:endParaRPr b="0" baseline="0" i="0" sz="1900" u="none" cap="none" strike="noStrike">
              <a:solidFill>
                <a:schemeClr val="dk1"/>
              </a:solidFill>
              <a:latin typeface="Rambla"/>
              <a:ea typeface="Rambla"/>
              <a:cs typeface="Rambla"/>
              <a:sym typeface="Rambla"/>
            </a:endParaRPr>
          </a:p>
          <a:p>
            <a:pPr indent="-182549" lvl="0" marL="365760" marR="0" rtl="0" algn="l">
              <a:lnSpc>
                <a:spcPct val="80000"/>
              </a:lnSpc>
              <a:spcBef>
                <a:spcPts val="400"/>
              </a:spcBef>
              <a:spcAft>
                <a:spcPts val="0"/>
              </a:spcAft>
              <a:buClr>
                <a:schemeClr val="accent1"/>
              </a:buClr>
              <a:buFont typeface="Rambla"/>
              <a:buNone/>
            </a:pPr>
            <a:r>
              <a:t/>
            </a:r>
            <a:endParaRPr b="0" baseline="0" i="0" sz="1900" u="none" cap="none" strike="noStrike">
              <a:solidFill>
                <a:schemeClr val="dk1"/>
              </a:solidFill>
              <a:latin typeface="Rambla"/>
              <a:ea typeface="Rambla"/>
              <a:cs typeface="Rambla"/>
              <a:sym typeface="Rambla"/>
            </a:endParaRPr>
          </a:p>
          <a:p>
            <a:pPr indent="-182549" lvl="0" marL="365760" marR="0" rtl="0" algn="l">
              <a:lnSpc>
                <a:spcPct val="80000"/>
              </a:lnSpc>
              <a:spcBef>
                <a:spcPts val="400"/>
              </a:spcBef>
              <a:spcAft>
                <a:spcPts val="0"/>
              </a:spcAft>
              <a:buClr>
                <a:schemeClr val="accent1"/>
              </a:buClr>
              <a:buFont typeface="Rambla"/>
              <a:buNone/>
            </a:pPr>
            <a:r>
              <a:t/>
            </a:r>
            <a:endParaRPr b="0" baseline="0" i="0" sz="1900" u="none" cap="none" strike="noStrike">
              <a:solidFill>
                <a:schemeClr val="dk1"/>
              </a:solidFill>
              <a:latin typeface="Rambla"/>
              <a:ea typeface="Rambla"/>
              <a:cs typeface="Rambla"/>
              <a:sym typeface="Rambla"/>
            </a:endParaRPr>
          </a:p>
          <a:p>
            <a:pPr indent="-182549" lvl="0" marL="365760" marR="0" rtl="0" algn="l">
              <a:lnSpc>
                <a:spcPct val="80000"/>
              </a:lnSpc>
              <a:spcBef>
                <a:spcPts val="400"/>
              </a:spcBef>
              <a:spcAft>
                <a:spcPts val="0"/>
              </a:spcAft>
              <a:buClr>
                <a:schemeClr val="accent1"/>
              </a:buClr>
              <a:buFont typeface="Rambla"/>
              <a:buNone/>
            </a:pPr>
            <a:r>
              <a:t/>
            </a:r>
            <a:endParaRPr b="0" baseline="0" i="0" sz="1900" u="none" cap="none" strike="noStrike">
              <a:solidFill>
                <a:schemeClr val="dk1"/>
              </a:solidFill>
              <a:latin typeface="Rambla"/>
              <a:ea typeface="Rambla"/>
              <a:cs typeface="Rambla"/>
              <a:sym typeface="Rambla"/>
            </a:endParaRPr>
          </a:p>
          <a:p>
            <a:pPr indent="-182549" lvl="0" marL="365760" marR="0" rtl="0" algn="l">
              <a:lnSpc>
                <a:spcPct val="80000"/>
              </a:lnSpc>
              <a:spcBef>
                <a:spcPts val="400"/>
              </a:spcBef>
              <a:spcAft>
                <a:spcPts val="0"/>
              </a:spcAft>
              <a:buClr>
                <a:schemeClr val="accent1"/>
              </a:buClr>
              <a:buFont typeface="Rambla"/>
              <a:buNone/>
            </a:pPr>
            <a:r>
              <a:t/>
            </a:r>
            <a:endParaRPr b="0" baseline="0" i="0" sz="1900" u="none" cap="none" strike="noStrike">
              <a:solidFill>
                <a:schemeClr val="dk1"/>
              </a:solidFill>
              <a:latin typeface="Rambla"/>
              <a:ea typeface="Rambla"/>
              <a:cs typeface="Rambla"/>
              <a:sym typeface="Rambla"/>
            </a:endParaRPr>
          </a:p>
          <a:p>
            <a:pPr indent="-182549" lvl="0" marL="365760" marR="0" rtl="0" algn="l">
              <a:lnSpc>
                <a:spcPct val="80000"/>
              </a:lnSpc>
              <a:spcBef>
                <a:spcPts val="400"/>
              </a:spcBef>
              <a:spcAft>
                <a:spcPts val="0"/>
              </a:spcAft>
              <a:buClr>
                <a:schemeClr val="accent1"/>
              </a:buClr>
              <a:buFont typeface="Rambla"/>
              <a:buNone/>
            </a:pPr>
            <a:r>
              <a:t/>
            </a:r>
            <a:endParaRPr b="0" baseline="0" i="0" sz="1900" u="none" cap="none" strike="noStrike">
              <a:solidFill>
                <a:schemeClr val="dk1"/>
              </a:solidFill>
              <a:latin typeface="Rambla"/>
              <a:ea typeface="Rambla"/>
              <a:cs typeface="Rambla"/>
              <a:sym typeface="Rambla"/>
            </a:endParaRPr>
          </a:p>
          <a:p>
            <a:pPr indent="-182549" lvl="0" marL="365760" marR="0" rtl="0" algn="l">
              <a:lnSpc>
                <a:spcPct val="80000"/>
              </a:lnSpc>
              <a:spcBef>
                <a:spcPts val="400"/>
              </a:spcBef>
              <a:spcAft>
                <a:spcPts val="0"/>
              </a:spcAft>
              <a:buClr>
                <a:schemeClr val="accent1"/>
              </a:buClr>
              <a:buFont typeface="Rambla"/>
              <a:buNone/>
            </a:pPr>
            <a:r>
              <a:t/>
            </a:r>
            <a:endParaRPr b="0" baseline="0" i="0" sz="1900" u="none" cap="none" strike="noStrike">
              <a:solidFill>
                <a:schemeClr val="dk1"/>
              </a:solidFill>
              <a:latin typeface="Rambla"/>
              <a:ea typeface="Rambla"/>
              <a:cs typeface="Rambla"/>
              <a:sym typeface="Rambla"/>
            </a:endParaRPr>
          </a:p>
          <a:p>
            <a:pPr indent="-182549" lvl="0" marL="365760" marR="0" rtl="0" algn="l">
              <a:lnSpc>
                <a:spcPct val="80000"/>
              </a:lnSpc>
              <a:spcBef>
                <a:spcPts val="400"/>
              </a:spcBef>
              <a:spcAft>
                <a:spcPts val="0"/>
              </a:spcAft>
              <a:buClr>
                <a:schemeClr val="accent1"/>
              </a:buClr>
              <a:buFont typeface="Rambla"/>
              <a:buNone/>
            </a:pPr>
            <a:r>
              <a:t/>
            </a:r>
            <a:endParaRPr b="0" baseline="0" i="0" sz="1900" u="none" cap="none" strike="noStrike">
              <a:solidFill>
                <a:schemeClr val="dk1"/>
              </a:solidFill>
              <a:latin typeface="Rambla"/>
              <a:ea typeface="Rambla"/>
              <a:cs typeface="Rambla"/>
              <a:sym typeface="Rambla"/>
            </a:endParaRPr>
          </a:p>
        </p:txBody>
      </p:sp>
      <p:pic>
        <p:nvPicPr>
          <p:cNvPr id="955" name="Shape 955"/>
          <p:cNvPicPr preferRelativeResize="0"/>
          <p:nvPr/>
        </p:nvPicPr>
        <p:blipFill rotWithShape="1">
          <a:blip r:embed="rId3">
            <a:alphaModFix/>
          </a:blip>
          <a:srcRect b="0" l="0" r="0" t="0"/>
          <a:stretch/>
        </p:blipFill>
        <p:spPr>
          <a:xfrm rot="-838388">
            <a:off x="218819" y="2060068"/>
            <a:ext cx="3451769" cy="2235433"/>
          </a:xfrm>
          <a:prstGeom prst="rect">
            <a:avLst/>
          </a:prstGeom>
          <a:noFill/>
          <a:ln>
            <a:noFill/>
          </a:ln>
        </p:spPr>
      </p:pic>
    </p:spTree>
  </p:cSld>
  <p:clrMapOvr>
    <a:masterClrMapping/>
  </p:clrMapOvr>
  <p:transition spd="slow">
    <p:cut/>
  </p:transition>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9" name="Shape 959"/>
        <p:cNvGrpSpPr/>
        <p:nvPr/>
      </p:nvGrpSpPr>
      <p:grpSpPr>
        <a:xfrm>
          <a:off x="0" y="0"/>
          <a:ext cx="0" cy="0"/>
          <a:chOff x="0" y="0"/>
          <a:chExt cx="0" cy="0"/>
        </a:xfrm>
      </p:grpSpPr>
      <p:sp>
        <p:nvSpPr>
          <p:cNvPr id="960" name="Shape 960"/>
          <p:cNvSpPr txBox="1"/>
          <p:nvPr>
            <p:ph idx="1" type="body"/>
          </p:nvPr>
        </p:nvSpPr>
        <p:spPr>
          <a:xfrm>
            <a:off x="0" y="1481137"/>
            <a:ext cx="5029199" cy="4691061"/>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Russia already shaped by Orthodox Christianity when the Mongols arrived</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Cut Russia off from Christian lands to the west, cementing Russian isolation</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Europe entering Renaissance Era </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Mongols did protect Russia from the Teutonic Knights (military crusading Christian order)</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Believed Orthodox Christianity to be heresy </a:t>
            </a:r>
          </a:p>
        </p:txBody>
      </p:sp>
      <p:sp>
        <p:nvSpPr>
          <p:cNvPr id="961" name="Shape 961"/>
          <p:cNvSpPr txBox="1"/>
          <p:nvPr>
            <p:ph type="title"/>
          </p:nvPr>
        </p:nvSpPr>
        <p:spPr>
          <a:xfrm>
            <a:off x="838200" y="274637"/>
            <a:ext cx="83057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600" u="none" cap="none" strike="noStrike">
                <a:solidFill>
                  <a:schemeClr val="dk2"/>
                </a:solidFill>
                <a:latin typeface="Rambla"/>
                <a:ea typeface="Rambla"/>
                <a:cs typeface="Rambla"/>
                <a:sym typeface="Rambla"/>
              </a:rPr>
              <a:t>The Mongol Impact on Russia (cont.)</a:t>
            </a:r>
          </a:p>
        </p:txBody>
      </p:sp>
      <p:pic>
        <p:nvPicPr>
          <p:cNvPr id="962" name="Shape 962"/>
          <p:cNvPicPr preferRelativeResize="0"/>
          <p:nvPr/>
        </p:nvPicPr>
        <p:blipFill rotWithShape="1">
          <a:blip r:embed="rId3">
            <a:alphaModFix/>
          </a:blip>
          <a:srcRect b="0" l="0" r="0" t="0"/>
          <a:stretch/>
        </p:blipFill>
        <p:spPr>
          <a:xfrm>
            <a:off x="5334000" y="1981200"/>
            <a:ext cx="3048000" cy="2286000"/>
          </a:xfrm>
          <a:prstGeom prst="rect">
            <a:avLst/>
          </a:prstGeom>
          <a:noFill/>
          <a:ln>
            <a:noFill/>
          </a:ln>
        </p:spPr>
      </p:pic>
    </p:spTree>
  </p:cSld>
  <p:clrMapOvr>
    <a:masterClrMapping/>
  </p:clrMapOvr>
  <p:transition spd="slow">
    <p:cut/>
  </p:transition>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6" name="Shape 966"/>
        <p:cNvGrpSpPr/>
        <p:nvPr/>
      </p:nvGrpSpPr>
      <p:grpSpPr>
        <a:xfrm>
          <a:off x="0" y="0"/>
          <a:ext cx="0" cy="0"/>
          <a:chOff x="0" y="0"/>
          <a:chExt cx="0" cy="0"/>
        </a:xfrm>
      </p:grpSpPr>
      <p:sp>
        <p:nvSpPr>
          <p:cNvPr id="967" name="Shape 967"/>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China under Mongol Control</a:t>
            </a:r>
          </a:p>
        </p:txBody>
      </p:sp>
      <p:sp>
        <p:nvSpPr>
          <p:cNvPr id="968" name="Shape 968"/>
          <p:cNvSpPr txBox="1"/>
          <p:nvPr>
            <p:ph idx="1" type="body"/>
          </p:nvPr>
        </p:nvSpPr>
        <p:spPr>
          <a:xfrm>
            <a:off x="2895600" y="1295400"/>
            <a:ext cx="5714999" cy="5562600"/>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1900" u="none" cap="none" strike="noStrike">
                <a:solidFill>
                  <a:schemeClr val="dk1"/>
                </a:solidFill>
                <a:latin typeface="Rambla"/>
                <a:ea typeface="Rambla"/>
                <a:cs typeface="Rambla"/>
                <a:sym typeface="Rambla"/>
              </a:rPr>
              <a:t>China (Southern Song) militarily and politically weaker than during the Tang</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Song paying tribute to Jin Empire of the Jurchens</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Song held off the Mongols until Kublai Khan came to power and established the Yuan Dynasty</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900" u="none" cap="none" strike="noStrike">
                <a:solidFill>
                  <a:schemeClr val="dk1"/>
                </a:solidFill>
                <a:latin typeface="Rambla"/>
                <a:ea typeface="Rambla"/>
                <a:cs typeface="Rambla"/>
                <a:sym typeface="Rambla"/>
              </a:rPr>
              <a:t>Never conquered Vietnam or other SE Asian kingdoms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900" u="none" cap="none" strike="noStrike">
                <a:solidFill>
                  <a:schemeClr val="dk1"/>
                </a:solidFill>
                <a:latin typeface="Rambla"/>
                <a:ea typeface="Rambla"/>
                <a:cs typeface="Rambla"/>
                <a:sym typeface="Rambla"/>
              </a:rPr>
              <a:t>Kublai failed twice trying to attack Japan</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Kamikaze (divine winds)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900" u="none" cap="none" strike="noStrike">
                <a:solidFill>
                  <a:schemeClr val="dk1"/>
                </a:solidFill>
                <a:latin typeface="Rambla"/>
                <a:ea typeface="Rambla"/>
                <a:cs typeface="Rambla"/>
                <a:sym typeface="Rambla"/>
              </a:rPr>
              <a:t>China very ethnically diverse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900" u="none" cap="none" strike="noStrike">
                <a:solidFill>
                  <a:schemeClr val="dk1"/>
                </a:solidFill>
                <a:latin typeface="Rambla"/>
                <a:ea typeface="Rambla"/>
                <a:cs typeface="Rambla"/>
                <a:sym typeface="Rambla"/>
              </a:rPr>
              <a:t>Confucian scholars saw Mongols as intruders</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Kublai kept Mongols as top officials</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Dismantled examination system</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Scholar gentry greatly reduced in status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900" u="none" cap="none" strike="noStrike">
                <a:solidFill>
                  <a:schemeClr val="dk1"/>
                </a:solidFill>
                <a:latin typeface="Rambla"/>
                <a:ea typeface="Rambla"/>
                <a:cs typeface="Rambla"/>
                <a:sym typeface="Rambla"/>
              </a:rPr>
              <a:t>Confucians resented Mongols and reasserted their power when Mongols weakened</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Many in the Yuan Dynasty were Buddhist and threated deep Confucian roots of China (similar to Tang break-up)</a:t>
            </a:r>
          </a:p>
          <a:p>
            <a:pPr indent="-182549" lvl="0" marL="365760" marR="0" rtl="0" algn="l">
              <a:lnSpc>
                <a:spcPct val="80000"/>
              </a:lnSpc>
              <a:spcBef>
                <a:spcPts val="400"/>
              </a:spcBef>
              <a:spcAft>
                <a:spcPts val="0"/>
              </a:spcAft>
              <a:buClr>
                <a:schemeClr val="accent1"/>
              </a:buClr>
              <a:buFont typeface="Rambla"/>
              <a:buNone/>
            </a:pPr>
            <a:r>
              <a:t/>
            </a:r>
            <a:endParaRPr b="0" baseline="0" i="0" sz="1900" u="none" cap="none" strike="noStrike">
              <a:solidFill>
                <a:schemeClr val="dk1"/>
              </a:solidFill>
              <a:latin typeface="Rambla"/>
              <a:ea typeface="Rambla"/>
              <a:cs typeface="Rambla"/>
              <a:sym typeface="Rambla"/>
            </a:endParaRPr>
          </a:p>
        </p:txBody>
      </p:sp>
      <p:pic>
        <p:nvPicPr>
          <p:cNvPr id="969" name="Shape 969"/>
          <p:cNvPicPr preferRelativeResize="0"/>
          <p:nvPr/>
        </p:nvPicPr>
        <p:blipFill rotWithShape="1">
          <a:blip r:embed="rId3">
            <a:alphaModFix/>
          </a:blip>
          <a:srcRect b="0" l="0" r="0" t="0"/>
          <a:stretch/>
        </p:blipFill>
        <p:spPr>
          <a:xfrm>
            <a:off x="228600" y="1905000"/>
            <a:ext cx="2603499" cy="2603499"/>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1" name="Shape 181"/>
        <p:cNvGrpSpPr/>
        <p:nvPr/>
      </p:nvGrpSpPr>
      <p:grpSpPr>
        <a:xfrm>
          <a:off x="0" y="0"/>
          <a:ext cx="0" cy="0"/>
          <a:chOff x="0" y="0"/>
          <a:chExt cx="0" cy="0"/>
        </a:xfrm>
      </p:grpSpPr>
      <p:sp>
        <p:nvSpPr>
          <p:cNvPr id="182" name="Shape 182"/>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1" baseline="0" i="0" lang="en-US" sz="2700" u="sng" cap="none" strike="noStrike">
                <a:solidFill>
                  <a:schemeClr val="dk1"/>
                </a:solidFill>
                <a:latin typeface="Rambla"/>
                <a:ea typeface="Rambla"/>
                <a:cs typeface="Rambla"/>
                <a:sym typeface="Rambla"/>
              </a:rPr>
              <a:t>Trade and communications networks increased the interdependence of numerous societies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Technologies spread and more cultural exchanges took place.  Land and water routes became more complex; spread of disease also accelerated. </a:t>
            </a:r>
          </a:p>
        </p:txBody>
      </p:sp>
      <p:sp>
        <p:nvSpPr>
          <p:cNvPr id="183" name="Shape 183"/>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The BIG Picture (cont)</a:t>
            </a:r>
          </a:p>
        </p:txBody>
      </p:sp>
      <p:pic>
        <p:nvPicPr>
          <p:cNvPr id="184" name="Shape 184"/>
          <p:cNvPicPr preferRelativeResize="0"/>
          <p:nvPr/>
        </p:nvPicPr>
        <p:blipFill rotWithShape="1">
          <a:blip r:embed="rId3">
            <a:alphaModFix/>
          </a:blip>
          <a:srcRect b="0" l="0" r="0" t="0"/>
          <a:stretch/>
        </p:blipFill>
        <p:spPr>
          <a:xfrm>
            <a:off x="2590800" y="4038600"/>
            <a:ext cx="1847066" cy="2362200"/>
          </a:xfrm>
          <a:prstGeom prst="rect">
            <a:avLst/>
          </a:prstGeom>
          <a:noFill/>
          <a:ln>
            <a:noFill/>
          </a:ln>
        </p:spPr>
      </p:pic>
      <p:pic>
        <p:nvPicPr>
          <p:cNvPr id="185" name="Shape 185"/>
          <p:cNvPicPr preferRelativeResize="0"/>
          <p:nvPr/>
        </p:nvPicPr>
        <p:blipFill rotWithShape="1">
          <a:blip r:embed="rId4">
            <a:alphaModFix/>
          </a:blip>
          <a:srcRect b="0" l="0" r="0" t="0"/>
          <a:stretch/>
        </p:blipFill>
        <p:spPr>
          <a:xfrm>
            <a:off x="4419600" y="4038600"/>
            <a:ext cx="2012044" cy="2362200"/>
          </a:xfrm>
          <a:prstGeom prst="rect">
            <a:avLst/>
          </a:prstGeom>
          <a:noFill/>
          <a:ln>
            <a:noFill/>
          </a:ln>
        </p:spPr>
      </p:pic>
    </p:spTree>
  </p:cSld>
  <p:clrMapOvr>
    <a:masterClrMapping/>
  </p:clrMapOvr>
  <p:transition spd="slow">
    <p:cut/>
  </p:transition>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73" name="Shape 973"/>
        <p:cNvGrpSpPr/>
        <p:nvPr/>
      </p:nvGrpSpPr>
      <p:grpSpPr>
        <a:xfrm>
          <a:off x="0" y="0"/>
          <a:ext cx="0" cy="0"/>
          <a:chOff x="0" y="0"/>
          <a:chExt cx="0" cy="0"/>
        </a:xfrm>
      </p:grpSpPr>
      <p:sp>
        <p:nvSpPr>
          <p:cNvPr id="974" name="Shape 974"/>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Yuan favored merchants </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Confucians saw them as inferior</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Yuan elevated status of physicians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Confucians saw them as technicians</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Yuan encouraged the sharing of Chinese medical and herbal knowledge</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Kublai passed laws keeping the Mongol and Chinese identities separate</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Chinese forbidden from learning Mongol script </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Mongols not allowed to marry ethnic Chinese</a:t>
            </a:r>
          </a:p>
        </p:txBody>
      </p:sp>
      <p:sp>
        <p:nvSpPr>
          <p:cNvPr id="975" name="Shape 975"/>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rgbClr val="4E5B6F"/>
              </a:buClr>
              <a:buSzPct val="25000"/>
              <a:buFont typeface="Rambla"/>
              <a:buNone/>
            </a:pPr>
            <a:r>
              <a:rPr b="1" baseline="0" i="0" lang="en-US" sz="3700" u="none" cap="none" strike="noStrike">
                <a:solidFill>
                  <a:srgbClr val="4E5B6F"/>
                </a:solidFill>
                <a:latin typeface="Rambla"/>
                <a:ea typeface="Rambla"/>
                <a:cs typeface="Rambla"/>
                <a:sym typeface="Rambla"/>
              </a:rPr>
              <a:t>China under Mongol Control (cont.)</a:t>
            </a:r>
          </a:p>
        </p:txBody>
      </p:sp>
      <p:pic>
        <p:nvPicPr>
          <p:cNvPr id="976" name="Shape 976"/>
          <p:cNvPicPr preferRelativeResize="0"/>
          <p:nvPr/>
        </p:nvPicPr>
        <p:blipFill rotWithShape="1">
          <a:blip r:embed="rId3">
            <a:alphaModFix/>
          </a:blip>
          <a:srcRect b="0" l="0" r="0" t="0"/>
          <a:stretch/>
        </p:blipFill>
        <p:spPr>
          <a:xfrm>
            <a:off x="6477000" y="914400"/>
            <a:ext cx="1953795" cy="1466850"/>
          </a:xfrm>
          <a:prstGeom prst="rect">
            <a:avLst/>
          </a:prstGeom>
          <a:noFill/>
          <a:ln>
            <a:noFill/>
          </a:ln>
        </p:spPr>
      </p:pic>
    </p:spTree>
  </p:cSld>
  <p:clrMapOvr>
    <a:masterClrMapping/>
  </p:clrMapOvr>
  <p:transition spd="slow">
    <p:cut/>
  </p:transition>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0" name="Shape 980"/>
        <p:cNvGrpSpPr/>
        <p:nvPr/>
      </p:nvGrpSpPr>
      <p:grpSpPr>
        <a:xfrm>
          <a:off x="0" y="0"/>
          <a:ext cx="0" cy="0"/>
          <a:chOff x="0" y="0"/>
          <a:chExt cx="0" cy="0"/>
        </a:xfrm>
      </p:grpSpPr>
      <p:sp>
        <p:nvSpPr>
          <p:cNvPr id="981" name="Shape 981"/>
          <p:cNvSpPr txBox="1"/>
          <p:nvPr>
            <p:ph idx="1" type="body"/>
          </p:nvPr>
        </p:nvSpPr>
        <p:spPr>
          <a:xfrm>
            <a:off x="4572000" y="1481137"/>
            <a:ext cx="4572000" cy="4525961"/>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rgbClr val="7FD13B"/>
              </a:buClr>
              <a:buSzPct val="68000"/>
              <a:buFont typeface="Rambla"/>
              <a:buChar char=""/>
            </a:pPr>
            <a:r>
              <a:rPr b="0" baseline="0" i="0" lang="en-US" sz="1800" u="none" cap="none" strike="noStrike">
                <a:solidFill>
                  <a:srgbClr val="000000"/>
                </a:solidFill>
                <a:latin typeface="Rambla"/>
                <a:ea typeface="Rambla"/>
                <a:cs typeface="Rambla"/>
                <a:sym typeface="Rambla"/>
              </a:rPr>
              <a:t>Kublai was fascinated by Chinese civilization</a:t>
            </a:r>
          </a:p>
          <a:p>
            <a:pPr indent="-240791" lvl="1" marL="621792" marR="0" rtl="0" algn="l">
              <a:spcBef>
                <a:spcPts val="324"/>
              </a:spcBef>
              <a:buClr>
                <a:srgbClr val="7FD13B"/>
              </a:buClr>
              <a:buSzPct val="100000"/>
              <a:buFont typeface="Rambla"/>
              <a:buChar char="◦"/>
            </a:pPr>
            <a:r>
              <a:rPr b="0" baseline="0" i="0" lang="en-US" sz="1400" u="none" cap="none" strike="noStrike">
                <a:solidFill>
                  <a:srgbClr val="000000"/>
                </a:solidFill>
                <a:latin typeface="Rambla"/>
                <a:ea typeface="Rambla"/>
                <a:cs typeface="Rambla"/>
                <a:sym typeface="Rambla"/>
              </a:rPr>
              <a:t>Retained Chinese rituals and music in his court</a:t>
            </a:r>
          </a:p>
          <a:p>
            <a:pPr indent="-240791" lvl="1" marL="621792" marR="0" rtl="0" algn="l">
              <a:spcBef>
                <a:spcPts val="324"/>
              </a:spcBef>
              <a:buClr>
                <a:srgbClr val="7FD13B"/>
              </a:buClr>
              <a:buSzPct val="100000"/>
              <a:buFont typeface="Rambla"/>
              <a:buChar char="◦"/>
            </a:pPr>
            <a:r>
              <a:rPr b="0" baseline="0" i="0" lang="en-US" sz="1400" u="none" cap="none" strike="noStrike">
                <a:solidFill>
                  <a:srgbClr val="000000"/>
                </a:solidFill>
                <a:latin typeface="Rambla"/>
                <a:ea typeface="Rambla"/>
                <a:cs typeface="Rambla"/>
                <a:sym typeface="Rambla"/>
              </a:rPr>
              <a:t>Used Chinese calendar</a:t>
            </a:r>
          </a:p>
          <a:p>
            <a:pPr indent="-240791" lvl="1" marL="621792" marR="0" rtl="0" algn="l">
              <a:spcBef>
                <a:spcPts val="324"/>
              </a:spcBef>
              <a:buClr>
                <a:srgbClr val="7FD13B"/>
              </a:buClr>
              <a:buSzPct val="100000"/>
              <a:buFont typeface="Rambla"/>
              <a:buChar char="◦"/>
            </a:pPr>
            <a:r>
              <a:rPr b="0" baseline="0" i="0" lang="en-US" sz="1400" u="none" cap="none" strike="noStrike">
                <a:solidFill>
                  <a:srgbClr val="000000"/>
                </a:solidFill>
                <a:latin typeface="Rambla"/>
                <a:ea typeface="Rambla"/>
                <a:cs typeface="Rambla"/>
                <a:sym typeface="Rambla"/>
              </a:rPr>
              <a:t>Sacrifices to ancestors</a:t>
            </a:r>
          </a:p>
          <a:p>
            <a:pPr indent="-240791" lvl="1" marL="621792" marR="0" rtl="0" algn="l">
              <a:spcBef>
                <a:spcPts val="324"/>
              </a:spcBef>
              <a:buClr>
                <a:srgbClr val="7FD13B"/>
              </a:buClr>
              <a:buSzPct val="100000"/>
              <a:buFont typeface="Rambla"/>
              <a:buChar char="◦"/>
            </a:pPr>
            <a:r>
              <a:rPr b="0" baseline="0" i="0" lang="en-US" sz="1400" u="none" cap="none" strike="noStrike">
                <a:solidFill>
                  <a:srgbClr val="000000"/>
                </a:solidFill>
                <a:latin typeface="Rambla"/>
                <a:ea typeface="Rambla"/>
                <a:cs typeface="Rambla"/>
                <a:sym typeface="Rambla"/>
              </a:rPr>
              <a:t>Expanded Forbidden City</a:t>
            </a:r>
          </a:p>
          <a:p>
            <a:pPr indent="-240791" lvl="1" marL="621792" marR="0" rtl="0" algn="l">
              <a:spcBef>
                <a:spcPts val="324"/>
              </a:spcBef>
              <a:buClr>
                <a:srgbClr val="7FD13B"/>
              </a:buClr>
              <a:buSzPct val="100000"/>
              <a:buFont typeface="Rambla"/>
              <a:buChar char="◦"/>
            </a:pPr>
            <a:r>
              <a:rPr b="0" baseline="0" i="0" lang="en-US" sz="1400" u="none" cap="none" strike="noStrike">
                <a:solidFill>
                  <a:srgbClr val="000000"/>
                </a:solidFill>
                <a:latin typeface="Rambla"/>
                <a:ea typeface="Rambla"/>
                <a:cs typeface="Rambla"/>
                <a:sym typeface="Rambla"/>
              </a:rPr>
              <a:t>Confucianism tolerated</a:t>
            </a:r>
          </a:p>
          <a:p>
            <a:pPr indent="-264160" lvl="0" marL="365760" marR="0" rtl="0" algn="l">
              <a:spcBef>
                <a:spcPts val="400"/>
              </a:spcBef>
              <a:spcAft>
                <a:spcPts val="0"/>
              </a:spcAft>
              <a:buClr>
                <a:srgbClr val="7FD13B"/>
              </a:buClr>
              <a:buSzPct val="68000"/>
              <a:buFont typeface="Rambla"/>
              <a:buChar char=""/>
            </a:pPr>
            <a:r>
              <a:rPr b="0" baseline="0" i="0" lang="en-US" sz="1800" u="none" cap="none" strike="noStrike">
                <a:solidFill>
                  <a:srgbClr val="000000"/>
                </a:solidFill>
                <a:latin typeface="Rambla"/>
                <a:ea typeface="Rambla"/>
                <a:cs typeface="Rambla"/>
                <a:sym typeface="Rambla"/>
              </a:rPr>
              <a:t>Welcomed emissaries from many lands, including Marco Polo</a:t>
            </a:r>
          </a:p>
          <a:p>
            <a:pPr indent="-147573" lvl="0" marL="365760" marR="0" rtl="0" algn="l">
              <a:spcBef>
                <a:spcPts val="400"/>
              </a:spcBef>
              <a:spcAft>
                <a:spcPts val="0"/>
              </a:spcAft>
              <a:buClr>
                <a:schemeClr val="accent1"/>
              </a:buClr>
              <a:buFont typeface="Rambla"/>
              <a:buNone/>
            </a:pPr>
            <a:r>
              <a:t/>
            </a:r>
            <a:endParaRPr b="0" baseline="0" i="0" sz="2700" u="none" cap="none" strike="noStrike">
              <a:solidFill>
                <a:schemeClr val="dk1"/>
              </a:solidFill>
              <a:latin typeface="Rambla"/>
              <a:ea typeface="Rambla"/>
              <a:cs typeface="Rambla"/>
              <a:sym typeface="Rambla"/>
            </a:endParaRPr>
          </a:p>
        </p:txBody>
      </p:sp>
      <p:sp>
        <p:nvSpPr>
          <p:cNvPr id="982" name="Shape 982"/>
          <p:cNvSpPr txBox="1"/>
          <p:nvPr>
            <p:ph type="title"/>
          </p:nvPr>
        </p:nvSpPr>
        <p:spPr>
          <a:xfrm>
            <a:off x="0" y="274637"/>
            <a:ext cx="84582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China under Mongol Control (cont.)</a:t>
            </a:r>
          </a:p>
        </p:txBody>
      </p:sp>
      <p:pic>
        <p:nvPicPr>
          <p:cNvPr id="983" name="Shape 983"/>
          <p:cNvPicPr preferRelativeResize="0"/>
          <p:nvPr/>
        </p:nvPicPr>
        <p:blipFill rotWithShape="1">
          <a:blip r:embed="rId3">
            <a:alphaModFix/>
          </a:blip>
          <a:srcRect b="0" l="0" r="0" t="0"/>
          <a:stretch/>
        </p:blipFill>
        <p:spPr>
          <a:xfrm>
            <a:off x="685800" y="1460500"/>
            <a:ext cx="3427975" cy="2895600"/>
          </a:xfrm>
          <a:prstGeom prst="rect">
            <a:avLst/>
          </a:prstGeom>
          <a:noFill/>
          <a:ln>
            <a:noFill/>
          </a:ln>
        </p:spPr>
      </p:pic>
      <p:pic>
        <p:nvPicPr>
          <p:cNvPr id="984" name="Shape 984"/>
          <p:cNvPicPr preferRelativeResize="0"/>
          <p:nvPr/>
        </p:nvPicPr>
        <p:blipFill rotWithShape="1">
          <a:blip r:embed="rId4">
            <a:alphaModFix/>
          </a:blip>
          <a:srcRect b="0" l="0" r="0" t="0"/>
          <a:stretch/>
        </p:blipFill>
        <p:spPr>
          <a:xfrm>
            <a:off x="3124200" y="4495800"/>
            <a:ext cx="3781985" cy="2057400"/>
          </a:xfrm>
          <a:prstGeom prst="rect">
            <a:avLst/>
          </a:prstGeom>
          <a:noFill/>
          <a:ln>
            <a:noFill/>
          </a:ln>
        </p:spPr>
      </p:pic>
    </p:spTree>
  </p:cSld>
  <p:clrMapOvr>
    <a:masterClrMapping/>
  </p:clrMapOvr>
  <p:transition spd="slow">
    <p:cut/>
  </p:transition>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8" name="Shape 988"/>
        <p:cNvGrpSpPr/>
        <p:nvPr/>
      </p:nvGrpSpPr>
      <p:grpSpPr>
        <a:xfrm>
          <a:off x="0" y="0"/>
          <a:ext cx="0" cy="0"/>
          <a:chOff x="0" y="0"/>
          <a:chExt cx="0" cy="0"/>
        </a:xfrm>
      </p:grpSpPr>
      <p:sp>
        <p:nvSpPr>
          <p:cNvPr id="989" name="Shape 989"/>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The Decline of the Yuan and the Rise of the Ming</a:t>
            </a:r>
          </a:p>
        </p:txBody>
      </p:sp>
      <p:sp>
        <p:nvSpPr>
          <p:cNvPr id="990" name="Shape 990"/>
          <p:cNvSpPr txBox="1"/>
          <p:nvPr>
            <p:ph idx="1" type="body"/>
          </p:nvPr>
        </p:nvSpPr>
        <p:spPr>
          <a:xfrm>
            <a:off x="12700" y="1549400"/>
            <a:ext cx="5638800" cy="4525961"/>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Failure to defeat Vietnam and Japan undermined strength of Mongols</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Successors were weak and bureaucracies characterized by greed and corruption</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Scholar-gentry encouraged rebellion against ‘barbarian’ oppressors</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Banditry widespread in countryside</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Piracy in the open seas</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China fell into chaos</a:t>
            </a:r>
          </a:p>
        </p:txBody>
      </p:sp>
      <p:pic>
        <p:nvPicPr>
          <p:cNvPr id="991" name="Shape 991"/>
          <p:cNvPicPr preferRelativeResize="0"/>
          <p:nvPr/>
        </p:nvPicPr>
        <p:blipFill rotWithShape="1">
          <a:blip r:embed="rId3">
            <a:alphaModFix/>
          </a:blip>
          <a:srcRect b="0" l="0" r="0" t="0"/>
          <a:stretch/>
        </p:blipFill>
        <p:spPr>
          <a:xfrm>
            <a:off x="5867400" y="1524000"/>
            <a:ext cx="2381249" cy="3019424"/>
          </a:xfrm>
          <a:prstGeom prst="rect">
            <a:avLst/>
          </a:prstGeom>
          <a:noFill/>
          <a:ln>
            <a:noFill/>
          </a:ln>
        </p:spPr>
      </p:pic>
    </p:spTree>
  </p:cSld>
  <p:clrMapOvr>
    <a:masterClrMapping/>
  </p:clrMapOvr>
  <p:transition spd="slow">
    <p:cut/>
  </p:transition>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95" name="Shape 995"/>
        <p:cNvGrpSpPr/>
        <p:nvPr/>
      </p:nvGrpSpPr>
      <p:grpSpPr>
        <a:xfrm>
          <a:off x="0" y="0"/>
          <a:ext cx="0" cy="0"/>
          <a:chOff x="0" y="0"/>
          <a:chExt cx="0" cy="0"/>
        </a:xfrm>
      </p:grpSpPr>
      <p:sp>
        <p:nvSpPr>
          <p:cNvPr id="996" name="Shape 996"/>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Rise of the Ming</a:t>
            </a:r>
          </a:p>
        </p:txBody>
      </p:sp>
      <p:sp>
        <p:nvSpPr>
          <p:cNvPr id="997" name="Shape 997"/>
          <p:cNvSpPr txBox="1"/>
          <p:nvPr>
            <p:ph idx="1" type="body"/>
          </p:nvPr>
        </p:nvSpPr>
        <p:spPr>
          <a:xfrm>
            <a:off x="533400" y="1481137"/>
            <a:ext cx="4495800" cy="48434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Ju Yuanzhang (peasant) founded Ming (brilliant) Dynasty</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Renamed Hongwu, the first Ming emperor</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Established government model of traditional Chinese dynasties</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Revived Confucian educational system and examinations system</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Centralized authority at Nanjing</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Ming emperors suspicious of non-Chinese</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Insisted on absolute obedience</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Relied on mandarins and eunuchs</a:t>
            </a:r>
          </a:p>
          <a:p>
            <a:pPr indent="-173827" lvl="0" marL="365760" marR="0" rtl="0" algn="l">
              <a:lnSpc>
                <a:spcPct val="80000"/>
              </a:lnSpc>
              <a:spcBef>
                <a:spcPts val="400"/>
              </a:spcBef>
              <a:spcAft>
                <a:spcPts val="0"/>
              </a:spcAft>
              <a:buClr>
                <a:schemeClr val="accent1"/>
              </a:buClr>
              <a:buFont typeface="Rambla"/>
              <a:buNone/>
            </a:pPr>
            <a:r>
              <a:t/>
            </a:r>
            <a:endParaRPr b="0" baseline="0" i="0" sz="2100" u="none" cap="none" strike="noStrike">
              <a:solidFill>
                <a:schemeClr val="dk1"/>
              </a:solidFill>
              <a:latin typeface="Rambla"/>
              <a:ea typeface="Rambla"/>
              <a:cs typeface="Rambla"/>
              <a:sym typeface="Rambla"/>
            </a:endParaRPr>
          </a:p>
        </p:txBody>
      </p:sp>
      <p:pic>
        <p:nvPicPr>
          <p:cNvPr id="998" name="Shape 998"/>
          <p:cNvPicPr preferRelativeResize="0"/>
          <p:nvPr/>
        </p:nvPicPr>
        <p:blipFill rotWithShape="1">
          <a:blip r:embed="rId3">
            <a:alphaModFix/>
          </a:blip>
          <a:srcRect b="0" l="0" r="0" t="0"/>
          <a:stretch/>
        </p:blipFill>
        <p:spPr>
          <a:xfrm>
            <a:off x="5715000" y="1828800"/>
            <a:ext cx="3076950" cy="3657600"/>
          </a:xfrm>
          <a:prstGeom prst="rect">
            <a:avLst/>
          </a:prstGeom>
          <a:noFill/>
          <a:ln>
            <a:noFill/>
          </a:ln>
        </p:spPr>
      </p:pic>
    </p:spTree>
  </p:cSld>
  <p:clrMapOvr>
    <a:masterClrMapping/>
  </p:clrMapOvr>
  <p:transition spd="slow">
    <p:cut/>
  </p:transition>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2" name="Shape 1002"/>
        <p:cNvGrpSpPr/>
        <p:nvPr/>
      </p:nvGrpSpPr>
      <p:grpSpPr>
        <a:xfrm>
          <a:off x="0" y="0"/>
          <a:ext cx="0" cy="0"/>
          <a:chOff x="0" y="0"/>
          <a:chExt cx="0" cy="0"/>
        </a:xfrm>
      </p:grpSpPr>
      <p:sp>
        <p:nvSpPr>
          <p:cNvPr id="1003" name="Shape 1003"/>
          <p:cNvSpPr txBox="1"/>
          <p:nvPr>
            <p:ph idx="1" type="body"/>
          </p:nvPr>
        </p:nvSpPr>
        <p:spPr>
          <a:xfrm>
            <a:off x="228600" y="1524000"/>
            <a:ext cx="4038599" cy="4525963"/>
          </a:xfrm>
          <a:prstGeom prst="rect">
            <a:avLst/>
          </a:prstGeom>
          <a:noFill/>
          <a:ln>
            <a:noFill/>
          </a:ln>
        </p:spPr>
        <p:txBody>
          <a:bodyPr anchorCtr="0" anchor="t" bIns="45700" lIns="91425" rIns="91425" tIns="45700">
            <a:noAutofit/>
          </a:bodyPr>
          <a:lstStyle/>
          <a:p>
            <a:pPr indent="-161391" lvl="0" marL="365760" marR="0" rtl="0" algn="l">
              <a:lnSpc>
                <a:spcPct val="80000"/>
              </a:lnSpc>
              <a:spcBef>
                <a:spcPts val="0"/>
              </a:spcBef>
              <a:spcAft>
                <a:spcPts val="0"/>
              </a:spcAft>
              <a:buClr>
                <a:schemeClr val="accent1"/>
              </a:buClr>
              <a:buFont typeface="Rambla"/>
              <a:buNone/>
            </a:pPr>
            <a:r>
              <a:t/>
            </a:r>
            <a:endParaRPr b="0" baseline="0" i="0" sz="2400" u="none" cap="none" strike="noStrike">
              <a:solidFill>
                <a:schemeClr val="dk1"/>
              </a:solidFill>
              <a:latin typeface="Rambla"/>
              <a:ea typeface="Rambla"/>
              <a:cs typeface="Rambla"/>
              <a:sym typeface="Rambla"/>
            </a:endParaRPr>
          </a:p>
          <a:p>
            <a:pPr indent="-161391" lvl="0" marL="365760" marR="0" rtl="0" algn="l">
              <a:lnSpc>
                <a:spcPct val="80000"/>
              </a:lnSpc>
              <a:spcBef>
                <a:spcPts val="400"/>
              </a:spcBef>
              <a:spcAft>
                <a:spcPts val="0"/>
              </a:spcAft>
              <a:buClr>
                <a:schemeClr val="accent1"/>
              </a:buClr>
              <a:buFont typeface="Rambla"/>
              <a:buNone/>
            </a:pPr>
            <a:r>
              <a:t/>
            </a:r>
            <a:endParaRPr b="0" baseline="0" i="0" sz="2400" u="none" cap="none" strike="noStrike">
              <a:solidFill>
                <a:schemeClr val="dk1"/>
              </a:solidFill>
              <a:latin typeface="Rambla"/>
              <a:ea typeface="Rambla"/>
              <a:cs typeface="Rambla"/>
              <a:sym typeface="Rambla"/>
            </a:endParaRPr>
          </a:p>
        </p:txBody>
      </p:sp>
      <p:sp>
        <p:nvSpPr>
          <p:cNvPr id="1004" name="Shape 1004"/>
          <p:cNvSpPr txBox="1"/>
          <p:nvPr>
            <p:ph idx="2" type="body"/>
          </p:nvPr>
        </p:nvSpPr>
        <p:spPr>
          <a:xfrm>
            <a:off x="4419600" y="1481328"/>
            <a:ext cx="4267199" cy="484327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Belief that contact with others weakened China and were cautious in trade with outsiders</a:t>
            </a:r>
          </a:p>
          <a:p>
            <a:pPr indent="-240791" lvl="1" marL="621792" marR="0" rtl="0" algn="l">
              <a:lnSpc>
                <a:spcPct val="80000"/>
              </a:lnSpc>
              <a:spcBef>
                <a:spcPts val="324"/>
              </a:spcBef>
              <a:buClr>
                <a:schemeClr val="accent1"/>
              </a:buClr>
              <a:buSzPct val="97619"/>
              <a:buFont typeface="Rambla"/>
              <a:buChar char="◦"/>
            </a:pPr>
            <a:r>
              <a:rPr b="0" baseline="0" i="0" lang="en-US" sz="2050" u="none" cap="none" strike="noStrike">
                <a:solidFill>
                  <a:schemeClr val="dk1"/>
                </a:solidFill>
                <a:latin typeface="Rambla"/>
                <a:ea typeface="Rambla"/>
                <a:cs typeface="Rambla"/>
                <a:sym typeface="Rambla"/>
              </a:rPr>
              <a:t>Trade products included porcelain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Focus on rebuilding the empire to be independent</a:t>
            </a:r>
          </a:p>
          <a:p>
            <a:pPr indent="-240791" lvl="1" marL="621792" marR="0" rtl="0" algn="l">
              <a:lnSpc>
                <a:spcPct val="80000"/>
              </a:lnSpc>
              <a:spcBef>
                <a:spcPts val="324"/>
              </a:spcBef>
              <a:buClr>
                <a:schemeClr val="accent1"/>
              </a:buClr>
              <a:buSzPct val="97619"/>
              <a:buFont typeface="Rambla"/>
              <a:buChar char="◦"/>
            </a:pPr>
            <a:r>
              <a:rPr b="0" baseline="0" i="0" lang="en-US" sz="2050" u="none" cap="none" strike="noStrike">
                <a:solidFill>
                  <a:schemeClr val="dk1"/>
                </a:solidFill>
                <a:latin typeface="Rambla"/>
                <a:ea typeface="Rambla"/>
                <a:cs typeface="Rambla"/>
                <a:sym typeface="Rambla"/>
              </a:rPr>
              <a:t>Repaired irrigation system</a:t>
            </a:r>
          </a:p>
          <a:p>
            <a:pPr indent="-240791" lvl="1" marL="621792" marR="0" rtl="0" algn="l">
              <a:lnSpc>
                <a:spcPct val="80000"/>
              </a:lnSpc>
              <a:spcBef>
                <a:spcPts val="324"/>
              </a:spcBef>
              <a:buClr>
                <a:schemeClr val="accent1"/>
              </a:buClr>
              <a:buSzPct val="97619"/>
              <a:buFont typeface="Rambla"/>
              <a:buChar char="◦"/>
            </a:pPr>
            <a:r>
              <a:rPr b="0" baseline="0" i="0" lang="en-US" sz="2050" u="none" cap="none" strike="noStrike">
                <a:solidFill>
                  <a:schemeClr val="dk1"/>
                </a:solidFill>
                <a:latin typeface="Rambla"/>
                <a:ea typeface="Rambla"/>
                <a:cs typeface="Rambla"/>
                <a:sym typeface="Rambla"/>
              </a:rPr>
              <a:t>Great Wall</a:t>
            </a:r>
          </a:p>
          <a:p>
            <a:pPr indent="-240791" lvl="1" marL="621792" marR="0" rtl="0" algn="l">
              <a:lnSpc>
                <a:spcPct val="80000"/>
              </a:lnSpc>
              <a:spcBef>
                <a:spcPts val="324"/>
              </a:spcBef>
              <a:buClr>
                <a:schemeClr val="accent1"/>
              </a:buClr>
              <a:buSzPct val="97619"/>
              <a:buFont typeface="Rambla"/>
              <a:buChar char="◦"/>
            </a:pPr>
            <a:r>
              <a:rPr b="0" baseline="0" i="0" lang="en-US" sz="2050" u="none" cap="none" strike="noStrike">
                <a:solidFill>
                  <a:schemeClr val="dk1"/>
                </a:solidFill>
                <a:latin typeface="Rambla"/>
                <a:ea typeface="Rambla"/>
                <a:cs typeface="Rambla"/>
                <a:sym typeface="Rambla"/>
              </a:rPr>
              <a:t>Internal trade connections</a:t>
            </a:r>
          </a:p>
          <a:p>
            <a:pPr indent="-240791" lvl="1" marL="621792" marR="0" rtl="0" algn="l">
              <a:lnSpc>
                <a:spcPct val="80000"/>
              </a:lnSpc>
              <a:spcBef>
                <a:spcPts val="324"/>
              </a:spcBef>
              <a:buClr>
                <a:schemeClr val="accent1"/>
              </a:buClr>
              <a:buSzPct val="97619"/>
              <a:buFont typeface="Rambla"/>
              <a:buChar char="◦"/>
            </a:pPr>
            <a:r>
              <a:rPr b="0" baseline="0" i="0" lang="en-US" sz="2050" u="none" cap="none" strike="noStrike">
                <a:solidFill>
                  <a:schemeClr val="dk1"/>
                </a:solidFill>
                <a:latin typeface="Rambla"/>
                <a:ea typeface="Rambla"/>
                <a:cs typeface="Rambla"/>
                <a:sym typeface="Rambla"/>
              </a:rPr>
              <a:t>Promoted Chinese culture</a:t>
            </a:r>
          </a:p>
          <a:p>
            <a:pPr indent="-240791" lvl="1" marL="621792" marR="0" rtl="0" algn="l">
              <a:lnSpc>
                <a:spcPct val="80000"/>
              </a:lnSpc>
              <a:spcBef>
                <a:spcPts val="324"/>
              </a:spcBef>
              <a:buClr>
                <a:schemeClr val="accent1"/>
              </a:buClr>
              <a:buSzPct val="97619"/>
              <a:buFont typeface="Rambla"/>
              <a:buChar char="◦"/>
            </a:pPr>
            <a:r>
              <a:rPr b="0" baseline="0" i="0" lang="en-US" sz="2050" u="none" cap="none" strike="noStrike">
                <a:solidFill>
                  <a:schemeClr val="dk1"/>
                </a:solidFill>
                <a:latin typeface="Rambla"/>
                <a:ea typeface="Rambla"/>
                <a:cs typeface="Rambla"/>
                <a:sym typeface="Rambla"/>
              </a:rPr>
              <a:t>Education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Built a strong China that kept intruders out</a:t>
            </a:r>
          </a:p>
          <a:p>
            <a:pPr indent="-161391" lvl="0" marL="365760" marR="0" rtl="0" algn="l">
              <a:lnSpc>
                <a:spcPct val="80000"/>
              </a:lnSpc>
              <a:spcBef>
                <a:spcPts val="400"/>
              </a:spcBef>
              <a:spcAft>
                <a:spcPts val="0"/>
              </a:spcAft>
              <a:buClr>
                <a:schemeClr val="accent1"/>
              </a:buClr>
              <a:buFont typeface="Rambla"/>
              <a:buNone/>
            </a:pPr>
            <a:r>
              <a:t/>
            </a:r>
            <a:endParaRPr b="0" baseline="0" i="0" sz="2400" u="none" cap="none" strike="noStrike">
              <a:solidFill>
                <a:schemeClr val="dk1"/>
              </a:solidFill>
              <a:latin typeface="Rambla"/>
              <a:ea typeface="Rambla"/>
              <a:cs typeface="Rambla"/>
              <a:sym typeface="Rambla"/>
            </a:endParaRPr>
          </a:p>
        </p:txBody>
      </p:sp>
      <p:sp>
        <p:nvSpPr>
          <p:cNvPr id="1005" name="Shape 1005"/>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Rise of the Ming (cont.)</a:t>
            </a:r>
          </a:p>
        </p:txBody>
      </p:sp>
      <p:pic>
        <p:nvPicPr>
          <p:cNvPr id="1006" name="Shape 1006"/>
          <p:cNvPicPr preferRelativeResize="0"/>
          <p:nvPr/>
        </p:nvPicPr>
        <p:blipFill rotWithShape="1">
          <a:blip r:embed="rId3">
            <a:alphaModFix/>
          </a:blip>
          <a:srcRect b="0" l="0" r="0" t="0"/>
          <a:stretch/>
        </p:blipFill>
        <p:spPr>
          <a:xfrm>
            <a:off x="533400" y="1524000"/>
            <a:ext cx="3816248" cy="3886200"/>
          </a:xfrm>
          <a:prstGeom prst="rect">
            <a:avLst/>
          </a:prstGeom>
          <a:noFill/>
          <a:ln>
            <a:noFill/>
          </a:ln>
        </p:spPr>
      </p:pic>
    </p:spTree>
  </p:cSld>
  <p:clrMapOvr>
    <a:masterClrMapping/>
  </p:clrMapOvr>
  <p:transition spd="slow">
    <p:cut/>
  </p:transition>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10" name="Shape 1010"/>
        <p:cNvGrpSpPr/>
        <p:nvPr/>
      </p:nvGrpSpPr>
      <p:grpSpPr>
        <a:xfrm>
          <a:off x="0" y="0"/>
          <a:ext cx="0" cy="0"/>
          <a:chOff x="0" y="0"/>
          <a:chExt cx="0" cy="0"/>
        </a:xfrm>
      </p:grpSpPr>
      <p:sp>
        <p:nvSpPr>
          <p:cNvPr id="1011" name="Shape 1011"/>
          <p:cNvSpPr txBox="1"/>
          <p:nvPr>
            <p:ph type="title"/>
          </p:nvPr>
        </p:nvSpPr>
        <p:spPr>
          <a:xfrm>
            <a:off x="457200" y="273050"/>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200" u="none" cap="none" strike="noStrike">
                <a:solidFill>
                  <a:schemeClr val="dk2"/>
                </a:solidFill>
                <a:latin typeface="Rambla"/>
                <a:ea typeface="Rambla"/>
                <a:cs typeface="Rambla"/>
                <a:sym typeface="Rambla"/>
              </a:rPr>
              <a:t>Comparison: Customs and attitudes of Mongol and Chinese Women</a:t>
            </a:r>
          </a:p>
        </p:txBody>
      </p:sp>
      <p:sp>
        <p:nvSpPr>
          <p:cNvPr id="1012" name="Shape 1012"/>
          <p:cNvSpPr txBox="1"/>
          <p:nvPr>
            <p:ph idx="1" type="body"/>
          </p:nvPr>
        </p:nvSpPr>
        <p:spPr>
          <a:xfrm>
            <a:off x="457200" y="5410200"/>
            <a:ext cx="4040187" cy="762000"/>
          </a:xfrm>
          <a:prstGeom prst="rect">
            <a:avLst/>
          </a:prstGeom>
          <a:solidFill>
            <a:schemeClr val="accent1"/>
          </a:solidFill>
          <a:ln cap="flat" cmpd="sng" w="9650">
            <a:solidFill>
              <a:schemeClr val="accent1"/>
            </a:solidFill>
            <a:prstDash val="solid"/>
            <a:miter/>
            <a:headEnd len="med" w="med" type="none"/>
            <a:tailEnd len="med" w="med" type="none"/>
          </a:ln>
        </p:spPr>
        <p:txBody>
          <a:bodyPr anchorCtr="0" anchor="ctr" bIns="45700" lIns="182875" rIns="91425" tIns="45700">
            <a:noAutofit/>
          </a:bodyPr>
          <a:lstStyle/>
          <a:p>
            <a:pPr indent="0" lvl="0" marL="0" marR="0" rtl="0" algn="l">
              <a:spcBef>
                <a:spcPts val="0"/>
              </a:spcBef>
              <a:spcAft>
                <a:spcPts val="0"/>
              </a:spcAft>
              <a:buClr>
                <a:schemeClr val="accent1"/>
              </a:buClr>
              <a:buSzPct val="25000"/>
              <a:buFont typeface="Rambla"/>
              <a:buNone/>
            </a:pPr>
            <a:r>
              <a:rPr b="0" baseline="0" i="0" lang="en-US" sz="2400" u="none" cap="none" strike="noStrike">
                <a:solidFill>
                  <a:schemeClr val="lt1"/>
                </a:solidFill>
                <a:latin typeface="Rambla"/>
                <a:ea typeface="Rambla"/>
                <a:cs typeface="Rambla"/>
                <a:sym typeface="Rambla"/>
              </a:rPr>
              <a:t>Mongol	</a:t>
            </a:r>
          </a:p>
        </p:txBody>
      </p:sp>
      <p:sp>
        <p:nvSpPr>
          <p:cNvPr id="1013" name="Shape 1013"/>
          <p:cNvSpPr txBox="1"/>
          <p:nvPr>
            <p:ph idx="2" type="body"/>
          </p:nvPr>
        </p:nvSpPr>
        <p:spPr>
          <a:xfrm>
            <a:off x="4645026" y="5410200"/>
            <a:ext cx="4041774" cy="762000"/>
          </a:xfrm>
          <a:prstGeom prst="rect">
            <a:avLst/>
          </a:prstGeom>
          <a:solidFill>
            <a:schemeClr val="accent1"/>
          </a:solidFill>
          <a:ln cap="flat" cmpd="sng" w="9650">
            <a:solidFill>
              <a:schemeClr val="accent1"/>
            </a:solidFill>
            <a:prstDash val="solid"/>
            <a:miter/>
            <a:headEnd len="med" w="med" type="none"/>
            <a:tailEnd len="med" w="med" type="none"/>
          </a:ln>
        </p:spPr>
        <p:txBody>
          <a:bodyPr anchorCtr="0" anchor="ctr" bIns="45700" lIns="182875" rIns="91425" tIns="45700">
            <a:noAutofit/>
          </a:bodyPr>
          <a:lstStyle/>
          <a:p>
            <a:pPr indent="0" lvl="0" marL="0" marR="0" rtl="0" algn="l">
              <a:spcBef>
                <a:spcPts val="0"/>
              </a:spcBef>
              <a:spcAft>
                <a:spcPts val="0"/>
              </a:spcAft>
              <a:buClr>
                <a:schemeClr val="accent1"/>
              </a:buClr>
              <a:buSzPct val="25000"/>
              <a:buFont typeface="Rambla"/>
              <a:buNone/>
            </a:pPr>
            <a:r>
              <a:rPr b="0" baseline="0" i="0" lang="en-US" sz="2400" u="none" cap="none" strike="noStrike">
                <a:solidFill>
                  <a:schemeClr val="lt1"/>
                </a:solidFill>
                <a:latin typeface="Rambla"/>
                <a:ea typeface="Rambla"/>
                <a:cs typeface="Rambla"/>
                <a:sym typeface="Rambla"/>
              </a:rPr>
              <a:t>Chinese</a:t>
            </a:r>
          </a:p>
        </p:txBody>
      </p:sp>
      <p:sp>
        <p:nvSpPr>
          <p:cNvPr id="1014" name="Shape 1014"/>
          <p:cNvSpPr txBox="1"/>
          <p:nvPr>
            <p:ph idx="3" type="body"/>
          </p:nvPr>
        </p:nvSpPr>
        <p:spPr>
          <a:xfrm>
            <a:off x="457200" y="1444294"/>
            <a:ext cx="4040187" cy="3941762"/>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Patriarchal</a:t>
            </a:r>
          </a:p>
          <a:p>
            <a:pPr indent="-264160" lvl="0" marL="365760" marR="0" rtl="0" algn="l">
              <a:spcBef>
                <a:spcPts val="40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More freedom and independence</a:t>
            </a:r>
          </a:p>
          <a:p>
            <a:pPr indent="-264160" lvl="0" marL="365760" marR="0" rtl="0" algn="l">
              <a:spcBef>
                <a:spcPts val="40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Wouldn’t bind feet</a:t>
            </a:r>
          </a:p>
          <a:p>
            <a:pPr indent="-264160" lvl="0" marL="365760" marR="0" rtl="0" algn="l">
              <a:spcBef>
                <a:spcPts val="40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Formed hunting parties</a:t>
            </a:r>
          </a:p>
          <a:p>
            <a:pPr indent="-264160" lvl="0" marL="365760" marR="0" rtl="0" algn="l">
              <a:spcBef>
                <a:spcPts val="40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Wrestled</a:t>
            </a:r>
          </a:p>
          <a:p>
            <a:pPr indent="-264160" lvl="0" marL="365760" marR="0" rtl="0" algn="l">
              <a:spcBef>
                <a:spcPts val="40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Advisers to husbands</a:t>
            </a:r>
          </a:p>
          <a:p>
            <a:pPr indent="-264160" lvl="0" marL="365760" marR="0" rtl="0" algn="l">
              <a:spcBef>
                <a:spcPts val="40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Politically savvy</a:t>
            </a:r>
          </a:p>
        </p:txBody>
      </p:sp>
      <p:sp>
        <p:nvSpPr>
          <p:cNvPr id="1015" name="Shape 1015"/>
          <p:cNvSpPr txBox="1"/>
          <p:nvPr>
            <p:ph idx="4" type="body"/>
          </p:nvPr>
        </p:nvSpPr>
        <p:spPr>
          <a:xfrm>
            <a:off x="4645025" y="1444294"/>
            <a:ext cx="4041774" cy="3941762"/>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Patriarchal</a:t>
            </a:r>
          </a:p>
          <a:p>
            <a:pPr indent="-264160" lvl="0" marL="365760" marR="0" rtl="0" algn="l">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Foot binding</a:t>
            </a:r>
          </a:p>
          <a:p>
            <a:pPr indent="-160528" lvl="0" marL="365760" marR="0" rtl="0" algn="l">
              <a:spcBef>
                <a:spcPts val="0"/>
              </a:spcBef>
              <a:spcAft>
                <a:spcPts val="0"/>
              </a:spcAft>
              <a:buClr>
                <a:schemeClr val="accent1"/>
              </a:buClr>
              <a:buFont typeface="Rambla"/>
              <a:buNone/>
            </a:pPr>
            <a:r>
              <a:t/>
            </a:r>
            <a:endParaRPr b="0" baseline="0" i="0" sz="2400" u="none" cap="none" strike="noStrike">
              <a:solidFill>
                <a:schemeClr val="dk1"/>
              </a:solidFill>
              <a:latin typeface="Rambla"/>
              <a:ea typeface="Rambla"/>
              <a:cs typeface="Rambla"/>
              <a:sym typeface="Rambla"/>
            </a:endParaRPr>
          </a:p>
        </p:txBody>
      </p:sp>
    </p:spTree>
  </p:cSld>
  <p:clrMapOvr>
    <a:masterClrMapping/>
  </p:clrMapOvr>
  <p:transition spd="slow">
    <p:cut/>
  </p:transition>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19" name="Shape 1019"/>
        <p:cNvGrpSpPr/>
        <p:nvPr/>
      </p:nvGrpSpPr>
      <p:grpSpPr>
        <a:xfrm>
          <a:off x="0" y="0"/>
          <a:ext cx="0" cy="0"/>
          <a:chOff x="0" y="0"/>
          <a:chExt cx="0" cy="0"/>
        </a:xfrm>
      </p:grpSpPr>
      <p:sp>
        <p:nvSpPr>
          <p:cNvPr id="1020" name="Shape 1020"/>
          <p:cNvSpPr txBox="1"/>
          <p:nvPr>
            <p:ph type="title"/>
          </p:nvPr>
        </p:nvSpPr>
        <p:spPr>
          <a:xfrm>
            <a:off x="722375" y="1059712"/>
            <a:ext cx="7772400" cy="1828800"/>
          </a:xfrm>
          <a:prstGeom prst="rect">
            <a:avLst/>
          </a:prstGeom>
          <a:noFill/>
          <a:ln>
            <a:noFill/>
          </a:ln>
        </p:spPr>
        <p:txBody>
          <a:bodyPr anchorCtr="0" anchor="b" bIns="45700" lIns="91425" rIns="91425" tIns="45700">
            <a:noAutofit/>
          </a:bodyPr>
          <a:lstStyle/>
          <a:p>
            <a:pPr indent="0" lvl="0" marL="0" marR="0" rtl="0" algn="r">
              <a:spcBef>
                <a:spcPts val="0"/>
              </a:spcBef>
              <a:buClr>
                <a:schemeClr val="dk2"/>
              </a:buClr>
              <a:buSzPct val="25000"/>
              <a:buFont typeface="Rambla"/>
              <a:buNone/>
            </a:pPr>
            <a:r>
              <a:rPr b="1" baseline="0" i="0" lang="en-US" sz="4800" u="none" cap="none" strike="noStrike">
                <a:solidFill>
                  <a:schemeClr val="dk2"/>
                </a:solidFill>
                <a:latin typeface="Rambla"/>
                <a:ea typeface="Rambla"/>
                <a:cs typeface="Rambla"/>
                <a:sym typeface="Rambla"/>
              </a:rPr>
              <a:t>Tropical Africa and Asia</a:t>
            </a:r>
          </a:p>
        </p:txBody>
      </p:sp>
      <p:sp>
        <p:nvSpPr>
          <p:cNvPr id="1021" name="Shape 1021"/>
          <p:cNvSpPr txBox="1"/>
          <p:nvPr>
            <p:ph idx="1" type="body"/>
          </p:nvPr>
        </p:nvSpPr>
        <p:spPr>
          <a:xfrm>
            <a:off x="3922712" y="2931711"/>
            <a:ext cx="4572000" cy="1454888"/>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chemeClr val="accent1"/>
              </a:buClr>
              <a:buSzPct val="25000"/>
              <a:buFont typeface="Rambla"/>
              <a:buNone/>
            </a:pPr>
            <a:r>
              <a:rPr b="0" baseline="0" i="0" lang="en-US" sz="2300" u="none" cap="none" strike="noStrike">
                <a:solidFill>
                  <a:schemeClr val="dk1"/>
                </a:solidFill>
                <a:latin typeface="Rambla"/>
                <a:ea typeface="Rambla"/>
                <a:cs typeface="Rambla"/>
                <a:sym typeface="Rambla"/>
              </a:rPr>
              <a:t>Including Sub-Saharan Africa, India, and SE Asia</a:t>
            </a:r>
          </a:p>
          <a:p>
            <a:pPr indent="0" lvl="0" marL="0" marR="0" rtl="0" algn="l">
              <a:spcBef>
                <a:spcPts val="400"/>
              </a:spcBef>
              <a:spcAft>
                <a:spcPts val="0"/>
              </a:spcAft>
              <a:buClr>
                <a:schemeClr val="accent1"/>
              </a:buClr>
              <a:buFont typeface="Rambla"/>
              <a:buNone/>
            </a:pPr>
            <a:r>
              <a:t/>
            </a:r>
            <a:endParaRPr b="0" baseline="0" i="0" sz="2300" u="none" cap="none" strike="noStrike">
              <a:solidFill>
                <a:schemeClr val="dk1"/>
              </a:solidFill>
              <a:latin typeface="Rambla"/>
              <a:ea typeface="Rambla"/>
              <a:cs typeface="Rambla"/>
              <a:sym typeface="Rambla"/>
            </a:endParaRPr>
          </a:p>
        </p:txBody>
      </p:sp>
    </p:spTree>
  </p:cSld>
  <p:clrMapOvr>
    <a:masterClrMapping/>
  </p:clrMapOvr>
  <p:transition spd="slow">
    <p:cut/>
  </p:transition>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5" name="Shape 1025"/>
        <p:cNvGrpSpPr/>
        <p:nvPr/>
      </p:nvGrpSpPr>
      <p:grpSpPr>
        <a:xfrm>
          <a:off x="0" y="0"/>
          <a:ext cx="0" cy="0"/>
          <a:chOff x="0" y="0"/>
          <a:chExt cx="0" cy="0"/>
        </a:xfrm>
      </p:grpSpPr>
      <p:sp>
        <p:nvSpPr>
          <p:cNvPr id="1026" name="Shape 1026"/>
          <p:cNvSpPr txBox="1"/>
          <p:nvPr>
            <p:ph idx="1" type="body"/>
          </p:nvPr>
        </p:nvSpPr>
        <p:spPr>
          <a:xfrm>
            <a:off x="457200" y="1481328"/>
            <a:ext cx="8229600" cy="255727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After the fall of the Abbasid Caliphate Islam continued to flourish </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At times spread quietly and others violently</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In tropical areas peoples were linked by this common religion and also by increasingly complex long-distance trade networks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The tropical environment:</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Temperate climates, monsoon winds, diverse geography</a:t>
            </a:r>
          </a:p>
        </p:txBody>
      </p:sp>
      <p:sp>
        <p:nvSpPr>
          <p:cNvPr id="1027" name="Shape 1027"/>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Islam	</a:t>
            </a:r>
          </a:p>
        </p:txBody>
      </p:sp>
      <p:pic>
        <p:nvPicPr>
          <p:cNvPr id="1028" name="Shape 1028"/>
          <p:cNvPicPr preferRelativeResize="0"/>
          <p:nvPr/>
        </p:nvPicPr>
        <p:blipFill rotWithShape="1">
          <a:blip r:embed="rId3">
            <a:alphaModFix/>
          </a:blip>
          <a:srcRect b="0" l="0" r="0" t="0"/>
          <a:stretch/>
        </p:blipFill>
        <p:spPr>
          <a:xfrm>
            <a:off x="3962400" y="4038600"/>
            <a:ext cx="3845901" cy="2624137"/>
          </a:xfrm>
          <a:prstGeom prst="rect">
            <a:avLst/>
          </a:prstGeom>
          <a:noFill/>
          <a:ln>
            <a:noFill/>
          </a:ln>
        </p:spPr>
      </p:pic>
    </p:spTree>
  </p:cSld>
  <p:clrMapOvr>
    <a:masterClrMapping/>
  </p:clrMapOvr>
  <p:transition spd="slow">
    <p:cut/>
  </p:transition>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32" name="Shape 1032"/>
        <p:cNvGrpSpPr/>
        <p:nvPr/>
      </p:nvGrpSpPr>
      <p:grpSpPr>
        <a:xfrm>
          <a:off x="0" y="0"/>
          <a:ext cx="0" cy="0"/>
          <a:chOff x="0" y="0"/>
          <a:chExt cx="0" cy="0"/>
        </a:xfrm>
      </p:grpSpPr>
      <p:sp>
        <p:nvSpPr>
          <p:cNvPr id="1033" name="Shape 1033"/>
          <p:cNvSpPr txBox="1"/>
          <p:nvPr>
            <p:ph type="title"/>
          </p:nvPr>
        </p:nvSpPr>
        <p:spPr>
          <a:xfrm>
            <a:off x="457200" y="274637"/>
            <a:ext cx="77724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Sub-Saharan Africa</a:t>
            </a:r>
          </a:p>
        </p:txBody>
      </p:sp>
      <p:sp>
        <p:nvSpPr>
          <p:cNvPr id="1034" name="Shape 1034"/>
          <p:cNvSpPr txBox="1"/>
          <p:nvPr>
            <p:ph idx="1" type="body"/>
          </p:nvPr>
        </p:nvSpPr>
        <p:spPr>
          <a:xfrm>
            <a:off x="304800" y="1409700"/>
            <a:ext cx="6019799" cy="4830762"/>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Islam provided external contact between Sub-Saharan Africa and the world</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Centers of civilizations arose building from the Bantu migrations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Some very connected with the world</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Sudanic empires of Mali, Ghana, Songhay</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City states of Swahili coast</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sng" cap="none" strike="noStrike">
                <a:solidFill>
                  <a:schemeClr val="dk1"/>
                </a:solidFill>
                <a:latin typeface="Rambla"/>
                <a:ea typeface="Rambla"/>
                <a:cs typeface="Rambla"/>
                <a:sym typeface="Rambla"/>
              </a:rPr>
              <a:t>Stateless society </a:t>
            </a:r>
            <a:r>
              <a:rPr b="0" baseline="0" i="0" lang="en-US" sz="2500" u="none" cap="none" strike="noStrike">
                <a:solidFill>
                  <a:schemeClr val="dk1"/>
                </a:solidFill>
                <a:latin typeface="Rambla"/>
                <a:ea typeface="Rambla"/>
                <a:cs typeface="Rambla"/>
                <a:sym typeface="Rambla"/>
              </a:rPr>
              <a:t>common and continued to thrive but large states developed and connected economically and politically with other parts of the world</a:t>
            </a:r>
          </a:p>
          <a:p>
            <a:pPr indent="-8128" lvl="0" marL="109728" marR="0" rtl="0" algn="l">
              <a:lnSpc>
                <a:spcPct val="80000"/>
              </a:lnSpc>
              <a:spcBef>
                <a:spcPts val="400"/>
              </a:spcBef>
              <a:spcAft>
                <a:spcPts val="0"/>
              </a:spcAft>
              <a:buClr>
                <a:schemeClr val="accent1"/>
              </a:buClr>
              <a:buFont typeface="Rambla"/>
              <a:buNone/>
            </a:pPr>
            <a:r>
              <a:t/>
            </a:r>
            <a:endParaRPr b="0" baseline="0" i="0" sz="2500" u="none" cap="none" strike="noStrike">
              <a:solidFill>
                <a:schemeClr val="dk1"/>
              </a:solidFill>
              <a:latin typeface="Rambla"/>
              <a:ea typeface="Rambla"/>
              <a:cs typeface="Rambla"/>
              <a:sym typeface="Rambla"/>
            </a:endParaRPr>
          </a:p>
        </p:txBody>
      </p:sp>
      <p:pic>
        <p:nvPicPr>
          <p:cNvPr id="1035" name="Shape 1035"/>
          <p:cNvPicPr preferRelativeResize="0"/>
          <p:nvPr/>
        </p:nvPicPr>
        <p:blipFill rotWithShape="1">
          <a:blip r:embed="rId3">
            <a:alphaModFix/>
          </a:blip>
          <a:srcRect b="0" l="0" r="0" t="0"/>
          <a:stretch/>
        </p:blipFill>
        <p:spPr>
          <a:xfrm rot="970033">
            <a:off x="6174431" y="2931360"/>
            <a:ext cx="2737832" cy="2053374"/>
          </a:xfrm>
          <a:prstGeom prst="rect">
            <a:avLst/>
          </a:prstGeom>
          <a:noFill/>
          <a:ln>
            <a:noFill/>
          </a:ln>
        </p:spPr>
      </p:pic>
    </p:spTree>
  </p:cSld>
  <p:clrMapOvr>
    <a:masterClrMapping/>
  </p:clrMapOvr>
  <p:transition spd="slow">
    <p:cut/>
  </p:transition>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39" name="Shape 1039"/>
        <p:cNvGrpSpPr/>
        <p:nvPr/>
      </p:nvGrpSpPr>
      <p:grpSpPr>
        <a:xfrm>
          <a:off x="0" y="0"/>
          <a:ext cx="0" cy="0"/>
          <a:chOff x="0" y="0"/>
          <a:chExt cx="0" cy="0"/>
        </a:xfrm>
      </p:grpSpPr>
      <p:sp>
        <p:nvSpPr>
          <p:cNvPr id="1040" name="Shape 1040"/>
          <p:cNvSpPr txBox="1"/>
          <p:nvPr>
            <p:ph type="title"/>
          </p:nvPr>
        </p:nvSpPr>
        <p:spPr>
          <a:xfrm>
            <a:off x="609600" y="274637"/>
            <a:ext cx="80771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Empires of the Western Sudan</a:t>
            </a:r>
          </a:p>
        </p:txBody>
      </p:sp>
      <p:sp>
        <p:nvSpPr>
          <p:cNvPr id="1041" name="Shape 1041"/>
          <p:cNvSpPr txBox="1"/>
          <p:nvPr>
            <p:ph idx="1" type="body"/>
          </p:nvPr>
        </p:nvSpPr>
        <p:spPr>
          <a:xfrm>
            <a:off x="457200" y="1481328"/>
            <a:ext cx="4038599" cy="4525963"/>
          </a:xfrm>
          <a:prstGeom prst="rect">
            <a:avLst/>
          </a:prstGeom>
          <a:noFill/>
          <a:ln>
            <a:noFill/>
          </a:ln>
        </p:spPr>
        <p:txBody>
          <a:bodyPr anchorCtr="0" anchor="t" bIns="45700" lIns="91425" rIns="91425" tIns="45700">
            <a:noAutofit/>
          </a:bodyPr>
          <a:lstStyle/>
          <a:p>
            <a:pPr indent="-179527" lvl="0" marL="365760" marR="0" rtl="0" algn="l">
              <a:lnSpc>
                <a:spcPct val="80000"/>
              </a:lnSpc>
              <a:spcBef>
                <a:spcPts val="0"/>
              </a:spcBef>
              <a:spcAft>
                <a:spcPts val="0"/>
              </a:spcAft>
              <a:buClr>
                <a:schemeClr val="accent1"/>
              </a:buClr>
              <a:buFont typeface="Rambla"/>
              <a:buNone/>
            </a:pPr>
            <a:r>
              <a:t/>
            </a:r>
            <a:endParaRPr b="0" baseline="0" i="0" sz="1950" u="none" cap="none" strike="noStrike">
              <a:solidFill>
                <a:schemeClr val="dk1"/>
              </a:solidFill>
              <a:latin typeface="Rambla"/>
              <a:ea typeface="Rambla"/>
              <a:cs typeface="Rambla"/>
              <a:sym typeface="Rambla"/>
            </a:endParaRPr>
          </a:p>
        </p:txBody>
      </p:sp>
      <p:sp>
        <p:nvSpPr>
          <p:cNvPr id="1042" name="Shape 1042"/>
          <p:cNvSpPr txBox="1"/>
          <p:nvPr>
            <p:ph idx="2" type="body"/>
          </p:nvPr>
        </p:nvSpPr>
        <p:spPr>
          <a:xfrm>
            <a:off x="4648200" y="1371600"/>
            <a:ext cx="4038599" cy="5181600"/>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6300"/>
              <a:buFont typeface="Rambla"/>
              <a:buChar char=""/>
            </a:pPr>
            <a:r>
              <a:rPr b="0" baseline="0" i="0" lang="en-US" sz="1950" u="none" cap="none" strike="noStrike">
                <a:solidFill>
                  <a:schemeClr val="dk1"/>
                </a:solidFill>
                <a:latin typeface="Rambla"/>
                <a:ea typeface="Rambla"/>
                <a:cs typeface="Rambla"/>
                <a:sym typeface="Rambla"/>
              </a:rPr>
              <a:t>Camels traveled across the Sahel</a:t>
            </a:r>
          </a:p>
          <a:p>
            <a:pPr indent="-264160" lvl="0" marL="365760" marR="0" rtl="0" algn="l">
              <a:lnSpc>
                <a:spcPct val="80000"/>
              </a:lnSpc>
              <a:spcBef>
                <a:spcPts val="400"/>
              </a:spcBef>
              <a:spcAft>
                <a:spcPts val="0"/>
              </a:spcAft>
              <a:buClr>
                <a:schemeClr val="accent1"/>
              </a:buClr>
              <a:buSzPct val="66300"/>
              <a:buFont typeface="Rambla"/>
              <a:buChar char=""/>
            </a:pPr>
            <a:r>
              <a:rPr b="0" baseline="0" i="0" lang="en-US" sz="1950" u="none" cap="none" strike="noStrike">
                <a:solidFill>
                  <a:schemeClr val="dk1"/>
                </a:solidFill>
                <a:latin typeface="Rambla"/>
                <a:ea typeface="Rambla"/>
                <a:cs typeface="Rambla"/>
                <a:sym typeface="Rambla"/>
              </a:rPr>
              <a:t>Ghana </a:t>
            </a:r>
          </a:p>
          <a:p>
            <a:pPr indent="-240791" lvl="1" marL="621792" marR="0" rtl="0" algn="l">
              <a:lnSpc>
                <a:spcPct val="80000"/>
              </a:lnSpc>
              <a:spcBef>
                <a:spcPts val="324"/>
              </a:spcBef>
              <a:buClr>
                <a:schemeClr val="accent1"/>
              </a:buClr>
              <a:buSzPct val="100000"/>
              <a:buFont typeface="Rambla"/>
              <a:buChar char="◦"/>
            </a:pPr>
            <a:r>
              <a:rPr b="0" baseline="0" i="0" lang="en-US" sz="1700" u="none" cap="none" strike="noStrike">
                <a:solidFill>
                  <a:schemeClr val="dk1"/>
                </a:solidFill>
                <a:latin typeface="Rambla"/>
                <a:ea typeface="Rambla"/>
                <a:cs typeface="Rambla"/>
                <a:sym typeface="Rambla"/>
              </a:rPr>
              <a:t>gold for salt and dates  (taxed salt and gold exchanged)</a:t>
            </a:r>
          </a:p>
          <a:p>
            <a:pPr indent="-240791" lvl="1" marL="621792" marR="0" rtl="0" algn="l">
              <a:lnSpc>
                <a:spcPct val="80000"/>
              </a:lnSpc>
              <a:spcBef>
                <a:spcPts val="324"/>
              </a:spcBef>
              <a:buClr>
                <a:schemeClr val="accent1"/>
              </a:buClr>
              <a:buSzPct val="100000"/>
              <a:buFont typeface="Rambla"/>
              <a:buChar char="◦"/>
            </a:pPr>
            <a:r>
              <a:rPr b="0" baseline="0" i="0" lang="en-US" sz="1700" u="none" cap="none" strike="noStrike">
                <a:solidFill>
                  <a:schemeClr val="dk1"/>
                </a:solidFill>
                <a:latin typeface="Rambla"/>
                <a:ea typeface="Rambla"/>
                <a:cs typeface="Rambla"/>
                <a:sym typeface="Rambla"/>
              </a:rPr>
              <a:t>Rulers converted to Islam; improved relationship with Muslim merchants and nomads</a:t>
            </a:r>
          </a:p>
          <a:p>
            <a:pPr indent="-264160" lvl="0" marL="365760" marR="0" rtl="0" algn="l">
              <a:lnSpc>
                <a:spcPct val="80000"/>
              </a:lnSpc>
              <a:spcBef>
                <a:spcPts val="400"/>
              </a:spcBef>
              <a:spcAft>
                <a:spcPts val="0"/>
              </a:spcAft>
              <a:buClr>
                <a:schemeClr val="accent1"/>
              </a:buClr>
              <a:buSzPct val="66300"/>
              <a:buFont typeface="Rambla"/>
              <a:buChar char=""/>
            </a:pPr>
            <a:r>
              <a:rPr b="0" baseline="0" i="0" lang="en-US" sz="1950" u="none" cap="none" strike="noStrike">
                <a:solidFill>
                  <a:schemeClr val="dk1"/>
                </a:solidFill>
                <a:latin typeface="Rambla"/>
                <a:ea typeface="Rambla"/>
                <a:cs typeface="Rambla"/>
                <a:sym typeface="Rambla"/>
              </a:rPr>
              <a:t>After decline, Mali grew to dominate the area, followed by Songhay.  </a:t>
            </a:r>
          </a:p>
          <a:p>
            <a:pPr indent="-264160" lvl="0" marL="365760" marR="0" rtl="0" algn="l">
              <a:lnSpc>
                <a:spcPct val="80000"/>
              </a:lnSpc>
              <a:spcBef>
                <a:spcPts val="400"/>
              </a:spcBef>
              <a:spcAft>
                <a:spcPts val="0"/>
              </a:spcAft>
              <a:buClr>
                <a:schemeClr val="accent1"/>
              </a:buClr>
              <a:buSzPct val="66300"/>
              <a:buFont typeface="Rambla"/>
              <a:buChar char=""/>
            </a:pPr>
            <a:r>
              <a:rPr b="0" baseline="0" i="0" lang="en-US" sz="1950" u="none" cap="none" strike="noStrike">
                <a:solidFill>
                  <a:schemeClr val="dk1"/>
                </a:solidFill>
                <a:latin typeface="Rambla"/>
                <a:ea typeface="Rambla"/>
                <a:cs typeface="Rambla"/>
                <a:sym typeface="Rambla"/>
              </a:rPr>
              <a:t>The Hausa states became powerful to the east</a:t>
            </a:r>
          </a:p>
          <a:p>
            <a:pPr indent="-264160" lvl="0" marL="365760" marR="0" rtl="0" algn="l">
              <a:lnSpc>
                <a:spcPct val="80000"/>
              </a:lnSpc>
              <a:spcBef>
                <a:spcPts val="400"/>
              </a:spcBef>
              <a:spcAft>
                <a:spcPts val="0"/>
              </a:spcAft>
              <a:buClr>
                <a:schemeClr val="accent1"/>
              </a:buClr>
              <a:buSzPct val="66300"/>
              <a:buFont typeface="Rambla"/>
              <a:buChar char=""/>
            </a:pPr>
            <a:r>
              <a:rPr b="0" baseline="0" i="0" lang="en-US" sz="1950" u="none" cap="none" strike="noStrike">
                <a:solidFill>
                  <a:schemeClr val="dk1"/>
                </a:solidFill>
                <a:latin typeface="Rambla"/>
                <a:ea typeface="Rambla"/>
                <a:cs typeface="Rambla"/>
                <a:sym typeface="Rambla"/>
              </a:rPr>
              <a:t>People of the Sudanic states</a:t>
            </a:r>
          </a:p>
          <a:p>
            <a:pPr indent="-240791" lvl="1" marL="621792" marR="0" rtl="0" algn="l">
              <a:lnSpc>
                <a:spcPct val="80000"/>
              </a:lnSpc>
              <a:spcBef>
                <a:spcPts val="324"/>
              </a:spcBef>
              <a:buClr>
                <a:schemeClr val="accent1"/>
              </a:buClr>
              <a:buSzPct val="100000"/>
              <a:buFont typeface="Rambla"/>
              <a:buChar char="◦"/>
            </a:pPr>
            <a:r>
              <a:rPr b="0" baseline="0" i="0" lang="en-US" sz="1700" u="none" cap="none" strike="noStrike">
                <a:solidFill>
                  <a:schemeClr val="dk1"/>
                </a:solidFill>
                <a:latin typeface="Rambla"/>
                <a:ea typeface="Rambla"/>
                <a:cs typeface="Rambla"/>
                <a:sym typeface="Rambla"/>
              </a:rPr>
              <a:t>farmers (soil sandy/shallow) and fishers</a:t>
            </a:r>
          </a:p>
          <a:p>
            <a:pPr indent="-240791" lvl="1" marL="621792" marR="0" rtl="0" algn="l">
              <a:lnSpc>
                <a:spcPct val="80000"/>
              </a:lnSpc>
              <a:spcBef>
                <a:spcPts val="324"/>
              </a:spcBef>
              <a:buClr>
                <a:schemeClr val="accent1"/>
              </a:buClr>
              <a:buSzPct val="100000"/>
              <a:buFont typeface="Rambla"/>
              <a:buChar char="◦"/>
            </a:pPr>
            <a:r>
              <a:rPr b="0" baseline="0" i="0" lang="en-US" sz="1700" u="none" cap="none" strike="noStrike">
                <a:solidFill>
                  <a:schemeClr val="dk1"/>
                </a:solidFill>
                <a:latin typeface="Rambla"/>
                <a:ea typeface="Rambla"/>
                <a:cs typeface="Rambla"/>
                <a:sym typeface="Rambla"/>
              </a:rPr>
              <a:t>Polygamy common – larger families could farm larger areas of land</a:t>
            </a:r>
          </a:p>
          <a:p>
            <a:pPr indent="-179527" lvl="0" marL="365760" marR="0" rtl="0" algn="l">
              <a:lnSpc>
                <a:spcPct val="80000"/>
              </a:lnSpc>
              <a:spcBef>
                <a:spcPts val="400"/>
              </a:spcBef>
              <a:spcAft>
                <a:spcPts val="0"/>
              </a:spcAft>
              <a:buClr>
                <a:schemeClr val="accent1"/>
              </a:buClr>
              <a:buFont typeface="Rambla"/>
              <a:buNone/>
            </a:pPr>
            <a:r>
              <a:t/>
            </a:r>
            <a:endParaRPr b="0" baseline="0" i="0" sz="1950" u="none" cap="none" strike="noStrike">
              <a:solidFill>
                <a:schemeClr val="dk1"/>
              </a:solidFill>
              <a:latin typeface="Rambla"/>
              <a:ea typeface="Rambla"/>
              <a:cs typeface="Rambla"/>
              <a:sym typeface="Rambla"/>
            </a:endParaRPr>
          </a:p>
        </p:txBody>
      </p:sp>
      <p:pic>
        <p:nvPicPr>
          <p:cNvPr id="1043" name="Shape 1043"/>
          <p:cNvPicPr preferRelativeResize="0"/>
          <p:nvPr/>
        </p:nvPicPr>
        <p:blipFill rotWithShape="1">
          <a:blip r:embed="rId3">
            <a:alphaModFix/>
          </a:blip>
          <a:srcRect b="0" l="0" r="0" t="0"/>
          <a:stretch/>
        </p:blipFill>
        <p:spPr>
          <a:xfrm>
            <a:off x="444500" y="1371600"/>
            <a:ext cx="4267199" cy="4617109"/>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9" name="Shape 189"/>
        <p:cNvGrpSpPr/>
        <p:nvPr/>
      </p:nvGrpSpPr>
      <p:grpSpPr>
        <a:xfrm>
          <a:off x="0" y="0"/>
          <a:ext cx="0" cy="0"/>
          <a:chOff x="0" y="0"/>
          <a:chExt cx="0" cy="0"/>
        </a:xfrm>
      </p:grpSpPr>
      <p:sp>
        <p:nvSpPr>
          <p:cNvPr id="190" name="Shape 190"/>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The influence of the classical civilizations continued</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Political lines reconfigured and governing styles changed but the Middle East, China, India, and Eastern Roman Empire remained powerful with the greatest cities of the world in these areas.</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As we approach the end of this era the world was already beginning to change as Europeans prepared to set sail on the Atlantic. </a:t>
            </a:r>
          </a:p>
        </p:txBody>
      </p:sp>
      <p:sp>
        <p:nvSpPr>
          <p:cNvPr id="191" name="Shape 191"/>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Keep in Mind:</a:t>
            </a:r>
          </a:p>
        </p:txBody>
      </p:sp>
    </p:spTree>
  </p:cSld>
  <p:clrMapOvr>
    <a:masterClrMapping/>
  </p:clrMapOvr>
  <p:transition spd="slow">
    <p:cut/>
  </p:transition>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47" name="Shape 1047"/>
        <p:cNvGrpSpPr/>
        <p:nvPr/>
      </p:nvGrpSpPr>
      <p:grpSpPr>
        <a:xfrm>
          <a:off x="0" y="0"/>
          <a:ext cx="0" cy="0"/>
          <a:chOff x="0" y="0"/>
          <a:chExt cx="0" cy="0"/>
        </a:xfrm>
      </p:grpSpPr>
      <p:sp>
        <p:nvSpPr>
          <p:cNvPr id="1048" name="Shape 1048"/>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The Kingdom of Mali</a:t>
            </a:r>
          </a:p>
        </p:txBody>
      </p:sp>
      <p:sp>
        <p:nvSpPr>
          <p:cNvPr id="1049" name="Shape 1049"/>
          <p:cNvSpPr txBox="1"/>
          <p:nvPr>
            <p:ph idx="1" type="body"/>
          </p:nvPr>
        </p:nvSpPr>
        <p:spPr>
          <a:xfrm>
            <a:off x="4114800" y="1481137"/>
            <a:ext cx="4572000" cy="45259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Ghana fell into decline due to Berber defeats and less gold </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Regional leaders battle; Sundiata emerges</a:t>
            </a:r>
          </a:p>
          <a:p>
            <a:pPr indent="-240791" lvl="1" marL="621792" marR="0" rtl="0" algn="l">
              <a:lnSpc>
                <a:spcPct val="80000"/>
              </a:lnSpc>
              <a:spcBef>
                <a:spcPts val="324"/>
              </a:spcBef>
              <a:buClr>
                <a:srgbClr val="7FD13B"/>
              </a:buClr>
              <a:buSzPct val="100000"/>
              <a:buFont typeface="Rambla"/>
              <a:buChar char="◦"/>
            </a:pPr>
            <a:r>
              <a:rPr b="0" baseline="0" i="0" lang="en-US" sz="1700" u="none" cap="none" strike="noStrike">
                <a:solidFill>
                  <a:srgbClr val="000000"/>
                </a:solidFill>
                <a:latin typeface="Rambla"/>
                <a:ea typeface="Rambla"/>
                <a:cs typeface="Rambla"/>
                <a:sym typeface="Rambla"/>
              </a:rPr>
              <a:t>Lion-king founded Mali</a:t>
            </a:r>
          </a:p>
          <a:p>
            <a:pPr indent="-240791" lvl="1" marL="621792" marR="0" rtl="0" algn="l">
              <a:lnSpc>
                <a:spcPct val="80000"/>
              </a:lnSpc>
              <a:spcBef>
                <a:spcPts val="324"/>
              </a:spcBef>
              <a:buClr>
                <a:srgbClr val="7FD13B"/>
              </a:buClr>
              <a:buSzPct val="100000"/>
              <a:buFont typeface="Rambla"/>
              <a:buChar char="◦"/>
            </a:pPr>
            <a:r>
              <a:rPr b="0" baseline="0" i="0" lang="en-US" sz="1700" u="none" cap="none" strike="noStrike">
                <a:solidFill>
                  <a:srgbClr val="000000"/>
                </a:solidFill>
                <a:latin typeface="Rambla"/>
                <a:ea typeface="Rambla"/>
                <a:cs typeface="Rambla"/>
                <a:sym typeface="Rambla"/>
              </a:rPr>
              <a:t>Stories told by griots</a:t>
            </a:r>
          </a:p>
          <a:p>
            <a:pPr indent="-240791" lvl="1" marL="621792" marR="0" rtl="0" algn="l">
              <a:lnSpc>
                <a:spcPct val="80000"/>
              </a:lnSpc>
              <a:spcBef>
                <a:spcPts val="324"/>
              </a:spcBef>
              <a:buClr>
                <a:srgbClr val="7FD13B"/>
              </a:buClr>
              <a:buSzPct val="100000"/>
              <a:buFont typeface="Rambla"/>
              <a:buChar char="◦"/>
            </a:pPr>
            <a:r>
              <a:rPr b="0" baseline="0" i="0" lang="en-US" sz="1700" u="none" cap="none" strike="noStrike">
                <a:solidFill>
                  <a:srgbClr val="000000"/>
                </a:solidFill>
                <a:latin typeface="Rambla"/>
                <a:ea typeface="Rambla"/>
                <a:cs typeface="Rambla"/>
                <a:sym typeface="Rambla"/>
              </a:rPr>
              <a:t>Successive kings made wise alliances</a:t>
            </a:r>
          </a:p>
          <a:p>
            <a:pPr indent="-240791" lvl="1" marL="621792" marR="0" rtl="0" algn="l">
              <a:lnSpc>
                <a:spcPct val="80000"/>
              </a:lnSpc>
              <a:spcBef>
                <a:spcPts val="324"/>
              </a:spcBef>
              <a:buClr>
                <a:srgbClr val="7FD13B"/>
              </a:buClr>
              <a:buSzPct val="100000"/>
              <a:buFont typeface="Rambla"/>
              <a:buChar char="◦"/>
            </a:pPr>
            <a:r>
              <a:rPr b="0" baseline="0" i="0" lang="en-US" sz="1700" u="none" cap="none" strike="noStrike">
                <a:solidFill>
                  <a:srgbClr val="000000"/>
                </a:solidFill>
                <a:latin typeface="Rambla"/>
                <a:ea typeface="Rambla"/>
                <a:cs typeface="Rambla"/>
                <a:sym typeface="Rambla"/>
              </a:rPr>
              <a:t>Courageous in battle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Mali successful as trading state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Reached its peak during reign of Mansa Musa</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Pilgrimage to Mecca</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Market cities included</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Timbuktu, Gao, Jenne</a:t>
            </a:r>
          </a:p>
          <a:p>
            <a:pPr indent="-127634" lvl="1" marL="621792" marR="0" rtl="0" algn="l">
              <a:lnSpc>
                <a:spcPct val="80000"/>
              </a:lnSpc>
              <a:spcBef>
                <a:spcPts val="324"/>
              </a:spcBef>
              <a:buClr>
                <a:schemeClr val="accent1"/>
              </a:buClr>
              <a:buFont typeface="Rambla"/>
              <a:buNone/>
            </a:pPr>
            <a:r>
              <a:t/>
            </a:r>
            <a:endParaRPr b="0" baseline="0" i="0" sz="1800" u="none" cap="none" strike="noStrike">
              <a:solidFill>
                <a:schemeClr val="dk1"/>
              </a:solidFill>
              <a:latin typeface="Rambla"/>
              <a:ea typeface="Rambla"/>
              <a:cs typeface="Rambla"/>
              <a:sym typeface="Rambla"/>
            </a:endParaRPr>
          </a:p>
          <a:p>
            <a:pPr indent="-127634" lvl="1" marL="621792" marR="0" rtl="0" algn="l">
              <a:lnSpc>
                <a:spcPct val="80000"/>
              </a:lnSpc>
              <a:spcBef>
                <a:spcPts val="324"/>
              </a:spcBef>
              <a:buClr>
                <a:schemeClr val="accent1"/>
              </a:buClr>
              <a:buFont typeface="Rambla"/>
              <a:buNone/>
            </a:pPr>
            <a:r>
              <a:t/>
            </a:r>
            <a:endParaRPr b="0" baseline="0" i="0" sz="1800" u="none" cap="none" strike="noStrike">
              <a:solidFill>
                <a:schemeClr val="dk1"/>
              </a:solidFill>
              <a:latin typeface="Rambla"/>
              <a:ea typeface="Rambla"/>
              <a:cs typeface="Rambla"/>
              <a:sym typeface="Rambla"/>
            </a:endParaRPr>
          </a:p>
        </p:txBody>
      </p:sp>
      <p:pic>
        <p:nvPicPr>
          <p:cNvPr id="1050" name="Shape 1050"/>
          <p:cNvPicPr preferRelativeResize="0"/>
          <p:nvPr/>
        </p:nvPicPr>
        <p:blipFill rotWithShape="1">
          <a:blip r:embed="rId3">
            <a:alphaModFix/>
          </a:blip>
          <a:srcRect b="0" l="0" r="0" t="0"/>
          <a:stretch/>
        </p:blipFill>
        <p:spPr>
          <a:xfrm>
            <a:off x="495300" y="1295400"/>
            <a:ext cx="3311640" cy="4648199"/>
          </a:xfrm>
          <a:prstGeom prst="rect">
            <a:avLst/>
          </a:prstGeom>
          <a:noFill/>
          <a:ln>
            <a:noFill/>
          </a:ln>
        </p:spPr>
      </p:pic>
    </p:spTree>
  </p:cSld>
  <p:clrMapOvr>
    <a:masterClrMapping/>
  </p:clrMapOvr>
  <p:transition spd="slow">
    <p:cut/>
  </p:transition>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4" name="Shape 1054"/>
        <p:cNvGrpSpPr/>
        <p:nvPr/>
      </p:nvGrpSpPr>
      <p:grpSpPr>
        <a:xfrm>
          <a:off x="0" y="0"/>
          <a:ext cx="0" cy="0"/>
          <a:chOff x="0" y="0"/>
          <a:chExt cx="0" cy="0"/>
        </a:xfrm>
      </p:grpSpPr>
      <p:sp>
        <p:nvSpPr>
          <p:cNvPr id="1055" name="Shape 1055"/>
          <p:cNvSpPr txBox="1"/>
          <p:nvPr>
            <p:ph idx="1" type="body"/>
          </p:nvPr>
        </p:nvSpPr>
        <p:spPr>
          <a:xfrm>
            <a:off x="457200" y="1481329"/>
            <a:ext cx="8229600" cy="2481071"/>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Large population</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Great mosque</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Library and university</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Muslims; provided protection, lodging and services for merchants</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Encouraged spread of Islam</a:t>
            </a:r>
          </a:p>
          <a:p>
            <a:pPr indent="-156339" lvl="0" marL="365760" marR="0" rtl="0" algn="l">
              <a:lnSpc>
                <a:spcPct val="90000"/>
              </a:lnSpc>
              <a:spcBef>
                <a:spcPts val="400"/>
              </a:spcBef>
              <a:spcAft>
                <a:spcPts val="0"/>
              </a:spcAft>
              <a:buClr>
                <a:schemeClr val="accent1"/>
              </a:buClr>
              <a:buFont typeface="Rambla"/>
              <a:buNone/>
            </a:pPr>
            <a:r>
              <a:t/>
            </a:r>
            <a:endParaRPr b="0" baseline="0" i="0" sz="2500" u="none" cap="none" strike="noStrike">
              <a:solidFill>
                <a:schemeClr val="dk1"/>
              </a:solidFill>
              <a:latin typeface="Rambla"/>
              <a:ea typeface="Rambla"/>
              <a:cs typeface="Rambla"/>
              <a:sym typeface="Rambla"/>
            </a:endParaRPr>
          </a:p>
        </p:txBody>
      </p:sp>
      <p:sp>
        <p:nvSpPr>
          <p:cNvPr id="1056" name="Shape 1056"/>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rgbClr val="000000"/>
              </a:buClr>
              <a:buSzPct val="25000"/>
              <a:buFont typeface="Rambla"/>
              <a:buNone/>
            </a:pPr>
            <a:r>
              <a:rPr b="0" baseline="0" i="0" lang="en-US" sz="4800" u="none" cap="none" strike="noStrike">
                <a:solidFill>
                  <a:srgbClr val="000000"/>
                </a:solidFill>
                <a:latin typeface="Rambla"/>
                <a:ea typeface="Rambla"/>
                <a:cs typeface="Rambla"/>
                <a:sym typeface="Rambla"/>
              </a:rPr>
              <a:t>Timbuktu</a:t>
            </a:r>
          </a:p>
        </p:txBody>
      </p:sp>
      <p:pic>
        <p:nvPicPr>
          <p:cNvPr id="1057" name="Shape 1057"/>
          <p:cNvPicPr preferRelativeResize="0"/>
          <p:nvPr/>
        </p:nvPicPr>
        <p:blipFill rotWithShape="1">
          <a:blip r:embed="rId3">
            <a:alphaModFix/>
          </a:blip>
          <a:srcRect b="0" l="0" r="0" t="0"/>
          <a:stretch/>
        </p:blipFill>
        <p:spPr>
          <a:xfrm>
            <a:off x="2971800" y="4038600"/>
            <a:ext cx="3886200" cy="2589787"/>
          </a:xfrm>
          <a:prstGeom prst="rect">
            <a:avLst/>
          </a:prstGeom>
          <a:noFill/>
          <a:ln>
            <a:noFill/>
          </a:ln>
        </p:spPr>
      </p:pic>
    </p:spTree>
  </p:cSld>
  <p:clrMapOvr>
    <a:masterClrMapping/>
  </p:clrMapOvr>
  <p:transition spd="slow">
    <p:cut/>
  </p:transition>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1" name="Shape 1061"/>
        <p:cNvGrpSpPr/>
        <p:nvPr/>
      </p:nvGrpSpPr>
      <p:grpSpPr>
        <a:xfrm>
          <a:off x="0" y="0"/>
          <a:ext cx="0" cy="0"/>
          <a:chOff x="0" y="0"/>
          <a:chExt cx="0" cy="0"/>
        </a:xfrm>
      </p:grpSpPr>
      <p:sp>
        <p:nvSpPr>
          <p:cNvPr id="1062" name="Shape 1062"/>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Songhay (Songhai)</a:t>
            </a:r>
          </a:p>
        </p:txBody>
      </p:sp>
      <p:sp>
        <p:nvSpPr>
          <p:cNvPr id="1063" name="Shape 1063"/>
          <p:cNvSpPr txBox="1"/>
          <p:nvPr>
            <p:ph idx="1" type="body"/>
          </p:nvPr>
        </p:nvSpPr>
        <p:spPr>
          <a:xfrm>
            <a:off x="457200" y="1481137"/>
            <a:ext cx="5765799" cy="4843461"/>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As Mali declines, Songhay rose</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People mostly farmers, herders, fishers</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Kings controlled trade</a:t>
            </a:r>
          </a:p>
          <a:p>
            <a:pPr indent="-240791" lvl="1" marL="621792" marR="0" rtl="0" algn="l">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New sources of gold brought wealth</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Sunni Ali best known leader</a:t>
            </a:r>
          </a:p>
          <a:p>
            <a:pPr indent="-240791" lvl="1" marL="621792" marR="0" rtl="0" algn="l">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Successors continued to build mosques, support book production</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Muslim army from Morocco arrived with muskets; Songhay had no chance</a:t>
            </a:r>
          </a:p>
          <a:p>
            <a:pPr indent="-156339" lvl="0" marL="365760" marR="0" rtl="0" algn="l">
              <a:spcBef>
                <a:spcPts val="400"/>
              </a:spcBef>
              <a:spcAft>
                <a:spcPts val="0"/>
              </a:spcAft>
              <a:buClr>
                <a:schemeClr val="accent1"/>
              </a:buClr>
              <a:buFont typeface="Rambla"/>
              <a:buNone/>
            </a:pPr>
            <a:r>
              <a:t/>
            </a:r>
            <a:endParaRPr b="0" baseline="0" i="0" sz="2500" u="none" cap="none" strike="noStrike">
              <a:solidFill>
                <a:schemeClr val="dk1"/>
              </a:solidFill>
              <a:latin typeface="Rambla"/>
              <a:ea typeface="Rambla"/>
              <a:cs typeface="Rambla"/>
              <a:sym typeface="Rambla"/>
            </a:endParaRPr>
          </a:p>
        </p:txBody>
      </p:sp>
      <p:pic>
        <p:nvPicPr>
          <p:cNvPr id="1064" name="Shape 1064"/>
          <p:cNvPicPr preferRelativeResize="0"/>
          <p:nvPr/>
        </p:nvPicPr>
        <p:blipFill rotWithShape="1">
          <a:blip r:embed="rId3">
            <a:alphaModFix/>
          </a:blip>
          <a:srcRect b="0" l="0" r="0" t="0"/>
          <a:stretch/>
        </p:blipFill>
        <p:spPr>
          <a:xfrm>
            <a:off x="6629400" y="1981200"/>
            <a:ext cx="1657350" cy="1685925"/>
          </a:xfrm>
          <a:prstGeom prst="rect">
            <a:avLst/>
          </a:prstGeom>
          <a:noFill/>
          <a:ln>
            <a:noFill/>
          </a:ln>
        </p:spPr>
      </p:pic>
    </p:spTree>
  </p:cSld>
  <p:clrMapOvr>
    <a:masterClrMapping/>
  </p:clrMapOvr>
  <p:transition spd="slow">
    <p:cut/>
  </p:transition>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8" name="Shape 1068"/>
        <p:cNvGrpSpPr/>
        <p:nvPr/>
      </p:nvGrpSpPr>
      <p:grpSpPr>
        <a:xfrm>
          <a:off x="0" y="0"/>
          <a:ext cx="0" cy="0"/>
          <a:chOff x="0" y="0"/>
          <a:chExt cx="0" cy="0"/>
        </a:xfrm>
      </p:grpSpPr>
      <p:sp>
        <p:nvSpPr>
          <p:cNvPr id="1069" name="Shape 1069"/>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1" baseline="0" i="0" lang="en-US" sz="2400" u="none" cap="none" strike="noStrike">
                <a:solidFill>
                  <a:srgbClr val="4E5B6F"/>
                </a:solidFill>
                <a:latin typeface="Rambla"/>
                <a:ea typeface="Rambla"/>
                <a:cs typeface="Rambla"/>
                <a:sym typeface="Rambla"/>
              </a:rPr>
              <a:t>While they had different periods of greatness, there were commonalities.</a:t>
            </a:r>
          </a:p>
          <a:p>
            <a:pPr indent="-240791" lvl="1" marL="621792" marR="0" rtl="0" algn="l">
              <a:lnSpc>
                <a:spcPct val="90000"/>
              </a:lnSpc>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Led by patriarch or council of elders</a:t>
            </a:r>
          </a:p>
          <a:p>
            <a:pPr indent="-240791" lvl="1" marL="621792" marR="0" rtl="0" algn="l">
              <a:lnSpc>
                <a:spcPct val="90000"/>
              </a:lnSpc>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Usually states centered on people speaking common language</a:t>
            </a:r>
          </a:p>
          <a:p>
            <a:pPr indent="-240791" lvl="1" marL="621792" marR="0" rtl="0" algn="l">
              <a:lnSpc>
                <a:spcPct val="90000"/>
              </a:lnSpc>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Rulers sacred/legitimacy reinforced by rituals and traditions</a:t>
            </a:r>
          </a:p>
          <a:p>
            <a:pPr indent="-240791" lvl="1" marL="621792" marR="0" rtl="0" algn="l">
              <a:lnSpc>
                <a:spcPct val="90000"/>
              </a:lnSpc>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Rulers converted to Islam, population follows native/animistic faith</a:t>
            </a:r>
          </a:p>
          <a:p>
            <a:pPr indent="-240791" lvl="1" marL="621792" marR="0" rtl="0" algn="l">
              <a:lnSpc>
                <a:spcPct val="90000"/>
              </a:lnSpc>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Oral traditions/griots highly valued</a:t>
            </a:r>
          </a:p>
          <a:p>
            <a:pPr indent="-240791" lvl="1" marL="621792" marR="0" rtl="0" algn="l">
              <a:lnSpc>
                <a:spcPct val="90000"/>
              </a:lnSpc>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Connected the region w/the long-distance trade networks of the Eastern Hemisphere</a:t>
            </a:r>
          </a:p>
        </p:txBody>
      </p:sp>
      <p:sp>
        <p:nvSpPr>
          <p:cNvPr id="1070" name="Shape 1070"/>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250" u="none" cap="none" strike="noStrike">
                <a:solidFill>
                  <a:schemeClr val="dk2"/>
                </a:solidFill>
                <a:latin typeface="Rambla"/>
                <a:ea typeface="Rambla"/>
                <a:cs typeface="Rambla"/>
                <a:sym typeface="Rambla"/>
              </a:rPr>
              <a:t>Similarities in Sudanic States of Africa</a:t>
            </a:r>
            <a:br>
              <a:rPr b="1" baseline="0" i="0" lang="en-US" sz="3700" u="none" cap="none" strike="noStrike">
                <a:solidFill>
                  <a:schemeClr val="dk2"/>
                </a:solidFill>
                <a:latin typeface="Rambla"/>
                <a:ea typeface="Rambla"/>
                <a:cs typeface="Rambla"/>
                <a:sym typeface="Rambla"/>
              </a:rPr>
            </a:br>
          </a:p>
        </p:txBody>
      </p:sp>
    </p:spTree>
  </p:cSld>
  <p:clrMapOvr>
    <a:masterClrMapping/>
  </p:clrMapOvr>
  <p:transition spd="slow">
    <p:cut/>
  </p:transition>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74" name="Shape 1074"/>
        <p:cNvGrpSpPr/>
        <p:nvPr/>
      </p:nvGrpSpPr>
      <p:grpSpPr>
        <a:xfrm>
          <a:off x="0" y="0"/>
          <a:ext cx="0" cy="0"/>
          <a:chOff x="0" y="0"/>
          <a:chExt cx="0" cy="0"/>
        </a:xfrm>
      </p:grpSpPr>
      <p:sp>
        <p:nvSpPr>
          <p:cNvPr id="1075" name="Shape 1075"/>
          <p:cNvSpPr txBox="1"/>
          <p:nvPr>
            <p:ph idx="1" type="body"/>
          </p:nvPr>
        </p:nvSpPr>
        <p:spPr>
          <a:xfrm>
            <a:off x="1828800" y="1295400"/>
            <a:ext cx="6858000" cy="3387224"/>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1700" u="none" cap="none" strike="noStrike">
                <a:solidFill>
                  <a:schemeClr val="dk1"/>
                </a:solidFill>
                <a:latin typeface="Rambla"/>
                <a:ea typeface="Rambla"/>
                <a:cs typeface="Rambla"/>
                <a:sym typeface="Rambla"/>
              </a:rPr>
              <a:t>Swahili Coast named for common language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700" u="none" cap="none" strike="noStrike">
                <a:solidFill>
                  <a:schemeClr val="dk1"/>
                </a:solidFill>
                <a:latin typeface="Rambla"/>
                <a:ea typeface="Rambla"/>
                <a:cs typeface="Rambla"/>
                <a:sym typeface="Rambla"/>
              </a:rPr>
              <a:t>Bantu speaking people and people from across the Indian Ocean settled</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700" u="none" cap="none" strike="noStrike">
                <a:solidFill>
                  <a:schemeClr val="dk1"/>
                </a:solidFill>
                <a:latin typeface="Rambla"/>
                <a:ea typeface="Rambla"/>
                <a:cs typeface="Rambla"/>
                <a:sym typeface="Rambla"/>
              </a:rPr>
              <a:t>Language was Bantu based but Arabic influenced</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700" u="none" cap="none" strike="noStrike">
                <a:solidFill>
                  <a:schemeClr val="dk1"/>
                </a:solidFill>
                <a:latin typeface="Rambla"/>
                <a:ea typeface="Rambla"/>
                <a:cs typeface="Rambla"/>
                <a:sym typeface="Rambla"/>
              </a:rPr>
              <a:t>Cities growing wealthy from trade across Indian Ocean</a:t>
            </a:r>
          </a:p>
          <a:p>
            <a:pPr indent="-240791" lvl="1" marL="621792" marR="0" rtl="0" algn="l">
              <a:lnSpc>
                <a:spcPct val="80000"/>
              </a:lnSpc>
              <a:spcBef>
                <a:spcPts val="324"/>
              </a:spcBef>
              <a:buClr>
                <a:schemeClr val="accent1"/>
              </a:buClr>
              <a:buSzPct val="96666"/>
              <a:buFont typeface="Rambla"/>
              <a:buChar char="◦"/>
            </a:pPr>
            <a:r>
              <a:rPr b="0" baseline="0" i="0" lang="en-US" sz="1450" u="none" cap="none" strike="noStrike">
                <a:solidFill>
                  <a:schemeClr val="dk1"/>
                </a:solidFill>
                <a:latin typeface="Rambla"/>
                <a:ea typeface="Rambla"/>
                <a:cs typeface="Rambla"/>
                <a:sym typeface="Rambla"/>
              </a:rPr>
              <a:t>Chinese porcelains and silks, Indian cotton and glass beads</a:t>
            </a:r>
          </a:p>
          <a:p>
            <a:pPr indent="-240791" lvl="1" marL="621792" marR="0" rtl="0" algn="l">
              <a:lnSpc>
                <a:spcPct val="80000"/>
              </a:lnSpc>
              <a:spcBef>
                <a:spcPts val="324"/>
              </a:spcBef>
              <a:buClr>
                <a:schemeClr val="accent1"/>
              </a:buClr>
              <a:buSzPct val="96666"/>
              <a:buFont typeface="Rambla"/>
              <a:buChar char="◦"/>
            </a:pPr>
            <a:r>
              <a:rPr b="0" baseline="0" i="0" lang="en-US" sz="1450" u="none" cap="none" strike="noStrike">
                <a:solidFill>
                  <a:schemeClr val="dk1"/>
                </a:solidFill>
                <a:latin typeface="Rambla"/>
                <a:ea typeface="Rambla"/>
                <a:cs typeface="Rambla"/>
                <a:sym typeface="Rambla"/>
              </a:rPr>
              <a:t> African Iron, timber, ivory, animal hides, shells and gold. </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700" u="none" cap="none" strike="noStrike">
                <a:solidFill>
                  <a:schemeClr val="dk1"/>
                </a:solidFill>
                <a:latin typeface="Rambla"/>
                <a:ea typeface="Rambla"/>
                <a:cs typeface="Rambla"/>
                <a:sym typeface="Rambla"/>
              </a:rPr>
              <a:t>Kilwa became especially wealthy </a:t>
            </a:r>
          </a:p>
          <a:p>
            <a:pPr indent="-240791" lvl="1" marL="621792" marR="0" rtl="0" algn="l">
              <a:lnSpc>
                <a:spcPct val="80000"/>
              </a:lnSpc>
              <a:spcBef>
                <a:spcPts val="324"/>
              </a:spcBef>
              <a:buClr>
                <a:schemeClr val="accent1"/>
              </a:buClr>
              <a:buSzPct val="96666"/>
              <a:buFont typeface="Rambla"/>
              <a:buChar char="◦"/>
            </a:pPr>
            <a:r>
              <a:rPr b="0" baseline="0" i="0" lang="en-US" sz="1450" u="none" cap="none" strike="noStrike">
                <a:solidFill>
                  <a:schemeClr val="dk1"/>
                </a:solidFill>
                <a:latin typeface="Rambla"/>
                <a:ea typeface="Rambla"/>
                <a:cs typeface="Rambla"/>
                <a:sym typeface="Rambla"/>
              </a:rPr>
              <a:t>Trading cities stretched the length of the coast.</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700" u="none" cap="none" strike="noStrike">
                <a:solidFill>
                  <a:schemeClr val="dk1"/>
                </a:solidFill>
                <a:latin typeface="Rambla"/>
                <a:ea typeface="Rambla"/>
                <a:cs typeface="Rambla"/>
                <a:sym typeface="Rambla"/>
              </a:rPr>
              <a:t>Cosmopolitan cities, mosques, plumbing, multi-storied buildings, wealthy citizens could afford silks, porcelain.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700" u="sng" cap="none" strike="noStrike">
                <a:solidFill>
                  <a:schemeClr val="dk1"/>
                </a:solidFill>
                <a:latin typeface="Rambla"/>
                <a:ea typeface="Rambla"/>
                <a:cs typeface="Rambla"/>
                <a:sym typeface="Rambla"/>
              </a:rPr>
              <a:t>City states were economically connected; no central government</a:t>
            </a:r>
          </a:p>
        </p:txBody>
      </p:sp>
      <p:sp>
        <p:nvSpPr>
          <p:cNvPr id="1076" name="Shape 1076"/>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Swahili States</a:t>
            </a:r>
          </a:p>
        </p:txBody>
      </p:sp>
      <p:pic>
        <p:nvPicPr>
          <p:cNvPr id="1077" name="Shape 1077"/>
          <p:cNvPicPr preferRelativeResize="0"/>
          <p:nvPr/>
        </p:nvPicPr>
        <p:blipFill rotWithShape="1">
          <a:blip r:embed="rId3">
            <a:alphaModFix/>
          </a:blip>
          <a:srcRect b="0" l="0" r="0" t="0"/>
          <a:stretch/>
        </p:blipFill>
        <p:spPr>
          <a:xfrm>
            <a:off x="3441700" y="4682623"/>
            <a:ext cx="4629150" cy="2019299"/>
          </a:xfrm>
          <a:prstGeom prst="rect">
            <a:avLst/>
          </a:prstGeom>
          <a:noFill/>
          <a:ln>
            <a:noFill/>
          </a:ln>
        </p:spPr>
      </p:pic>
      <p:pic>
        <p:nvPicPr>
          <p:cNvPr id="1078" name="Shape 1078"/>
          <p:cNvPicPr preferRelativeResize="0"/>
          <p:nvPr/>
        </p:nvPicPr>
        <p:blipFill rotWithShape="1">
          <a:blip r:embed="rId4">
            <a:alphaModFix/>
          </a:blip>
          <a:srcRect b="0" l="0" r="0" t="0"/>
          <a:stretch/>
        </p:blipFill>
        <p:spPr>
          <a:xfrm rot="-1923341">
            <a:off x="402641" y="3746914"/>
            <a:ext cx="1765847" cy="1976695"/>
          </a:xfrm>
          <a:prstGeom prst="rect">
            <a:avLst/>
          </a:prstGeom>
          <a:noFill/>
          <a:ln>
            <a:noFill/>
          </a:ln>
        </p:spPr>
      </p:pic>
    </p:spTree>
  </p:cSld>
  <p:clrMapOvr>
    <a:masterClrMapping/>
  </p:clrMapOvr>
  <p:transition spd="slow">
    <p:cut/>
  </p:transition>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2" name="Shape 1082"/>
        <p:cNvGrpSpPr/>
        <p:nvPr/>
      </p:nvGrpSpPr>
      <p:grpSpPr>
        <a:xfrm>
          <a:off x="0" y="0"/>
          <a:ext cx="0" cy="0"/>
          <a:chOff x="0" y="0"/>
          <a:chExt cx="0" cy="0"/>
        </a:xfrm>
      </p:grpSpPr>
      <p:sp>
        <p:nvSpPr>
          <p:cNvPr id="1083" name="Shape 1083"/>
          <p:cNvSpPr txBox="1"/>
          <p:nvPr>
            <p:ph idx="1" type="body"/>
          </p:nvPr>
        </p:nvSpPr>
        <p:spPr>
          <a:xfrm>
            <a:off x="228600" y="1481137"/>
            <a:ext cx="4419599" cy="4525961"/>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Inland; traded great quantities of gold with Sofala</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Shipped across Indian Ocean</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Magnificent stone complex</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Walled enclosure</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Cone shaped tower</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King controlled and taxed trade</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Inhabitants not Muslims</a:t>
            </a:r>
          </a:p>
        </p:txBody>
      </p:sp>
      <p:sp>
        <p:nvSpPr>
          <p:cNvPr id="1084" name="Shape 1084"/>
          <p:cNvSpPr txBox="1"/>
          <p:nvPr>
            <p:ph type="title"/>
          </p:nvPr>
        </p:nvSpPr>
        <p:spPr>
          <a:xfrm>
            <a:off x="228600" y="274637"/>
            <a:ext cx="80010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Great Zimbabwe</a:t>
            </a:r>
          </a:p>
        </p:txBody>
      </p:sp>
      <p:pic>
        <p:nvPicPr>
          <p:cNvPr id="1085" name="Shape 1085"/>
          <p:cNvPicPr preferRelativeResize="0"/>
          <p:nvPr/>
        </p:nvPicPr>
        <p:blipFill rotWithShape="1">
          <a:blip r:embed="rId3">
            <a:alphaModFix/>
          </a:blip>
          <a:srcRect b="0" l="0" r="0" t="0"/>
          <a:stretch/>
        </p:blipFill>
        <p:spPr>
          <a:xfrm>
            <a:off x="4648200" y="949384"/>
            <a:ext cx="3509433" cy="2256063"/>
          </a:xfrm>
          <a:prstGeom prst="rect">
            <a:avLst/>
          </a:prstGeom>
          <a:noFill/>
          <a:ln>
            <a:noFill/>
          </a:ln>
        </p:spPr>
      </p:pic>
      <p:pic>
        <p:nvPicPr>
          <p:cNvPr id="1086" name="Shape 1086"/>
          <p:cNvPicPr preferRelativeResize="0"/>
          <p:nvPr/>
        </p:nvPicPr>
        <p:blipFill rotWithShape="1">
          <a:blip r:embed="rId4">
            <a:alphaModFix/>
          </a:blip>
          <a:srcRect b="0" l="0" r="0" t="0"/>
          <a:stretch/>
        </p:blipFill>
        <p:spPr>
          <a:xfrm rot="963671">
            <a:off x="5433099" y="3517898"/>
            <a:ext cx="2645580" cy="2742201"/>
          </a:xfrm>
          <a:prstGeom prst="rect">
            <a:avLst/>
          </a:prstGeom>
          <a:noFill/>
          <a:ln>
            <a:noFill/>
          </a:ln>
        </p:spPr>
      </p:pic>
    </p:spTree>
  </p:cSld>
  <p:clrMapOvr>
    <a:masterClrMapping/>
  </p:clrMapOvr>
  <p:transition spd="slow">
    <p:cut/>
  </p:transition>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0" name="Shape 1090"/>
        <p:cNvGrpSpPr/>
        <p:nvPr/>
      </p:nvGrpSpPr>
      <p:grpSpPr>
        <a:xfrm>
          <a:off x="0" y="0"/>
          <a:ext cx="0" cy="0"/>
          <a:chOff x="0" y="0"/>
          <a:chExt cx="0" cy="0"/>
        </a:xfrm>
      </p:grpSpPr>
      <p:sp>
        <p:nvSpPr>
          <p:cNvPr id="1091" name="Shape 1091"/>
          <p:cNvSpPr txBox="1"/>
          <p:nvPr>
            <p:ph idx="1" type="body"/>
          </p:nvPr>
        </p:nvSpPr>
        <p:spPr>
          <a:xfrm>
            <a:off x="457200" y="1219200"/>
            <a:ext cx="8229600" cy="3047999"/>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1700" u="none" cap="none" strike="noStrike">
                <a:solidFill>
                  <a:schemeClr val="dk1"/>
                </a:solidFill>
                <a:latin typeface="Rambla"/>
                <a:ea typeface="Rambla"/>
                <a:cs typeface="Rambla"/>
                <a:sym typeface="Rambla"/>
              </a:rPr>
              <a:t>Christian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700" u="none" cap="none" strike="noStrike">
                <a:solidFill>
                  <a:schemeClr val="dk1"/>
                </a:solidFill>
                <a:latin typeface="Rambla"/>
                <a:ea typeface="Rambla"/>
                <a:cs typeface="Rambla"/>
                <a:sym typeface="Rambla"/>
              </a:rPr>
              <a:t>Ruling elites in Axum may have wanted to enhance relations with Christian Egypt</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700" u="none" cap="none" strike="noStrike">
                <a:solidFill>
                  <a:schemeClr val="dk1"/>
                </a:solidFill>
                <a:latin typeface="Rambla"/>
                <a:ea typeface="Rambla"/>
                <a:cs typeface="Rambla"/>
                <a:sym typeface="Rambla"/>
              </a:rPr>
              <a:t>Islam spread after the decline of Axum until a new ruling dynasty promoted Christianity again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700" u="none" cap="none" strike="noStrike">
                <a:solidFill>
                  <a:schemeClr val="dk1"/>
                </a:solidFill>
                <a:latin typeface="Rambla"/>
                <a:ea typeface="Rambla"/>
                <a:cs typeface="Rambla"/>
                <a:sym typeface="Rambla"/>
              </a:rPr>
              <a:t>Muslims surround the region; Christians basically cut off from Christians in other lands</a:t>
            </a:r>
          </a:p>
          <a:p>
            <a:pPr indent="-240791" lvl="1" marL="621792" marR="0" rtl="0" algn="l">
              <a:lnSpc>
                <a:spcPct val="80000"/>
              </a:lnSpc>
              <a:spcBef>
                <a:spcPts val="324"/>
              </a:spcBef>
              <a:buClr>
                <a:schemeClr val="accent1"/>
              </a:buClr>
              <a:buSzPct val="96666"/>
              <a:buFont typeface="Rambla"/>
              <a:buChar char="◦"/>
            </a:pPr>
            <a:r>
              <a:rPr b="0" baseline="0" i="0" lang="en-US" sz="1450" u="none" cap="none" strike="noStrike">
                <a:solidFill>
                  <a:schemeClr val="dk1"/>
                </a:solidFill>
                <a:latin typeface="Rambla"/>
                <a:ea typeface="Rambla"/>
                <a:cs typeface="Rambla"/>
                <a:sym typeface="Rambla"/>
              </a:rPr>
              <a:t>Beliefs reflect native African religions</a:t>
            </a:r>
          </a:p>
          <a:p>
            <a:pPr indent="-237236" lvl="2" marL="859536" marR="0" rtl="0" algn="l">
              <a:lnSpc>
                <a:spcPct val="80000"/>
              </a:lnSpc>
              <a:spcBef>
                <a:spcPts val="350"/>
              </a:spcBef>
              <a:buClr>
                <a:schemeClr val="accent2"/>
              </a:buClr>
              <a:buSzPct val="100000"/>
              <a:buFont typeface="Rambla"/>
              <a:buChar char="⚫"/>
            </a:pPr>
            <a:r>
              <a:rPr b="0" baseline="0" i="0" lang="en-US" sz="1300" u="none" cap="none" strike="noStrike">
                <a:solidFill>
                  <a:schemeClr val="dk1"/>
                </a:solidFill>
                <a:latin typeface="Rambla"/>
                <a:ea typeface="Rambla"/>
                <a:cs typeface="Rambla"/>
                <a:sym typeface="Rambla"/>
              </a:rPr>
              <a:t>Existence of evil sprits</a:t>
            </a:r>
          </a:p>
          <a:p>
            <a:pPr indent="-240791" lvl="1" marL="621792" marR="0" rtl="0" algn="l">
              <a:lnSpc>
                <a:spcPct val="80000"/>
              </a:lnSpc>
              <a:spcBef>
                <a:spcPts val="324"/>
              </a:spcBef>
              <a:buClr>
                <a:schemeClr val="accent1"/>
              </a:buClr>
              <a:buSzPct val="96666"/>
              <a:buFont typeface="Rambla"/>
              <a:buChar char="◦"/>
            </a:pPr>
            <a:r>
              <a:rPr b="0" baseline="0" i="0" lang="en-US" sz="1450" u="none" cap="none" strike="noStrike">
                <a:solidFill>
                  <a:schemeClr val="dk1"/>
                </a:solidFill>
                <a:latin typeface="Rambla"/>
                <a:ea typeface="Rambla"/>
                <a:cs typeface="Rambla"/>
                <a:sym typeface="Rambla"/>
              </a:rPr>
              <a:t>Carry amulets for protection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700" u="none" cap="none" strike="noStrike">
                <a:solidFill>
                  <a:schemeClr val="dk1"/>
                </a:solidFill>
                <a:latin typeface="Rambla"/>
                <a:ea typeface="Rambla"/>
                <a:cs typeface="Rambla"/>
                <a:sym typeface="Rambla"/>
              </a:rPr>
              <a:t>African Islam also reflects native religions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700" u="none" cap="none" strike="noStrike">
                <a:solidFill>
                  <a:schemeClr val="dk1"/>
                </a:solidFill>
                <a:latin typeface="Rambla"/>
                <a:ea typeface="Rambla"/>
                <a:cs typeface="Rambla"/>
                <a:sym typeface="Rambla"/>
              </a:rPr>
              <a:t>Portuguese introduced Roman Catholicism to the Kongo but for the most part, Islam continued to grow </a:t>
            </a:r>
          </a:p>
        </p:txBody>
      </p:sp>
      <p:sp>
        <p:nvSpPr>
          <p:cNvPr id="1092" name="Shape 1092"/>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Ethiopia</a:t>
            </a:r>
          </a:p>
        </p:txBody>
      </p:sp>
      <p:pic>
        <p:nvPicPr>
          <p:cNvPr id="1093" name="Shape 1093"/>
          <p:cNvPicPr preferRelativeResize="0"/>
          <p:nvPr/>
        </p:nvPicPr>
        <p:blipFill rotWithShape="1">
          <a:blip r:embed="rId3">
            <a:alphaModFix/>
          </a:blip>
          <a:srcRect b="0" l="0" r="0" t="0"/>
          <a:stretch/>
        </p:blipFill>
        <p:spPr>
          <a:xfrm>
            <a:off x="2971800" y="4419600"/>
            <a:ext cx="5143499" cy="2076449"/>
          </a:xfrm>
          <a:prstGeom prst="rect">
            <a:avLst/>
          </a:prstGeom>
          <a:noFill/>
          <a:ln>
            <a:noFill/>
          </a:ln>
        </p:spPr>
      </p:pic>
    </p:spTree>
  </p:cSld>
  <p:clrMapOvr>
    <a:masterClrMapping/>
  </p:clrMapOvr>
  <p:transition spd="slow">
    <p:cut/>
  </p:transition>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7" name="Shape 1097"/>
        <p:cNvGrpSpPr/>
        <p:nvPr/>
      </p:nvGrpSpPr>
      <p:grpSpPr>
        <a:xfrm>
          <a:off x="0" y="0"/>
          <a:ext cx="0" cy="0"/>
          <a:chOff x="0" y="0"/>
          <a:chExt cx="0" cy="0"/>
        </a:xfrm>
      </p:grpSpPr>
      <p:pic>
        <p:nvPicPr>
          <p:cNvPr id="1098" name="Shape 1098"/>
          <p:cNvPicPr preferRelativeResize="0"/>
          <p:nvPr/>
        </p:nvPicPr>
        <p:blipFill rotWithShape="1">
          <a:blip r:embed="rId3">
            <a:alphaModFix/>
          </a:blip>
          <a:srcRect b="0" l="0" r="0" t="0"/>
          <a:stretch/>
        </p:blipFill>
        <p:spPr>
          <a:xfrm>
            <a:off x="0" y="1447800"/>
            <a:ext cx="4114800" cy="3581399"/>
          </a:xfrm>
          <a:prstGeom prst="rect">
            <a:avLst/>
          </a:prstGeom>
          <a:noFill/>
          <a:ln>
            <a:noFill/>
          </a:ln>
        </p:spPr>
      </p:pic>
      <p:sp>
        <p:nvSpPr>
          <p:cNvPr id="1099" name="Shape 1099"/>
          <p:cNvSpPr txBox="1"/>
          <p:nvPr>
            <p:ph idx="1" type="body"/>
          </p:nvPr>
        </p:nvSpPr>
        <p:spPr>
          <a:xfrm>
            <a:off x="3429000" y="1481137"/>
            <a:ext cx="5714999" cy="4525961"/>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Gupta disintegrated</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India fragmented into regional kingdoms</a:t>
            </a:r>
          </a:p>
          <a:p>
            <a:pPr indent="-240791" lvl="1" marL="621792" marR="0" rtl="0" algn="l">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Social and cultural conditions were the ‘glue’ that held Indian society together (like the Church in Europe)</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Caste system and Hindu religion gave the region its own identity</a:t>
            </a:r>
          </a:p>
          <a:p>
            <a:pPr indent="-240791" lvl="1" marL="621792" marR="0" rtl="0" algn="l">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The arrival of Islam was much more violent than in West Africa or the Swahili Coast</a:t>
            </a:r>
          </a:p>
        </p:txBody>
      </p:sp>
      <p:sp>
        <p:nvSpPr>
          <p:cNvPr id="1100" name="Shape 1100"/>
          <p:cNvSpPr txBox="1"/>
          <p:nvPr>
            <p:ph type="title"/>
          </p:nvPr>
        </p:nvSpPr>
        <p:spPr>
          <a:xfrm>
            <a:off x="533400" y="274637"/>
            <a:ext cx="76961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The Spread of Islam to India and SE Asia</a:t>
            </a:r>
          </a:p>
        </p:txBody>
      </p:sp>
    </p:spTree>
  </p:cSld>
  <p:clrMapOvr>
    <a:masterClrMapping/>
  </p:clrMapOvr>
  <p:transition spd="slow">
    <p:cut/>
  </p:transition>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4" name="Shape 1104"/>
        <p:cNvGrpSpPr/>
        <p:nvPr/>
      </p:nvGrpSpPr>
      <p:grpSpPr>
        <a:xfrm>
          <a:off x="0" y="0"/>
          <a:ext cx="0" cy="0"/>
          <a:chOff x="0" y="0"/>
          <a:chExt cx="0" cy="0"/>
        </a:xfrm>
      </p:grpSpPr>
      <p:sp>
        <p:nvSpPr>
          <p:cNvPr id="1105" name="Shape 1105"/>
          <p:cNvSpPr txBox="1"/>
          <p:nvPr>
            <p:ph idx="1" type="body"/>
          </p:nvPr>
        </p:nvSpPr>
        <p:spPr>
          <a:xfrm>
            <a:off x="381000" y="1481137"/>
            <a:ext cx="4190999" cy="4767262"/>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11</a:t>
            </a:r>
            <a:r>
              <a:rPr b="0" baseline="30000" i="0" lang="en-US" sz="2100" u="none" cap="none" strike="noStrike">
                <a:solidFill>
                  <a:schemeClr val="dk1"/>
                </a:solidFill>
                <a:latin typeface="Rambla"/>
                <a:ea typeface="Rambla"/>
                <a:cs typeface="Rambla"/>
                <a:sym typeface="Rambla"/>
              </a:rPr>
              <a:t>th</a:t>
            </a:r>
            <a:r>
              <a:rPr b="0" baseline="0" i="0" lang="en-US" sz="2100" u="none" cap="none" strike="noStrike">
                <a:solidFill>
                  <a:schemeClr val="dk1"/>
                </a:solidFill>
                <a:latin typeface="Rambla"/>
                <a:ea typeface="Rambla"/>
                <a:cs typeface="Rambla"/>
                <a:sym typeface="Rambla"/>
              </a:rPr>
              <a:t> C Afghan warlords invade</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Mahmud of Ghazni leader</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Looted Hindu and Buddhist temples; established mosques or Islamic shrines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Successors eventually established the Delhi Sultanate; 1</a:t>
            </a:r>
            <a:r>
              <a:rPr b="0" baseline="30000" i="0" lang="en-US" sz="2100" u="none" cap="none" strike="noStrike">
                <a:solidFill>
                  <a:schemeClr val="dk1"/>
                </a:solidFill>
                <a:latin typeface="Rambla"/>
                <a:ea typeface="Rambla"/>
                <a:cs typeface="Rambla"/>
                <a:sym typeface="Rambla"/>
              </a:rPr>
              <a:t>st</a:t>
            </a:r>
            <a:r>
              <a:rPr b="0" baseline="0" i="0" lang="en-US" sz="2100" u="none" cap="none" strike="noStrike">
                <a:solidFill>
                  <a:schemeClr val="dk1"/>
                </a:solidFill>
                <a:latin typeface="Rambla"/>
                <a:ea typeface="Rambla"/>
                <a:cs typeface="Rambla"/>
                <a:sym typeface="Rambla"/>
              </a:rPr>
              <a:t> Muslim empire on Indian subcontinent – not an extension of a Middle Eastern or Persian Empire</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Sultans fought Hindu princes for control</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Large armies and extravagant courts</a:t>
            </a:r>
          </a:p>
          <a:p>
            <a:pPr indent="-173827" lvl="0" marL="365760" marR="0" rtl="0" algn="l">
              <a:lnSpc>
                <a:spcPct val="80000"/>
              </a:lnSpc>
              <a:spcBef>
                <a:spcPts val="400"/>
              </a:spcBef>
              <a:spcAft>
                <a:spcPts val="0"/>
              </a:spcAft>
              <a:buClr>
                <a:schemeClr val="accent1"/>
              </a:buClr>
              <a:buFont typeface="Rambla"/>
              <a:buNone/>
            </a:pPr>
            <a:r>
              <a:t/>
            </a:r>
            <a:endParaRPr b="0" baseline="0" i="0" sz="2100" u="none" cap="none" strike="noStrike">
              <a:solidFill>
                <a:schemeClr val="dk1"/>
              </a:solidFill>
              <a:latin typeface="Rambla"/>
              <a:ea typeface="Rambla"/>
              <a:cs typeface="Rambla"/>
              <a:sym typeface="Rambla"/>
            </a:endParaRPr>
          </a:p>
          <a:p>
            <a:pPr indent="-173827" lvl="0" marL="365760" marR="0" rtl="0" algn="l">
              <a:lnSpc>
                <a:spcPct val="80000"/>
              </a:lnSpc>
              <a:spcBef>
                <a:spcPts val="400"/>
              </a:spcBef>
              <a:spcAft>
                <a:spcPts val="0"/>
              </a:spcAft>
              <a:buClr>
                <a:schemeClr val="accent1"/>
              </a:buClr>
              <a:buFont typeface="Rambla"/>
              <a:buNone/>
            </a:pPr>
            <a:r>
              <a:t/>
            </a:r>
            <a:endParaRPr b="0" baseline="0" i="0" sz="2100" u="none" cap="none" strike="noStrike">
              <a:solidFill>
                <a:schemeClr val="dk1"/>
              </a:solidFill>
              <a:latin typeface="Rambla"/>
              <a:ea typeface="Rambla"/>
              <a:cs typeface="Rambla"/>
              <a:sym typeface="Rambla"/>
            </a:endParaRPr>
          </a:p>
        </p:txBody>
      </p:sp>
      <p:sp>
        <p:nvSpPr>
          <p:cNvPr id="1106" name="Shape 1106"/>
          <p:cNvSpPr txBox="1"/>
          <p:nvPr>
            <p:ph type="title"/>
          </p:nvPr>
        </p:nvSpPr>
        <p:spPr>
          <a:xfrm>
            <a:off x="457200" y="274637"/>
            <a:ext cx="77724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The Delhi Sultanate</a:t>
            </a:r>
          </a:p>
        </p:txBody>
      </p:sp>
      <p:pic>
        <p:nvPicPr>
          <p:cNvPr id="1107" name="Shape 1107"/>
          <p:cNvPicPr preferRelativeResize="0"/>
          <p:nvPr/>
        </p:nvPicPr>
        <p:blipFill rotWithShape="1">
          <a:blip r:embed="rId3">
            <a:alphaModFix/>
          </a:blip>
          <a:srcRect b="0" l="0" r="0" t="0"/>
          <a:stretch/>
        </p:blipFill>
        <p:spPr>
          <a:xfrm>
            <a:off x="4953000" y="1295400"/>
            <a:ext cx="3523963" cy="2133599"/>
          </a:xfrm>
          <a:prstGeom prst="rect">
            <a:avLst/>
          </a:prstGeom>
          <a:noFill/>
          <a:ln>
            <a:noFill/>
          </a:ln>
        </p:spPr>
      </p:pic>
      <p:sp>
        <p:nvSpPr>
          <p:cNvPr id="1108" name="Shape 1108"/>
          <p:cNvSpPr/>
          <p:nvPr/>
        </p:nvSpPr>
        <p:spPr>
          <a:xfrm>
            <a:off x="5257800" y="4191000"/>
            <a:ext cx="3886200" cy="120032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US" sz="1800" u="none" cap="none" strike="noStrike">
                <a:solidFill>
                  <a:schemeClr val="dk1"/>
                </a:solidFill>
                <a:latin typeface="Rambla"/>
                <a:ea typeface="Rambla"/>
                <a:cs typeface="Rambla"/>
                <a:sym typeface="Rambla"/>
              </a:rPr>
              <a:t>Southern India escaped the invasions (small states)</a:t>
            </a:r>
          </a:p>
          <a:p>
            <a:pPr indent="0" lvl="0" marL="0" marR="0" rtl="0" algn="l">
              <a:spcBef>
                <a:spcPts val="0"/>
              </a:spcBef>
              <a:buSzPct val="25000"/>
              <a:buNone/>
            </a:pPr>
            <a:r>
              <a:rPr b="0" baseline="0" i="0" lang="en-US" sz="1800" u="none" cap="none" strike="noStrike">
                <a:solidFill>
                  <a:schemeClr val="dk1"/>
                </a:solidFill>
                <a:latin typeface="Rambla"/>
                <a:ea typeface="Rambla"/>
                <a:cs typeface="Rambla"/>
                <a:sym typeface="Rambla"/>
              </a:rPr>
              <a:t>Vijayanagar in the south was an independent empire</a:t>
            </a:r>
          </a:p>
        </p:txBody>
      </p:sp>
    </p:spTree>
  </p:cSld>
  <p:clrMapOvr>
    <a:masterClrMapping/>
  </p:clrMapOvr>
  <p:transition spd="slow">
    <p:cut/>
  </p:transition>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2" name="Shape 1112"/>
        <p:cNvGrpSpPr/>
        <p:nvPr/>
      </p:nvGrpSpPr>
      <p:grpSpPr>
        <a:xfrm>
          <a:off x="0" y="0"/>
          <a:ext cx="0" cy="0"/>
          <a:chOff x="0" y="0"/>
          <a:chExt cx="0" cy="0"/>
        </a:xfrm>
      </p:grpSpPr>
      <p:sp>
        <p:nvSpPr>
          <p:cNvPr id="1113" name="Shape 1113"/>
          <p:cNvSpPr txBox="1"/>
          <p:nvPr>
            <p:ph type="title"/>
          </p:nvPr>
        </p:nvSpPr>
        <p:spPr>
          <a:xfrm>
            <a:off x="304800" y="274637"/>
            <a:ext cx="79247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The Delhi Sultanate (cont.)</a:t>
            </a:r>
          </a:p>
        </p:txBody>
      </p:sp>
      <p:sp>
        <p:nvSpPr>
          <p:cNvPr id="1114" name="Shape 1114"/>
          <p:cNvSpPr txBox="1"/>
          <p:nvPr>
            <p:ph idx="1" type="body"/>
          </p:nvPr>
        </p:nvSpPr>
        <p:spPr>
          <a:xfrm>
            <a:off x="4724400" y="1600200"/>
            <a:ext cx="4419599" cy="4800600"/>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Indians allowed to keep their native religions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Buddhism dwindled</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Muslim communities increased</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Merchants were the main carriers of the faith; especially Sufis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Welcomed Indians of lower castes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Avoid head tax/marriage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Many remained Hindu; some Muslim princes adopted Hindu customs at court (along caste lines – Muslims leaders on top)</a:t>
            </a:r>
          </a:p>
          <a:p>
            <a:pPr indent="-165061" lvl="0" marL="365760" marR="0" rtl="0" algn="l">
              <a:lnSpc>
                <a:spcPct val="80000"/>
              </a:lnSpc>
              <a:spcBef>
                <a:spcPts val="400"/>
              </a:spcBef>
              <a:spcAft>
                <a:spcPts val="0"/>
              </a:spcAft>
              <a:buClr>
                <a:schemeClr val="accent1"/>
              </a:buClr>
              <a:buFont typeface="Rambla"/>
              <a:buNone/>
            </a:pPr>
            <a:r>
              <a:t/>
            </a:r>
            <a:endParaRPr b="0" baseline="0" i="0" sz="2300" u="none" cap="none" strike="noStrike">
              <a:solidFill>
                <a:schemeClr val="dk1"/>
              </a:solidFill>
              <a:latin typeface="Rambla"/>
              <a:ea typeface="Rambla"/>
              <a:cs typeface="Rambla"/>
              <a:sym typeface="Rambla"/>
            </a:endParaRPr>
          </a:p>
        </p:txBody>
      </p:sp>
      <p:pic>
        <p:nvPicPr>
          <p:cNvPr id="1115" name="Shape 1115"/>
          <p:cNvPicPr preferRelativeResize="0"/>
          <p:nvPr/>
        </p:nvPicPr>
        <p:blipFill rotWithShape="1">
          <a:blip r:embed="rId3">
            <a:alphaModFix/>
          </a:blip>
          <a:srcRect b="0" l="0" r="0" t="0"/>
          <a:stretch/>
        </p:blipFill>
        <p:spPr>
          <a:xfrm>
            <a:off x="990600" y="1371600"/>
            <a:ext cx="3505200" cy="4679441"/>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5" name="Shape 195"/>
        <p:cNvGrpSpPr/>
        <p:nvPr/>
      </p:nvGrpSpPr>
      <p:grpSpPr>
        <a:xfrm>
          <a:off x="0" y="0"/>
          <a:ext cx="0" cy="0"/>
          <a:chOff x="0" y="0"/>
          <a:chExt cx="0" cy="0"/>
        </a:xfrm>
      </p:grpSpPr>
      <p:sp>
        <p:nvSpPr>
          <p:cNvPr id="196" name="Shape 196"/>
          <p:cNvSpPr txBox="1"/>
          <p:nvPr>
            <p:ph type="title"/>
          </p:nvPr>
        </p:nvSpPr>
        <p:spPr>
          <a:xfrm>
            <a:off x="914400" y="2438400"/>
            <a:ext cx="7772400" cy="1828800"/>
          </a:xfrm>
          <a:prstGeom prst="rect">
            <a:avLst/>
          </a:prstGeom>
          <a:noFill/>
          <a:ln>
            <a:noFill/>
          </a:ln>
        </p:spPr>
        <p:txBody>
          <a:bodyPr anchorCtr="0" anchor="b" bIns="45700" lIns="91425" rIns="91425" tIns="45700">
            <a:noAutofit/>
          </a:bodyPr>
          <a:lstStyle/>
          <a:p>
            <a:pPr indent="0" lvl="0" marL="0" marR="0" rtl="0" algn="r">
              <a:spcBef>
                <a:spcPts val="0"/>
              </a:spcBef>
              <a:buClr>
                <a:schemeClr val="dk2"/>
              </a:buClr>
              <a:buSzPct val="25000"/>
              <a:buFont typeface="Rambla"/>
              <a:buNone/>
            </a:pPr>
            <a:r>
              <a:rPr b="1" baseline="0" i="0" lang="en-US" sz="4800" u="none" cap="none" strike="noStrike">
                <a:solidFill>
                  <a:schemeClr val="dk2"/>
                </a:solidFill>
                <a:latin typeface="Rambla"/>
                <a:ea typeface="Rambla"/>
                <a:cs typeface="Rambla"/>
                <a:sym typeface="Rambla"/>
              </a:rPr>
              <a:t>Islamic World</a:t>
            </a:r>
          </a:p>
        </p:txBody>
      </p:sp>
      <p:sp>
        <p:nvSpPr>
          <p:cNvPr id="197" name="Shape 197"/>
          <p:cNvSpPr txBox="1"/>
          <p:nvPr>
            <p:ph idx="1" type="body"/>
          </p:nvPr>
        </p:nvSpPr>
        <p:spPr>
          <a:xfrm>
            <a:off x="3429000" y="4267200"/>
            <a:ext cx="4572000" cy="1454888"/>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chemeClr val="accent1"/>
              </a:buClr>
              <a:buSzPct val="25000"/>
              <a:buFont typeface="Rambla"/>
              <a:buNone/>
            </a:pPr>
            <a:r>
              <a:rPr b="0" baseline="0" i="0" lang="en-US" sz="2150" u="none" cap="none" strike="noStrike">
                <a:solidFill>
                  <a:schemeClr val="dk1"/>
                </a:solidFill>
                <a:latin typeface="Rambla"/>
                <a:ea typeface="Rambla"/>
                <a:cs typeface="Rambla"/>
                <a:sym typeface="Rambla"/>
              </a:rPr>
              <a:t>A vast region shaped by religious conquest that illustrates the importance of belief systems as  unifying forces during this period</a:t>
            </a:r>
          </a:p>
        </p:txBody>
      </p:sp>
      <p:pic>
        <p:nvPicPr>
          <p:cNvPr id="198" name="Shape 198"/>
          <p:cNvPicPr preferRelativeResize="0"/>
          <p:nvPr/>
        </p:nvPicPr>
        <p:blipFill rotWithShape="1">
          <a:blip r:embed="rId3">
            <a:alphaModFix/>
          </a:blip>
          <a:srcRect b="0" l="0" r="0" t="0"/>
          <a:stretch/>
        </p:blipFill>
        <p:spPr>
          <a:xfrm rot="-1184374">
            <a:off x="624558" y="681388"/>
            <a:ext cx="3569970" cy="2514600"/>
          </a:xfrm>
          <a:prstGeom prst="rect">
            <a:avLst/>
          </a:prstGeom>
          <a:noFill/>
          <a:ln>
            <a:noFill/>
          </a:ln>
        </p:spPr>
      </p:pic>
      <p:pic>
        <p:nvPicPr>
          <p:cNvPr id="199" name="Shape 199"/>
          <p:cNvPicPr preferRelativeResize="0"/>
          <p:nvPr/>
        </p:nvPicPr>
        <p:blipFill rotWithShape="1">
          <a:blip r:embed="rId4">
            <a:alphaModFix/>
          </a:blip>
          <a:srcRect b="0" l="0" r="0" t="0"/>
          <a:stretch/>
        </p:blipFill>
        <p:spPr>
          <a:xfrm>
            <a:off x="4876800" y="533400"/>
            <a:ext cx="3556000" cy="2666999"/>
          </a:xfrm>
          <a:prstGeom prst="rect">
            <a:avLst/>
          </a:prstGeom>
          <a:noFill/>
          <a:ln>
            <a:noFill/>
          </a:ln>
        </p:spPr>
      </p:pic>
    </p:spTree>
  </p:cSld>
  <p:clrMapOvr>
    <a:masterClrMapping/>
  </p:clrMapOvr>
  <p:transition spd="slow">
    <p:cut/>
  </p:transition>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9" name="Shape 1119"/>
        <p:cNvGrpSpPr/>
        <p:nvPr/>
      </p:nvGrpSpPr>
      <p:grpSpPr>
        <a:xfrm>
          <a:off x="0" y="0"/>
          <a:ext cx="0" cy="0"/>
          <a:chOff x="0" y="0"/>
          <a:chExt cx="0" cy="0"/>
        </a:xfrm>
      </p:grpSpPr>
      <p:sp>
        <p:nvSpPr>
          <p:cNvPr id="1120" name="Shape 1120"/>
          <p:cNvSpPr txBox="1"/>
          <p:nvPr>
            <p:ph type="title"/>
          </p:nvPr>
        </p:nvSpPr>
        <p:spPr>
          <a:xfrm>
            <a:off x="228600" y="304800"/>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250" u="none" cap="none" strike="noStrike">
                <a:solidFill>
                  <a:schemeClr val="dk2"/>
                </a:solidFill>
                <a:latin typeface="Rambla"/>
                <a:ea typeface="Rambla"/>
                <a:cs typeface="Rambla"/>
                <a:sym typeface="Rambla"/>
              </a:rPr>
              <a:t>The Delhi Sultanate (cont.) </a:t>
            </a:r>
            <a:br>
              <a:rPr b="1" baseline="0" i="0" lang="en-US" sz="3250" u="none" cap="none" strike="noStrike">
                <a:solidFill>
                  <a:schemeClr val="dk2"/>
                </a:solidFill>
                <a:latin typeface="Rambla"/>
                <a:ea typeface="Rambla"/>
                <a:cs typeface="Rambla"/>
                <a:sym typeface="Rambla"/>
              </a:rPr>
            </a:br>
            <a:r>
              <a:rPr b="1" baseline="0" i="0" lang="en-US" sz="2800" u="none" cap="none" strike="noStrike">
                <a:solidFill>
                  <a:schemeClr val="dk2"/>
                </a:solidFill>
                <a:latin typeface="Rambla"/>
                <a:ea typeface="Rambla"/>
                <a:cs typeface="Rambla"/>
                <a:sym typeface="Rambla"/>
              </a:rPr>
              <a:t>Difficult to reconcile Hinduism and Islam</a:t>
            </a:r>
            <a:br>
              <a:rPr b="1" baseline="0" i="0" lang="en-US" sz="3700" u="none" cap="none" strike="noStrike">
                <a:solidFill>
                  <a:schemeClr val="dk2"/>
                </a:solidFill>
                <a:latin typeface="Rambla"/>
                <a:ea typeface="Rambla"/>
                <a:cs typeface="Rambla"/>
                <a:sym typeface="Rambla"/>
              </a:rPr>
            </a:br>
          </a:p>
        </p:txBody>
      </p:sp>
      <p:sp>
        <p:nvSpPr>
          <p:cNvPr id="1121" name="Shape 1121"/>
          <p:cNvSpPr txBox="1"/>
          <p:nvPr>
            <p:ph idx="1" type="body"/>
          </p:nvPr>
        </p:nvSpPr>
        <p:spPr>
          <a:xfrm>
            <a:off x="381000" y="5791200"/>
            <a:ext cx="4040187" cy="762000"/>
          </a:xfrm>
          <a:prstGeom prst="rect">
            <a:avLst/>
          </a:prstGeom>
          <a:solidFill>
            <a:schemeClr val="accent1"/>
          </a:solidFill>
          <a:ln cap="flat" cmpd="sng" w="9650">
            <a:solidFill>
              <a:schemeClr val="accent1"/>
            </a:solidFill>
            <a:prstDash val="solid"/>
            <a:miter/>
            <a:headEnd len="med" w="med" type="none"/>
            <a:tailEnd len="med" w="med" type="none"/>
          </a:ln>
        </p:spPr>
        <p:txBody>
          <a:bodyPr anchorCtr="0" anchor="ctr" bIns="45700" lIns="182875" rIns="91425" tIns="45700">
            <a:noAutofit/>
          </a:bodyPr>
          <a:lstStyle/>
          <a:p>
            <a:pPr indent="0" lvl="0" marL="0" marR="0" rtl="0" algn="l">
              <a:spcBef>
                <a:spcPts val="0"/>
              </a:spcBef>
              <a:spcAft>
                <a:spcPts val="0"/>
              </a:spcAft>
              <a:buClr>
                <a:schemeClr val="accent1"/>
              </a:buClr>
              <a:buSzPct val="25000"/>
              <a:buFont typeface="Rambla"/>
              <a:buNone/>
            </a:pPr>
            <a:r>
              <a:rPr b="0" baseline="0" i="0" lang="en-US" sz="2400" u="none" cap="none" strike="noStrike">
                <a:solidFill>
                  <a:schemeClr val="lt1"/>
                </a:solidFill>
                <a:latin typeface="Rambla"/>
                <a:ea typeface="Rambla"/>
                <a:cs typeface="Rambla"/>
                <a:sym typeface="Rambla"/>
              </a:rPr>
              <a:t>Islam		</a:t>
            </a:r>
          </a:p>
        </p:txBody>
      </p:sp>
      <p:sp>
        <p:nvSpPr>
          <p:cNvPr id="1122" name="Shape 1122"/>
          <p:cNvSpPr txBox="1"/>
          <p:nvPr>
            <p:ph idx="2" type="body"/>
          </p:nvPr>
        </p:nvSpPr>
        <p:spPr>
          <a:xfrm>
            <a:off x="4724400" y="5791200"/>
            <a:ext cx="4041774" cy="762000"/>
          </a:xfrm>
          <a:prstGeom prst="rect">
            <a:avLst/>
          </a:prstGeom>
          <a:solidFill>
            <a:schemeClr val="accent1"/>
          </a:solidFill>
          <a:ln cap="flat" cmpd="sng" w="9650">
            <a:solidFill>
              <a:schemeClr val="accent1"/>
            </a:solidFill>
            <a:prstDash val="solid"/>
            <a:miter/>
            <a:headEnd len="med" w="med" type="none"/>
            <a:tailEnd len="med" w="med" type="none"/>
          </a:ln>
        </p:spPr>
        <p:txBody>
          <a:bodyPr anchorCtr="0" anchor="ctr" bIns="45700" lIns="182875" rIns="91425" tIns="45700">
            <a:noAutofit/>
          </a:bodyPr>
          <a:lstStyle/>
          <a:p>
            <a:pPr indent="0" lvl="0" marL="0" marR="0" rtl="0" algn="l">
              <a:spcBef>
                <a:spcPts val="0"/>
              </a:spcBef>
              <a:spcAft>
                <a:spcPts val="0"/>
              </a:spcAft>
              <a:buClr>
                <a:schemeClr val="accent1"/>
              </a:buClr>
              <a:buSzPct val="25000"/>
              <a:buFont typeface="Rambla"/>
              <a:buNone/>
            </a:pPr>
            <a:r>
              <a:rPr b="0" baseline="0" i="0" lang="en-US" sz="2400" u="none" cap="none" strike="noStrike">
                <a:solidFill>
                  <a:schemeClr val="lt1"/>
                </a:solidFill>
                <a:latin typeface="Rambla"/>
                <a:ea typeface="Rambla"/>
                <a:cs typeface="Rambla"/>
                <a:sym typeface="Rambla"/>
              </a:rPr>
              <a:t>Hinduism</a:t>
            </a:r>
          </a:p>
        </p:txBody>
      </p:sp>
      <p:sp>
        <p:nvSpPr>
          <p:cNvPr id="1123" name="Shape 1123"/>
          <p:cNvSpPr txBox="1"/>
          <p:nvPr>
            <p:ph idx="3" type="body"/>
          </p:nvPr>
        </p:nvSpPr>
        <p:spPr>
          <a:xfrm>
            <a:off x="381000" y="1447800"/>
            <a:ext cx="4114800" cy="4190999"/>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200" u="none" cap="none" strike="noStrike">
                <a:solidFill>
                  <a:schemeClr val="dk1"/>
                </a:solidFill>
                <a:latin typeface="Rambla"/>
                <a:ea typeface="Rambla"/>
                <a:cs typeface="Rambla"/>
                <a:sym typeface="Rambla"/>
              </a:rPr>
              <a:t>Equality</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200" u="none" cap="none" strike="noStrike">
                <a:solidFill>
                  <a:schemeClr val="dk1"/>
                </a:solidFill>
                <a:latin typeface="Rambla"/>
                <a:ea typeface="Rambla"/>
                <a:cs typeface="Rambla"/>
                <a:sym typeface="Rambla"/>
              </a:rPr>
              <a:t>Submissive to one god</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200" u="none" cap="none" strike="noStrike">
                <a:solidFill>
                  <a:schemeClr val="dk1"/>
                </a:solidFill>
                <a:latin typeface="Rambla"/>
                <a:ea typeface="Rambla"/>
                <a:cs typeface="Rambla"/>
                <a:sym typeface="Rambla"/>
              </a:rPr>
              <a:t>Muslim ulamas warned against the pollution of Islam by Hindu practices and tried to promote unity in the Muslim community to oppose majority Hindu population</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200" u="none" cap="none" strike="noStrike">
                <a:solidFill>
                  <a:schemeClr val="dk1"/>
                </a:solidFill>
                <a:latin typeface="Rambla"/>
                <a:ea typeface="Rambla"/>
                <a:cs typeface="Rambla"/>
                <a:sym typeface="Rambla"/>
              </a:rPr>
              <a:t>Met stiff resistance by Hindu elites (compare to Africa)</a:t>
            </a:r>
          </a:p>
          <a:p>
            <a:pPr indent="-168300" lvl="0" marL="365760" marR="0" rtl="0" algn="l">
              <a:lnSpc>
                <a:spcPct val="90000"/>
              </a:lnSpc>
              <a:spcBef>
                <a:spcPts val="400"/>
              </a:spcBef>
              <a:spcAft>
                <a:spcPts val="0"/>
              </a:spcAft>
              <a:buClr>
                <a:schemeClr val="accent1"/>
              </a:buClr>
              <a:buFont typeface="Rambla"/>
              <a:buNone/>
            </a:pPr>
            <a:r>
              <a:t/>
            </a:r>
            <a:endParaRPr b="0" baseline="0" i="0" sz="2200" u="none" cap="none" strike="noStrike">
              <a:solidFill>
                <a:schemeClr val="dk1"/>
              </a:solidFill>
              <a:latin typeface="Rambla"/>
              <a:ea typeface="Rambla"/>
              <a:cs typeface="Rambla"/>
              <a:sym typeface="Rambla"/>
            </a:endParaRPr>
          </a:p>
        </p:txBody>
      </p:sp>
      <p:sp>
        <p:nvSpPr>
          <p:cNvPr id="1124" name="Shape 1124"/>
          <p:cNvSpPr txBox="1"/>
          <p:nvPr>
            <p:ph idx="4" type="body"/>
          </p:nvPr>
        </p:nvSpPr>
        <p:spPr>
          <a:xfrm>
            <a:off x="4572000" y="1447800"/>
            <a:ext cx="4114800" cy="4038599"/>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Hierarchical caste system</a:t>
            </a:r>
          </a:p>
          <a:p>
            <a:pPr indent="-264160" lvl="0" marL="365760" marR="0" rtl="0" algn="l">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Many gods</a:t>
            </a:r>
          </a:p>
          <a:p>
            <a:pPr indent="-264160" lvl="0" marL="365760" marR="0" rtl="0" algn="l">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Brahmins denounce Muslims as destroyers and meat eaters</a:t>
            </a:r>
          </a:p>
          <a:p>
            <a:pPr indent="-264160" lvl="0" marL="365760" marR="0" rtl="0" algn="l">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Many believed their religion was superior to Islam; tensions built (compare to Africa)</a:t>
            </a:r>
          </a:p>
          <a:p>
            <a:pPr indent="-160528" lvl="0" marL="365760" marR="0" rtl="0" algn="l">
              <a:spcBef>
                <a:spcPts val="0"/>
              </a:spcBef>
              <a:spcAft>
                <a:spcPts val="0"/>
              </a:spcAft>
              <a:buClr>
                <a:schemeClr val="accent1"/>
              </a:buClr>
              <a:buFont typeface="Rambla"/>
              <a:buNone/>
            </a:pPr>
            <a:r>
              <a:t/>
            </a:r>
            <a:endParaRPr b="0" baseline="0" i="0" sz="2400" u="none" cap="none" strike="noStrike">
              <a:solidFill>
                <a:schemeClr val="dk1"/>
              </a:solidFill>
              <a:latin typeface="Rambla"/>
              <a:ea typeface="Rambla"/>
              <a:cs typeface="Rambla"/>
              <a:sym typeface="Rambla"/>
            </a:endParaRPr>
          </a:p>
        </p:txBody>
      </p:sp>
    </p:spTree>
  </p:cSld>
  <p:clrMapOvr>
    <a:masterClrMapping/>
  </p:clrMapOvr>
  <p:transition spd="slow">
    <p:cut/>
  </p:transition>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8" name="Shape 1128"/>
        <p:cNvGrpSpPr/>
        <p:nvPr/>
      </p:nvGrpSpPr>
      <p:grpSpPr>
        <a:xfrm>
          <a:off x="0" y="0"/>
          <a:ext cx="0" cy="0"/>
          <a:chOff x="0" y="0"/>
          <a:chExt cx="0" cy="0"/>
        </a:xfrm>
      </p:grpSpPr>
      <p:sp>
        <p:nvSpPr>
          <p:cNvPr id="1129" name="Shape 1129"/>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Expansion of Islam to India set the stage for spread to SE Asia; trade routes across the region</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Previously Buddhism and Hinduism; Muslim traders now influence region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Buddhist Shrivijaya trading empire on the decline; helped Islamic influence – Muslim trading centers become established</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Most contact peaceful</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Spread from Malacca; converts wanted to strengthen ties and prove common basis in Muslim laws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In other areas Sufis allowed natives to keep rituals and local beliefs If paid homage to Allah and followed Islamic doctrine</a:t>
            </a:r>
          </a:p>
          <a:p>
            <a:pPr indent="-156339" lvl="0" marL="365760" marR="0" rtl="0" algn="l">
              <a:lnSpc>
                <a:spcPct val="80000"/>
              </a:lnSpc>
              <a:spcBef>
                <a:spcPts val="400"/>
              </a:spcBef>
              <a:spcAft>
                <a:spcPts val="0"/>
              </a:spcAft>
              <a:buClr>
                <a:schemeClr val="accent1"/>
              </a:buClr>
              <a:buFont typeface="Rambla"/>
              <a:buNone/>
            </a:pPr>
            <a:r>
              <a:t/>
            </a:r>
            <a:endParaRPr b="0" baseline="0" i="0" sz="2500" u="none" cap="none" strike="noStrike">
              <a:solidFill>
                <a:schemeClr val="dk1"/>
              </a:solidFill>
              <a:latin typeface="Rambla"/>
              <a:ea typeface="Rambla"/>
              <a:cs typeface="Rambla"/>
              <a:sym typeface="Rambla"/>
            </a:endParaRPr>
          </a:p>
        </p:txBody>
      </p:sp>
      <p:sp>
        <p:nvSpPr>
          <p:cNvPr id="1130" name="Shape 1130"/>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Southeast Asia</a:t>
            </a:r>
          </a:p>
        </p:txBody>
      </p:sp>
    </p:spTree>
  </p:cSld>
  <p:clrMapOvr>
    <a:masterClrMapping/>
  </p:clrMapOvr>
  <p:transition spd="slow">
    <p:cut/>
  </p:transition>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4" name="Shape 1134"/>
        <p:cNvGrpSpPr/>
        <p:nvPr/>
      </p:nvGrpSpPr>
      <p:grpSpPr>
        <a:xfrm>
          <a:off x="0" y="0"/>
          <a:ext cx="0" cy="0"/>
          <a:chOff x="0" y="0"/>
          <a:chExt cx="0" cy="0"/>
        </a:xfrm>
      </p:grpSpPr>
      <p:sp>
        <p:nvSpPr>
          <p:cNvPr id="1135" name="Shape 1135"/>
          <p:cNvSpPr txBox="1"/>
          <p:nvPr>
            <p:ph idx="1" type="body"/>
          </p:nvPr>
        </p:nvSpPr>
        <p:spPr>
          <a:xfrm>
            <a:off x="457200" y="1481328"/>
            <a:ext cx="8229600" cy="377647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Long distance trade increasing by 1000</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Encouraged by Vikings, Turks, and Mongols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May have brought destruction, but also new ideas and knowledge</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Invaders tended to settle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Pax Mongolica and Dar al-Islam (House of Islam) made travel more appealing</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Dar al-Islam</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United tropical lands; religious motives were the driving factor</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Spoke Arabic/communication</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Shared obligation of hajj</a:t>
            </a:r>
          </a:p>
        </p:txBody>
      </p:sp>
      <p:sp>
        <p:nvSpPr>
          <p:cNvPr id="1136" name="Shape 1136"/>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Two Travelers</a:t>
            </a:r>
          </a:p>
        </p:txBody>
      </p:sp>
      <p:pic>
        <p:nvPicPr>
          <p:cNvPr id="1137" name="Shape 1137"/>
          <p:cNvPicPr preferRelativeResize="0"/>
          <p:nvPr/>
        </p:nvPicPr>
        <p:blipFill rotWithShape="1">
          <a:blip r:embed="rId3">
            <a:alphaModFix/>
          </a:blip>
          <a:srcRect b="0" l="0" r="0" t="0"/>
          <a:stretch/>
        </p:blipFill>
        <p:spPr>
          <a:xfrm>
            <a:off x="5181600" y="4267200"/>
            <a:ext cx="3214254" cy="2209799"/>
          </a:xfrm>
          <a:prstGeom prst="rect">
            <a:avLst/>
          </a:prstGeom>
          <a:noFill/>
          <a:ln>
            <a:noFill/>
          </a:ln>
        </p:spPr>
      </p:pic>
    </p:spTree>
  </p:cSld>
  <p:clrMapOvr>
    <a:masterClrMapping/>
  </p:clrMapOvr>
  <p:transition spd="slow">
    <p:cut/>
  </p:transition>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1" name="Shape 1141"/>
        <p:cNvGrpSpPr/>
        <p:nvPr/>
      </p:nvGrpSpPr>
      <p:grpSpPr>
        <a:xfrm>
          <a:off x="0" y="0"/>
          <a:ext cx="0" cy="0"/>
          <a:chOff x="0" y="0"/>
          <a:chExt cx="0" cy="0"/>
        </a:xfrm>
      </p:grpSpPr>
      <p:sp>
        <p:nvSpPr>
          <p:cNvPr id="1142" name="Shape 1142"/>
          <p:cNvSpPr txBox="1"/>
          <p:nvPr>
            <p:ph idx="1" type="body"/>
          </p:nvPr>
        </p:nvSpPr>
        <p:spPr>
          <a:xfrm>
            <a:off x="685800" y="3124200"/>
            <a:ext cx="8229600" cy="3200399"/>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Travels to China and enters the service of the Great Khan (court of Kublai Khan)</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Close to twenty years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Captured by soldiers from rival city state Genoa and spends time in prison</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Produces a book of his travels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Enjoyed exaggerations; questions as to validity</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Sparked great interest in a world beyond Europe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Sense of adventure sets the stage for Europeans to embark on major exploration</a:t>
            </a:r>
          </a:p>
        </p:txBody>
      </p:sp>
      <p:sp>
        <p:nvSpPr>
          <p:cNvPr id="1143" name="Shape 1143"/>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Marco Polo</a:t>
            </a:r>
          </a:p>
        </p:txBody>
      </p:sp>
      <p:pic>
        <p:nvPicPr>
          <p:cNvPr id="1144" name="Shape 1144"/>
          <p:cNvPicPr preferRelativeResize="0"/>
          <p:nvPr/>
        </p:nvPicPr>
        <p:blipFill rotWithShape="1">
          <a:blip r:embed="rId3">
            <a:alphaModFix/>
          </a:blip>
          <a:srcRect b="0" l="0" r="0" t="0"/>
          <a:stretch/>
        </p:blipFill>
        <p:spPr>
          <a:xfrm>
            <a:off x="3657600" y="381000"/>
            <a:ext cx="4762499" cy="2495551"/>
          </a:xfrm>
          <a:prstGeom prst="rect">
            <a:avLst/>
          </a:prstGeom>
          <a:noFill/>
          <a:ln>
            <a:noFill/>
          </a:ln>
        </p:spPr>
      </p:pic>
    </p:spTree>
  </p:cSld>
  <p:clrMapOvr>
    <a:masterClrMapping/>
  </p:clrMapOvr>
  <p:transition spd="slow">
    <p:cut/>
  </p:transition>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8" name="Shape 1148"/>
        <p:cNvGrpSpPr/>
        <p:nvPr/>
      </p:nvGrpSpPr>
      <p:grpSpPr>
        <a:xfrm>
          <a:off x="0" y="0"/>
          <a:ext cx="0" cy="0"/>
          <a:chOff x="0" y="0"/>
          <a:chExt cx="0" cy="0"/>
        </a:xfrm>
      </p:grpSpPr>
      <p:sp>
        <p:nvSpPr>
          <p:cNvPr id="1149" name="Shape 1149"/>
          <p:cNvSpPr txBox="1"/>
          <p:nvPr>
            <p:ph idx="1" type="body"/>
          </p:nvPr>
        </p:nvSpPr>
        <p:spPr>
          <a:xfrm>
            <a:off x="381000" y="1371600"/>
            <a:ext cx="8229600" cy="3352800"/>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Traveled over 73,000 miles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Constantinople, Mesopotamia, Persia, India, Burma, Sumatra, Spain, Mali, and perhaps southern China</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Most within cultural area of Dar al-Islam (unified by religion)</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Narrated his experiences for a book</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Invaluable information about life in Islamic lands</a:t>
            </a:r>
          </a:p>
        </p:txBody>
      </p:sp>
      <p:sp>
        <p:nvSpPr>
          <p:cNvPr id="1150" name="Shape 1150"/>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Ibn Battuta</a:t>
            </a:r>
          </a:p>
        </p:txBody>
      </p:sp>
      <p:pic>
        <p:nvPicPr>
          <p:cNvPr id="1151" name="Shape 1151"/>
          <p:cNvPicPr preferRelativeResize="0"/>
          <p:nvPr/>
        </p:nvPicPr>
        <p:blipFill rotWithShape="1">
          <a:blip r:embed="rId3">
            <a:alphaModFix/>
          </a:blip>
          <a:srcRect b="0" l="0" r="0" t="0"/>
          <a:stretch/>
        </p:blipFill>
        <p:spPr>
          <a:xfrm>
            <a:off x="4191000" y="4432298"/>
            <a:ext cx="3638550" cy="2425700"/>
          </a:xfrm>
          <a:prstGeom prst="rect">
            <a:avLst/>
          </a:prstGeom>
          <a:noFill/>
          <a:ln>
            <a:noFill/>
          </a:ln>
        </p:spPr>
      </p:pic>
    </p:spTree>
  </p:cSld>
  <p:clrMapOvr>
    <a:masterClrMapping/>
  </p:clrMapOvr>
  <p:transition spd="slow">
    <p:cut/>
  </p:transition>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55" name="Shape 1155"/>
        <p:cNvGrpSpPr/>
        <p:nvPr/>
      </p:nvGrpSpPr>
      <p:grpSpPr>
        <a:xfrm>
          <a:off x="0" y="0"/>
          <a:ext cx="0" cy="0"/>
          <a:chOff x="0" y="0"/>
          <a:chExt cx="0" cy="0"/>
        </a:xfrm>
      </p:grpSpPr>
      <p:sp>
        <p:nvSpPr>
          <p:cNvPr id="1156" name="Shape 1156"/>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200" u="none" cap="none" strike="noStrike">
                <a:solidFill>
                  <a:schemeClr val="dk2"/>
                </a:solidFill>
                <a:latin typeface="Rambla"/>
                <a:ea typeface="Rambla"/>
                <a:cs typeface="Rambla"/>
                <a:sym typeface="Rambla"/>
              </a:rPr>
              <a:t>Long Distance Trade and Travel: Patterns, Motivations, and Consequences</a:t>
            </a:r>
          </a:p>
        </p:txBody>
      </p:sp>
      <p:sp>
        <p:nvSpPr>
          <p:cNvPr id="1157" name="Shape 1157"/>
          <p:cNvSpPr txBox="1"/>
          <p:nvPr>
            <p:ph idx="1" type="body"/>
          </p:nvPr>
        </p:nvSpPr>
        <p:spPr>
          <a:xfrm>
            <a:off x="4953000" y="1481137"/>
            <a:ext cx="4190999" cy="49196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Long distance trade at this time relied primarily on the Silk Road and the Indian Ocean </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Trade across Sahara increasing</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Light luxury goods usually on the Silk Road </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Silks and precious stones for example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Bulkier goods by ship </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Steel, stone, coral, building materials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Motivations for travel</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Trade, diplomacy and missionary activity</a:t>
            </a:r>
          </a:p>
          <a:p>
            <a:pPr indent="-165061" lvl="0" marL="365760" marR="0" rtl="0" algn="l">
              <a:lnSpc>
                <a:spcPct val="80000"/>
              </a:lnSpc>
              <a:spcBef>
                <a:spcPts val="400"/>
              </a:spcBef>
              <a:spcAft>
                <a:spcPts val="0"/>
              </a:spcAft>
              <a:buClr>
                <a:schemeClr val="accent1"/>
              </a:buClr>
              <a:buFont typeface="Rambla"/>
              <a:buNone/>
            </a:pPr>
            <a:r>
              <a:t/>
            </a:r>
            <a:endParaRPr b="0" baseline="0" i="0" sz="2300" u="none" cap="none" strike="noStrike">
              <a:solidFill>
                <a:schemeClr val="dk1"/>
              </a:solidFill>
              <a:latin typeface="Rambla"/>
              <a:ea typeface="Rambla"/>
              <a:cs typeface="Rambla"/>
              <a:sym typeface="Rambla"/>
            </a:endParaRPr>
          </a:p>
        </p:txBody>
      </p:sp>
      <p:pic>
        <p:nvPicPr>
          <p:cNvPr id="1158" name="Shape 1158"/>
          <p:cNvPicPr preferRelativeResize="0"/>
          <p:nvPr/>
        </p:nvPicPr>
        <p:blipFill rotWithShape="1">
          <a:blip r:embed="rId3">
            <a:alphaModFix/>
          </a:blip>
          <a:srcRect b="0" l="0" r="0" t="0"/>
          <a:stretch/>
        </p:blipFill>
        <p:spPr>
          <a:xfrm>
            <a:off x="2819400" y="3810000"/>
            <a:ext cx="2072258" cy="2819400"/>
          </a:xfrm>
          <a:prstGeom prst="rect">
            <a:avLst/>
          </a:prstGeom>
          <a:noFill/>
          <a:ln>
            <a:noFill/>
          </a:ln>
        </p:spPr>
      </p:pic>
      <p:pic>
        <p:nvPicPr>
          <p:cNvPr id="1159" name="Shape 1159"/>
          <p:cNvPicPr preferRelativeResize="0"/>
          <p:nvPr/>
        </p:nvPicPr>
        <p:blipFill rotWithShape="1">
          <a:blip r:embed="rId4">
            <a:alphaModFix/>
          </a:blip>
          <a:srcRect b="0" l="0" r="0" t="0"/>
          <a:stretch/>
        </p:blipFill>
        <p:spPr>
          <a:xfrm rot="-1695168">
            <a:off x="219358" y="4014215"/>
            <a:ext cx="2888812" cy="1653846"/>
          </a:xfrm>
          <a:prstGeom prst="rect">
            <a:avLst/>
          </a:prstGeom>
          <a:noFill/>
          <a:ln>
            <a:noFill/>
          </a:ln>
        </p:spPr>
      </p:pic>
      <p:pic>
        <p:nvPicPr>
          <p:cNvPr id="1160" name="Shape 1160"/>
          <p:cNvPicPr preferRelativeResize="0"/>
          <p:nvPr/>
        </p:nvPicPr>
        <p:blipFill rotWithShape="1">
          <a:blip r:embed="rId5">
            <a:alphaModFix/>
          </a:blip>
          <a:srcRect b="0" l="0" r="0" t="0"/>
          <a:stretch/>
        </p:blipFill>
        <p:spPr>
          <a:xfrm>
            <a:off x="533400" y="1600200"/>
            <a:ext cx="3429000" cy="2481738"/>
          </a:xfrm>
          <a:prstGeom prst="rect">
            <a:avLst/>
          </a:prstGeom>
          <a:noFill/>
          <a:ln>
            <a:noFill/>
          </a:ln>
        </p:spPr>
      </p:pic>
    </p:spTree>
  </p:cSld>
  <p:clrMapOvr>
    <a:masterClrMapping/>
  </p:clrMapOvr>
  <p:transition spd="slow">
    <p:cut/>
  </p:transition>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64" name="Shape 1164"/>
        <p:cNvGrpSpPr/>
        <p:nvPr/>
      </p:nvGrpSpPr>
      <p:grpSpPr>
        <a:xfrm>
          <a:off x="0" y="0"/>
          <a:ext cx="0" cy="0"/>
          <a:chOff x="0" y="0"/>
          <a:chExt cx="0" cy="0"/>
        </a:xfrm>
      </p:grpSpPr>
      <p:sp>
        <p:nvSpPr>
          <p:cNvPr id="1165" name="Shape 1165"/>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Motivations for Long Distance Travel</a:t>
            </a:r>
          </a:p>
        </p:txBody>
      </p:sp>
      <p:sp>
        <p:nvSpPr>
          <p:cNvPr id="1166" name="Shape 1166"/>
          <p:cNvSpPr txBox="1"/>
          <p:nvPr>
            <p:ph idx="1" type="body"/>
          </p:nvPr>
        </p:nvSpPr>
        <p:spPr>
          <a:xfrm>
            <a:off x="0" y="1481137"/>
            <a:ext cx="6781800" cy="4525961"/>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Diplomacy examples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Byzantine Emperor called on the </a:t>
            </a:r>
          </a:p>
          <a:p>
            <a:pPr indent="-240791" lvl="1" marL="621792" marR="0" rtl="0" algn="l">
              <a:spcBef>
                <a:spcPts val="324"/>
              </a:spcBef>
              <a:buClr>
                <a:schemeClr val="accent1"/>
              </a:buClr>
              <a:buSzPct val="25000"/>
              <a:buFont typeface="Rambla"/>
              <a:buNone/>
            </a:pPr>
            <a:r>
              <a:rPr b="0" baseline="0" i="0" lang="en-US" sz="2300" u="none" cap="none" strike="noStrike">
                <a:solidFill>
                  <a:schemeClr val="dk1"/>
                </a:solidFill>
                <a:latin typeface="Rambla"/>
                <a:ea typeface="Rambla"/>
                <a:cs typeface="Rambla"/>
                <a:sym typeface="Rambla"/>
              </a:rPr>
              <a:t>   Roman Catholic Pope for help </a:t>
            </a:r>
          </a:p>
          <a:p>
            <a:pPr indent="-240791" lvl="1" marL="621792" marR="0" rtl="0" algn="l">
              <a:spcBef>
                <a:spcPts val="324"/>
              </a:spcBef>
              <a:buClr>
                <a:schemeClr val="accent1"/>
              </a:buClr>
              <a:buSzPct val="25000"/>
              <a:buFont typeface="Rambla"/>
              <a:buNone/>
            </a:pPr>
            <a:r>
              <a:rPr b="0" baseline="0" i="0" lang="en-US" sz="2300" u="none" cap="none" strike="noStrike">
                <a:solidFill>
                  <a:schemeClr val="dk1"/>
                </a:solidFill>
                <a:latin typeface="Rambla"/>
                <a:ea typeface="Rambla"/>
                <a:cs typeface="Rambla"/>
                <a:sym typeface="Rambla"/>
              </a:rPr>
              <a:t>    defending the Holy Land</a:t>
            </a:r>
          </a:p>
          <a:p>
            <a:pPr indent="-237236" lvl="2" marL="859536" marR="0" rtl="0" algn="l">
              <a:spcBef>
                <a:spcPts val="350"/>
              </a:spcBef>
              <a:buClr>
                <a:schemeClr val="accent2"/>
              </a:buClr>
              <a:buSzPct val="100000"/>
              <a:buFont typeface="Rambla"/>
              <a:buChar char="⚫"/>
            </a:pPr>
            <a:r>
              <a:rPr b="0" baseline="0" i="0" lang="en-US" sz="2100" u="none" cap="none" strike="noStrike">
                <a:solidFill>
                  <a:schemeClr val="dk1"/>
                </a:solidFill>
                <a:latin typeface="Rambla"/>
                <a:ea typeface="Rambla"/>
                <a:cs typeface="Rambla"/>
                <a:sym typeface="Rambla"/>
              </a:rPr>
              <a:t>Crusades</a:t>
            </a:r>
          </a:p>
          <a:p>
            <a:pPr indent="-237236" lvl="2" marL="859536" marR="0" rtl="0" algn="l">
              <a:spcBef>
                <a:spcPts val="350"/>
              </a:spcBef>
              <a:buClr>
                <a:schemeClr val="accent2"/>
              </a:buClr>
              <a:buSzPct val="100000"/>
              <a:buFont typeface="Rambla"/>
              <a:buChar char="⚫"/>
            </a:pPr>
            <a:r>
              <a:rPr b="0" baseline="0" i="0" lang="en-US" sz="2100" u="none" cap="none" strike="noStrike">
                <a:solidFill>
                  <a:schemeClr val="dk1"/>
                </a:solidFill>
                <a:latin typeface="Rambla"/>
                <a:ea typeface="Rambla"/>
                <a:cs typeface="Rambla"/>
                <a:sym typeface="Rambla"/>
              </a:rPr>
              <a:t>Changed Europe forever</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Mongols destroyed Abbasid dynasty</a:t>
            </a:r>
          </a:p>
          <a:p>
            <a:pPr indent="-237236" lvl="2" marL="859536" marR="0" rtl="0" algn="l">
              <a:spcBef>
                <a:spcPts val="350"/>
              </a:spcBef>
              <a:buClr>
                <a:schemeClr val="accent2"/>
              </a:buClr>
              <a:buSzPct val="100000"/>
              <a:buFont typeface="Rambla"/>
              <a:buChar char="⚫"/>
            </a:pPr>
            <a:r>
              <a:rPr b="0" baseline="0" i="0" lang="en-US" sz="2100" u="none" cap="none" strike="noStrike">
                <a:solidFill>
                  <a:schemeClr val="dk1"/>
                </a:solidFill>
                <a:latin typeface="Rambla"/>
                <a:ea typeface="Rambla"/>
                <a:cs typeface="Rambla"/>
                <a:sym typeface="Rambla"/>
              </a:rPr>
              <a:t>Pope Innocent IV sent diplomats inviting Mongols to convert</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Ibn Battuta took government positions</a:t>
            </a:r>
          </a:p>
        </p:txBody>
      </p:sp>
      <p:pic>
        <p:nvPicPr>
          <p:cNvPr id="1167" name="Shape 1167"/>
          <p:cNvPicPr preferRelativeResize="0"/>
          <p:nvPr/>
        </p:nvPicPr>
        <p:blipFill rotWithShape="1">
          <a:blip r:embed="rId3">
            <a:alphaModFix/>
          </a:blip>
          <a:srcRect b="0" l="0" r="0" t="0"/>
          <a:stretch/>
        </p:blipFill>
        <p:spPr>
          <a:xfrm rot="1183638">
            <a:off x="5272125" y="2018099"/>
            <a:ext cx="3276952" cy="2009148"/>
          </a:xfrm>
          <a:prstGeom prst="rect">
            <a:avLst/>
          </a:prstGeom>
          <a:noFill/>
          <a:ln>
            <a:noFill/>
          </a:ln>
        </p:spPr>
      </p:pic>
    </p:spTree>
  </p:cSld>
  <p:clrMapOvr>
    <a:masterClrMapping/>
  </p:clrMapOvr>
  <p:transition spd="slow">
    <p:cut/>
  </p:transition>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1" name="Shape 1171"/>
        <p:cNvGrpSpPr/>
        <p:nvPr/>
      </p:nvGrpSpPr>
      <p:grpSpPr>
        <a:xfrm>
          <a:off x="0" y="0"/>
          <a:ext cx="0" cy="0"/>
          <a:chOff x="0" y="0"/>
          <a:chExt cx="0" cy="0"/>
        </a:xfrm>
      </p:grpSpPr>
      <p:sp>
        <p:nvSpPr>
          <p:cNvPr id="1172" name="Shape 1172"/>
          <p:cNvSpPr txBox="1"/>
          <p:nvPr>
            <p:ph type="title"/>
          </p:nvPr>
        </p:nvSpPr>
        <p:spPr>
          <a:xfrm>
            <a:off x="381000" y="274637"/>
            <a:ext cx="78485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Motivations for Long Distance Travel</a:t>
            </a:r>
          </a:p>
        </p:txBody>
      </p:sp>
      <p:sp>
        <p:nvSpPr>
          <p:cNvPr id="1173" name="Shape 1173"/>
          <p:cNvSpPr txBox="1"/>
          <p:nvPr>
            <p:ph idx="1" type="body"/>
          </p:nvPr>
        </p:nvSpPr>
        <p:spPr>
          <a:xfrm>
            <a:off x="3886200" y="1481137"/>
            <a:ext cx="5257799" cy="4525961"/>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Missionary examples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Sufi mystics</a:t>
            </a:r>
          </a:p>
          <a:p>
            <a:pPr indent="-237236" lvl="2" marL="859536" marR="0" rtl="0" algn="l">
              <a:spcBef>
                <a:spcPts val="350"/>
              </a:spcBef>
              <a:buClr>
                <a:schemeClr val="accent2"/>
              </a:buClr>
              <a:buSzPct val="100000"/>
              <a:buFont typeface="Rambla"/>
              <a:buChar char="⚫"/>
            </a:pPr>
            <a:r>
              <a:rPr b="0" baseline="0" i="0" lang="en-US" sz="2100" u="none" cap="none" strike="noStrike">
                <a:solidFill>
                  <a:schemeClr val="dk1"/>
                </a:solidFill>
                <a:latin typeface="Rambla"/>
                <a:ea typeface="Rambla"/>
                <a:cs typeface="Rambla"/>
                <a:sym typeface="Rambla"/>
              </a:rPr>
              <a:t>would tolerate worship of traditional deities but must be pious and devoted to Allah</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Roman Catholics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Mongols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China (John of Montecorvino)</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Roman Catholic and Eastern Orthodox in Russia</a:t>
            </a:r>
          </a:p>
          <a:p>
            <a:pPr indent="-147573" lvl="0" marL="365760" marR="0" rtl="0" algn="l">
              <a:spcBef>
                <a:spcPts val="400"/>
              </a:spcBef>
              <a:spcAft>
                <a:spcPts val="0"/>
              </a:spcAft>
              <a:buClr>
                <a:schemeClr val="accent1"/>
              </a:buClr>
              <a:buFont typeface="Rambla"/>
              <a:buNone/>
            </a:pPr>
            <a:r>
              <a:t/>
            </a:r>
            <a:endParaRPr b="0" baseline="0" i="0" sz="2700" u="none" cap="none" strike="noStrike">
              <a:solidFill>
                <a:schemeClr val="dk1"/>
              </a:solidFill>
              <a:latin typeface="Rambla"/>
              <a:ea typeface="Rambla"/>
              <a:cs typeface="Rambla"/>
              <a:sym typeface="Rambla"/>
            </a:endParaRPr>
          </a:p>
          <a:p>
            <a:pPr indent="-147573" lvl="0" marL="365760" marR="0" rtl="0" algn="l">
              <a:spcBef>
                <a:spcPts val="400"/>
              </a:spcBef>
              <a:spcAft>
                <a:spcPts val="0"/>
              </a:spcAft>
              <a:buClr>
                <a:schemeClr val="accent1"/>
              </a:buClr>
              <a:buFont typeface="Rambla"/>
              <a:buNone/>
            </a:pPr>
            <a:r>
              <a:t/>
            </a:r>
            <a:endParaRPr b="0" baseline="0" i="0" sz="2700" u="none" cap="none" strike="noStrike">
              <a:solidFill>
                <a:schemeClr val="dk1"/>
              </a:solidFill>
              <a:latin typeface="Rambla"/>
              <a:ea typeface="Rambla"/>
              <a:cs typeface="Rambla"/>
              <a:sym typeface="Rambla"/>
            </a:endParaRPr>
          </a:p>
        </p:txBody>
      </p:sp>
      <p:pic>
        <p:nvPicPr>
          <p:cNvPr id="1174" name="Shape 1174"/>
          <p:cNvPicPr preferRelativeResize="0"/>
          <p:nvPr/>
        </p:nvPicPr>
        <p:blipFill rotWithShape="1">
          <a:blip r:embed="rId3">
            <a:alphaModFix/>
          </a:blip>
          <a:srcRect b="0" l="0" r="0" t="0"/>
          <a:stretch/>
        </p:blipFill>
        <p:spPr>
          <a:xfrm>
            <a:off x="533400" y="1524000"/>
            <a:ext cx="3201362" cy="2495549"/>
          </a:xfrm>
          <a:prstGeom prst="rect">
            <a:avLst/>
          </a:prstGeom>
          <a:noFill/>
          <a:ln>
            <a:noFill/>
          </a:ln>
        </p:spPr>
      </p:pic>
      <p:pic>
        <p:nvPicPr>
          <p:cNvPr id="1175" name="Shape 1175"/>
          <p:cNvPicPr preferRelativeResize="0"/>
          <p:nvPr/>
        </p:nvPicPr>
        <p:blipFill rotWithShape="1">
          <a:blip r:embed="rId4">
            <a:alphaModFix/>
          </a:blip>
          <a:srcRect b="0" l="0" r="0" t="0"/>
          <a:stretch/>
        </p:blipFill>
        <p:spPr>
          <a:xfrm>
            <a:off x="533400" y="3962400"/>
            <a:ext cx="3186968" cy="1916685"/>
          </a:xfrm>
          <a:prstGeom prst="rect">
            <a:avLst/>
          </a:prstGeom>
          <a:noFill/>
          <a:ln>
            <a:noFill/>
          </a:ln>
        </p:spPr>
      </p:pic>
    </p:spTree>
  </p:cSld>
  <p:clrMapOvr>
    <a:masterClrMapping/>
  </p:clrMapOvr>
  <p:transition spd="slow">
    <p:cut/>
  </p:transition>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9" name="Shape 1179"/>
        <p:cNvGrpSpPr/>
        <p:nvPr/>
      </p:nvGrpSpPr>
      <p:grpSpPr>
        <a:xfrm>
          <a:off x="0" y="0"/>
          <a:ext cx="0" cy="0"/>
          <a:chOff x="0" y="0"/>
          <a:chExt cx="0" cy="0"/>
        </a:xfrm>
      </p:grpSpPr>
      <p:sp>
        <p:nvSpPr>
          <p:cNvPr id="1180" name="Shape 1180"/>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Consequences of Interregional Networks and Contacts</a:t>
            </a:r>
            <a:br>
              <a:rPr b="1" baseline="0" i="0" lang="en-US" sz="3700" u="none" cap="none" strike="noStrike">
                <a:solidFill>
                  <a:schemeClr val="dk2"/>
                </a:solidFill>
                <a:latin typeface="Rambla"/>
                <a:ea typeface="Rambla"/>
                <a:cs typeface="Rambla"/>
                <a:sym typeface="Rambla"/>
              </a:rPr>
            </a:br>
          </a:p>
        </p:txBody>
      </p:sp>
      <p:sp>
        <p:nvSpPr>
          <p:cNvPr id="1181" name="Shape 1181"/>
          <p:cNvSpPr txBox="1"/>
          <p:nvPr>
            <p:ph idx="1" type="body"/>
          </p:nvPr>
        </p:nvSpPr>
        <p:spPr>
          <a:xfrm>
            <a:off x="0" y="1481137"/>
            <a:ext cx="4419599" cy="45259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Technological and Agricultural Diffusion</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Magnetic compass </a:t>
            </a:r>
          </a:p>
          <a:p>
            <a:pPr indent="-237236" lvl="2" marL="859536" marR="0" rtl="0" algn="l">
              <a:lnSpc>
                <a:spcPct val="80000"/>
              </a:lnSpc>
              <a:spcBef>
                <a:spcPts val="350"/>
              </a:spcBef>
              <a:buClr>
                <a:schemeClr val="accent2"/>
              </a:buClr>
              <a:buSzPct val="100000"/>
              <a:buFont typeface="Rambla"/>
              <a:buChar char="⚫"/>
            </a:pPr>
            <a:r>
              <a:rPr b="0" baseline="0" i="0" lang="en-US" sz="1800" u="none" cap="none" strike="noStrike">
                <a:solidFill>
                  <a:schemeClr val="dk1"/>
                </a:solidFill>
                <a:latin typeface="Rambla"/>
                <a:ea typeface="Rambla"/>
                <a:cs typeface="Rambla"/>
                <a:sym typeface="Rambla"/>
              </a:rPr>
              <a:t>Could sail long stretches of water without getting lost</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Gunpowder</a:t>
            </a:r>
          </a:p>
          <a:p>
            <a:pPr indent="-237236" lvl="2" marL="859536" marR="0" rtl="0" algn="l">
              <a:lnSpc>
                <a:spcPct val="80000"/>
              </a:lnSpc>
              <a:spcBef>
                <a:spcPts val="350"/>
              </a:spcBef>
              <a:buClr>
                <a:schemeClr val="accent2"/>
              </a:buClr>
              <a:buSzPct val="100000"/>
              <a:buFont typeface="Rambla"/>
              <a:buChar char="⚫"/>
            </a:pPr>
            <a:r>
              <a:rPr b="0" baseline="0" i="0" lang="en-US" sz="1800" u="none" cap="none" strike="noStrike">
                <a:solidFill>
                  <a:schemeClr val="dk1"/>
                </a:solidFill>
                <a:latin typeface="Rambla"/>
                <a:ea typeface="Rambla"/>
                <a:cs typeface="Rambla"/>
                <a:sym typeface="Rambla"/>
              </a:rPr>
              <a:t>Used by Mongols to catapult bombs cannons developed; Mongols mainly responsible for quick spread </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Food: citrus fruits and Asian rice</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Muslims learned to crystallize sugar from cane</a:t>
            </a:r>
          </a:p>
          <a:p>
            <a:pPr indent="-237236" lvl="2" marL="859536" marR="0" rtl="0" algn="l">
              <a:lnSpc>
                <a:spcPct val="80000"/>
              </a:lnSpc>
              <a:spcBef>
                <a:spcPts val="350"/>
              </a:spcBef>
              <a:buClr>
                <a:schemeClr val="accent2"/>
              </a:buClr>
              <a:buSzPct val="100000"/>
              <a:buFont typeface="Rambla"/>
              <a:buChar char="⚫"/>
            </a:pPr>
            <a:r>
              <a:rPr b="0" baseline="0" i="0" lang="en-US" sz="1800" u="none" cap="none" strike="noStrike">
                <a:solidFill>
                  <a:schemeClr val="dk1"/>
                </a:solidFill>
                <a:latin typeface="Rambla"/>
                <a:ea typeface="Rambla"/>
                <a:cs typeface="Rambla"/>
                <a:sym typeface="Rambla"/>
              </a:rPr>
              <a:t>Europeans enjoy sugar cubes in their tea and coffee</a:t>
            </a:r>
          </a:p>
        </p:txBody>
      </p:sp>
      <p:pic>
        <p:nvPicPr>
          <p:cNvPr id="1182" name="Shape 1182"/>
          <p:cNvPicPr preferRelativeResize="0"/>
          <p:nvPr/>
        </p:nvPicPr>
        <p:blipFill rotWithShape="1">
          <a:blip r:embed="rId3">
            <a:alphaModFix/>
          </a:blip>
          <a:srcRect b="0" l="0" r="0" t="0"/>
          <a:stretch/>
        </p:blipFill>
        <p:spPr>
          <a:xfrm rot="-758928">
            <a:off x="4619866" y="1417664"/>
            <a:ext cx="2666999" cy="1428749"/>
          </a:xfrm>
          <a:prstGeom prst="rect">
            <a:avLst/>
          </a:prstGeom>
          <a:noFill/>
          <a:ln>
            <a:noFill/>
          </a:ln>
        </p:spPr>
      </p:pic>
      <p:pic>
        <p:nvPicPr>
          <p:cNvPr id="1183" name="Shape 1183"/>
          <p:cNvPicPr preferRelativeResize="0"/>
          <p:nvPr/>
        </p:nvPicPr>
        <p:blipFill rotWithShape="1">
          <a:blip r:embed="rId4">
            <a:alphaModFix/>
          </a:blip>
          <a:srcRect b="0" l="0" r="0" t="0"/>
          <a:stretch/>
        </p:blipFill>
        <p:spPr>
          <a:xfrm rot="-487385">
            <a:off x="4502065" y="3871302"/>
            <a:ext cx="3200399" cy="2473036"/>
          </a:xfrm>
          <a:prstGeom prst="rect">
            <a:avLst/>
          </a:prstGeom>
          <a:noFill/>
          <a:ln>
            <a:noFill/>
          </a:ln>
        </p:spPr>
      </p:pic>
      <p:pic>
        <p:nvPicPr>
          <p:cNvPr id="1184" name="Shape 1184"/>
          <p:cNvPicPr preferRelativeResize="0"/>
          <p:nvPr/>
        </p:nvPicPr>
        <p:blipFill rotWithShape="1">
          <a:blip r:embed="rId5">
            <a:alphaModFix/>
          </a:blip>
          <a:srcRect b="0" l="0" r="0" t="0"/>
          <a:stretch/>
        </p:blipFill>
        <p:spPr>
          <a:xfrm rot="1349878">
            <a:off x="6322696" y="2334835"/>
            <a:ext cx="2667000" cy="2113597"/>
          </a:xfrm>
          <a:prstGeom prst="rect">
            <a:avLst/>
          </a:prstGeom>
          <a:noFill/>
          <a:ln>
            <a:noFill/>
          </a:ln>
        </p:spPr>
      </p:pic>
    </p:spTree>
  </p:cSld>
  <p:clrMapOvr>
    <a:masterClrMapping/>
  </p:clrMapOvr>
  <p:transition spd="slow">
    <p:cut/>
  </p:transition>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88" name="Shape 1188"/>
        <p:cNvGrpSpPr/>
        <p:nvPr/>
      </p:nvGrpSpPr>
      <p:grpSpPr>
        <a:xfrm>
          <a:off x="0" y="0"/>
          <a:ext cx="0" cy="0"/>
          <a:chOff x="0" y="0"/>
          <a:chExt cx="0" cy="0"/>
        </a:xfrm>
      </p:grpSpPr>
      <p:sp>
        <p:nvSpPr>
          <p:cNvPr id="1189" name="Shape 1189"/>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Consequences of Interregional Networks and Contacts</a:t>
            </a:r>
          </a:p>
        </p:txBody>
      </p:sp>
      <p:sp>
        <p:nvSpPr>
          <p:cNvPr id="1190" name="Shape 1190"/>
          <p:cNvSpPr txBox="1"/>
          <p:nvPr>
            <p:ph idx="1" type="body"/>
          </p:nvPr>
        </p:nvSpPr>
        <p:spPr>
          <a:xfrm>
            <a:off x="0" y="1676400"/>
            <a:ext cx="4724400" cy="4330700"/>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Spread of Disease</a:t>
            </a:r>
          </a:p>
          <a:p>
            <a:pPr indent="-240791" lvl="1" marL="621792" marR="0" rtl="0" algn="l">
              <a:lnSpc>
                <a:spcPct val="90000"/>
              </a:lnSpc>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Black Death</a:t>
            </a:r>
          </a:p>
          <a:p>
            <a:pPr indent="-237236" lvl="2" marL="859536" marR="0" rtl="0" algn="l">
              <a:lnSpc>
                <a:spcPct val="90000"/>
              </a:lnSpc>
              <a:spcBef>
                <a:spcPts val="350"/>
              </a:spcBef>
              <a:buClr>
                <a:schemeClr val="accent2"/>
              </a:buClr>
              <a:buSzPct val="100000"/>
              <a:buFont typeface="Rambla"/>
              <a:buChar char="⚫"/>
            </a:pPr>
            <a:r>
              <a:rPr b="0" baseline="0" i="0" lang="en-US" sz="2100" u="none" cap="none" strike="noStrike">
                <a:solidFill>
                  <a:schemeClr val="dk1"/>
                </a:solidFill>
                <a:latin typeface="Rambla"/>
                <a:ea typeface="Rambla"/>
                <a:cs typeface="Rambla"/>
                <a:sym typeface="Rambla"/>
              </a:rPr>
              <a:t>60 – 70% of those infected died</a:t>
            </a:r>
          </a:p>
          <a:p>
            <a:pPr indent="-237236" lvl="2" marL="859536" marR="0" rtl="0" algn="l">
              <a:lnSpc>
                <a:spcPct val="90000"/>
              </a:lnSpc>
              <a:spcBef>
                <a:spcPts val="350"/>
              </a:spcBef>
              <a:buClr>
                <a:schemeClr val="accent2"/>
              </a:buClr>
              <a:buSzPct val="100000"/>
              <a:buFont typeface="Rambla"/>
              <a:buChar char="⚫"/>
            </a:pPr>
            <a:r>
              <a:rPr b="0" baseline="0" i="0" lang="en-US" sz="2100" u="none" cap="none" strike="noStrike">
                <a:solidFill>
                  <a:schemeClr val="dk1"/>
                </a:solidFill>
                <a:latin typeface="Rambla"/>
                <a:ea typeface="Rambla"/>
                <a:cs typeface="Rambla"/>
                <a:sym typeface="Rambla"/>
              </a:rPr>
              <a:t>Millions in China</a:t>
            </a:r>
          </a:p>
          <a:p>
            <a:pPr indent="-237236" lvl="2" marL="859536" marR="0" rtl="0" algn="l">
              <a:lnSpc>
                <a:spcPct val="90000"/>
              </a:lnSpc>
              <a:spcBef>
                <a:spcPts val="350"/>
              </a:spcBef>
              <a:buClr>
                <a:schemeClr val="accent2"/>
              </a:buClr>
              <a:buSzPct val="100000"/>
              <a:buFont typeface="Rambla"/>
              <a:buChar char="⚫"/>
            </a:pPr>
            <a:r>
              <a:rPr b="0" baseline="0" i="0" lang="en-US" sz="2100" u="none" cap="none" strike="noStrike">
                <a:solidFill>
                  <a:schemeClr val="dk1"/>
                </a:solidFill>
                <a:latin typeface="Rambla"/>
                <a:ea typeface="Rambla"/>
                <a:cs typeface="Rambla"/>
                <a:sym typeface="Rambla"/>
              </a:rPr>
              <a:t>Europe lost 25% of population</a:t>
            </a:r>
          </a:p>
          <a:p>
            <a:pPr indent="-240791" lvl="1" marL="621792" marR="0" rtl="0" algn="l">
              <a:lnSpc>
                <a:spcPct val="90000"/>
              </a:lnSpc>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Disrupted society</a:t>
            </a:r>
          </a:p>
          <a:p>
            <a:pPr indent="-237236" lvl="2" marL="859536" marR="0" rtl="0" algn="l">
              <a:lnSpc>
                <a:spcPct val="90000"/>
              </a:lnSpc>
              <a:spcBef>
                <a:spcPts val="350"/>
              </a:spcBef>
              <a:buClr>
                <a:schemeClr val="accent2"/>
              </a:buClr>
              <a:buSzPct val="100000"/>
              <a:buFont typeface="Rambla"/>
              <a:buChar char="⚫"/>
            </a:pPr>
            <a:r>
              <a:rPr b="0" baseline="0" i="0" lang="en-US" sz="2100" u="none" cap="none" strike="noStrike">
                <a:solidFill>
                  <a:schemeClr val="dk1"/>
                </a:solidFill>
                <a:latin typeface="Rambla"/>
                <a:ea typeface="Rambla"/>
                <a:cs typeface="Rambla"/>
                <a:sym typeface="Rambla"/>
              </a:rPr>
              <a:t>In western Europe workers demanded higher wages; rebellions when wages frozen</a:t>
            </a:r>
          </a:p>
        </p:txBody>
      </p:sp>
      <p:pic>
        <p:nvPicPr>
          <p:cNvPr id="1191" name="Shape 1191"/>
          <p:cNvPicPr preferRelativeResize="0"/>
          <p:nvPr/>
        </p:nvPicPr>
        <p:blipFill rotWithShape="1">
          <a:blip r:embed="rId3">
            <a:alphaModFix/>
          </a:blip>
          <a:srcRect b="0" l="0" r="0" t="0"/>
          <a:stretch/>
        </p:blipFill>
        <p:spPr>
          <a:xfrm>
            <a:off x="4724400" y="1955800"/>
            <a:ext cx="3664914" cy="2743199"/>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3" name="Shape 203"/>
        <p:cNvGrpSpPr/>
        <p:nvPr/>
      </p:nvGrpSpPr>
      <p:grpSpPr>
        <a:xfrm>
          <a:off x="0" y="0"/>
          <a:ext cx="0" cy="0"/>
          <a:chOff x="0" y="0"/>
          <a:chExt cx="0" cy="0"/>
        </a:xfrm>
      </p:grpSpPr>
      <p:sp>
        <p:nvSpPr>
          <p:cNvPr id="204" name="Shape 204"/>
          <p:cNvSpPr txBox="1"/>
          <p:nvPr>
            <p:ph idx="1" type="body"/>
          </p:nvPr>
        </p:nvSpPr>
        <p:spPr>
          <a:xfrm>
            <a:off x="457200" y="1481137"/>
            <a:ext cx="4114800" cy="4525961"/>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Spread quickly and deliberately by adherents</a:t>
            </a:r>
          </a:p>
          <a:p>
            <a:pPr indent="-240791" lvl="1" marL="621792" marR="0" rtl="0" algn="l">
              <a:lnSpc>
                <a:spcPct val="9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Principles appealed to people of many cultures</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Religion was beginning to play an important role as cultural and economic force in Eurasia at this time (remember, governments fragmented and religion and philosophy connected people). </a:t>
            </a:r>
          </a:p>
        </p:txBody>
      </p:sp>
      <p:sp>
        <p:nvSpPr>
          <p:cNvPr id="205" name="Shape 205"/>
          <p:cNvSpPr txBox="1"/>
          <p:nvPr>
            <p:ph type="title"/>
          </p:nvPr>
        </p:nvSpPr>
        <p:spPr>
          <a:xfrm>
            <a:off x="685800" y="274637"/>
            <a:ext cx="75438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Islam </a:t>
            </a:r>
          </a:p>
        </p:txBody>
      </p:sp>
      <p:pic>
        <p:nvPicPr>
          <p:cNvPr id="206" name="Shape 206"/>
          <p:cNvPicPr preferRelativeResize="0"/>
          <p:nvPr/>
        </p:nvPicPr>
        <p:blipFill rotWithShape="1">
          <a:blip r:embed="rId3">
            <a:alphaModFix/>
          </a:blip>
          <a:srcRect b="0" l="0" r="0" t="0"/>
          <a:stretch/>
        </p:blipFill>
        <p:spPr>
          <a:xfrm>
            <a:off x="4724400" y="1143000"/>
            <a:ext cx="4038704" cy="5534025"/>
          </a:xfrm>
          <a:prstGeom prst="rect">
            <a:avLst/>
          </a:prstGeom>
          <a:noFill/>
          <a:ln>
            <a:noFill/>
          </a:ln>
        </p:spPr>
      </p:pic>
    </p:spTree>
  </p:cSld>
  <p:clrMapOvr>
    <a:masterClrMapping/>
  </p:clrMapOvr>
  <p:transition spd="slow">
    <p:cut/>
  </p:transition>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95" name="Shape 1195"/>
        <p:cNvGrpSpPr/>
        <p:nvPr/>
      </p:nvGrpSpPr>
      <p:grpSpPr>
        <a:xfrm>
          <a:off x="0" y="0"/>
          <a:ext cx="0" cy="0"/>
          <a:chOff x="0" y="0"/>
          <a:chExt cx="0" cy="0"/>
        </a:xfrm>
      </p:grpSpPr>
      <p:sp>
        <p:nvSpPr>
          <p:cNvPr id="1196" name="Shape 1196"/>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Consequences of Interregional Networks and Contacts</a:t>
            </a:r>
          </a:p>
        </p:txBody>
      </p:sp>
      <p:sp>
        <p:nvSpPr>
          <p:cNvPr id="1197" name="Shape 1197"/>
          <p:cNvSpPr txBox="1"/>
          <p:nvPr>
            <p:ph idx="1" type="body"/>
          </p:nvPr>
        </p:nvSpPr>
        <p:spPr>
          <a:xfrm>
            <a:off x="4114800" y="1481137"/>
            <a:ext cx="4495800" cy="48434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rgbClr val="7FD13B"/>
              </a:buClr>
              <a:buSzPct val="66380"/>
              <a:buFont typeface="Rambla"/>
              <a:buChar char=""/>
            </a:pPr>
            <a:r>
              <a:rPr b="0" baseline="0" i="0" lang="en-US" sz="2050" u="none" cap="none" strike="noStrike">
                <a:solidFill>
                  <a:srgbClr val="000000"/>
                </a:solidFill>
                <a:latin typeface="Rambla"/>
                <a:ea typeface="Rambla"/>
                <a:cs typeface="Rambla"/>
                <a:sym typeface="Rambla"/>
              </a:rPr>
              <a:t>Demographic Changes</a:t>
            </a:r>
          </a:p>
          <a:p>
            <a:pPr indent="-240791" lvl="1" marL="621792" marR="0" rtl="0" algn="l">
              <a:lnSpc>
                <a:spcPct val="80000"/>
              </a:lnSpc>
              <a:spcBef>
                <a:spcPts val="324"/>
              </a:spcBef>
              <a:buClr>
                <a:srgbClr val="7FD13B"/>
              </a:buClr>
              <a:buSzPct val="100000"/>
              <a:buFont typeface="Rambla"/>
              <a:buChar char="◦"/>
            </a:pPr>
            <a:r>
              <a:rPr b="0" baseline="0" i="0" lang="en-US" sz="1600" u="none" cap="none" strike="noStrike">
                <a:solidFill>
                  <a:srgbClr val="000000"/>
                </a:solidFill>
                <a:latin typeface="Rambla"/>
                <a:ea typeface="Rambla"/>
                <a:cs typeface="Rambla"/>
                <a:sym typeface="Rambla"/>
              </a:rPr>
              <a:t>Urban population levels recovered </a:t>
            </a:r>
          </a:p>
          <a:p>
            <a:pPr indent="-12191" lvl="1" marL="393192" marR="0" rtl="0" algn="l">
              <a:lnSpc>
                <a:spcPct val="80000"/>
              </a:lnSpc>
              <a:spcBef>
                <a:spcPts val="324"/>
              </a:spcBef>
              <a:buClr>
                <a:srgbClr val="7FD13B"/>
              </a:buClr>
              <a:buFont typeface="Rambla"/>
              <a:buNone/>
            </a:pPr>
            <a:r>
              <a:t/>
            </a:r>
            <a:endParaRPr b="0" baseline="0" i="0" sz="1600" u="none" cap="none" strike="noStrike">
              <a:solidFill>
                <a:srgbClr val="000000"/>
              </a:solidFill>
              <a:latin typeface="Rambla"/>
              <a:ea typeface="Rambla"/>
              <a:cs typeface="Rambla"/>
              <a:sym typeface="Rambla"/>
            </a:endParaRPr>
          </a:p>
          <a:p>
            <a:pPr indent="-240791" lvl="1" marL="621792" marR="0" rtl="0" algn="l">
              <a:lnSpc>
                <a:spcPct val="80000"/>
              </a:lnSpc>
              <a:spcBef>
                <a:spcPts val="324"/>
              </a:spcBef>
              <a:buClr>
                <a:srgbClr val="7FD13B"/>
              </a:buClr>
              <a:buSzPct val="100000"/>
              <a:buFont typeface="Rambla"/>
              <a:buChar char="◦"/>
            </a:pPr>
            <a:r>
              <a:rPr b="0" baseline="0" i="0" lang="en-US" sz="1600" u="none" cap="none" strike="noStrike">
                <a:solidFill>
                  <a:srgbClr val="000000"/>
                </a:solidFill>
                <a:latin typeface="Rambla"/>
                <a:ea typeface="Rambla"/>
                <a:cs typeface="Rambla"/>
                <a:sym typeface="Rambla"/>
              </a:rPr>
              <a:t>Tremendous growth of cities along trade routes</a:t>
            </a:r>
          </a:p>
          <a:p>
            <a:pPr indent="-237236" lvl="2" marL="859536" marR="0" rtl="0" algn="l">
              <a:lnSpc>
                <a:spcPct val="80000"/>
              </a:lnSpc>
              <a:spcBef>
                <a:spcPts val="350"/>
              </a:spcBef>
              <a:buClr>
                <a:srgbClr val="7FD13B"/>
              </a:buClr>
              <a:buSzPct val="96666"/>
              <a:buFont typeface="Rambla"/>
              <a:buChar char="⚫"/>
            </a:pPr>
            <a:r>
              <a:rPr b="0" baseline="0" i="0" lang="en-US" sz="1450" u="none" cap="none" strike="noStrike">
                <a:solidFill>
                  <a:srgbClr val="000000"/>
                </a:solidFill>
                <a:latin typeface="Rambla"/>
                <a:ea typeface="Rambla"/>
                <a:cs typeface="Rambla"/>
                <a:sym typeface="Rambla"/>
              </a:rPr>
              <a:t>Khanbalik, Hangzhou, Samarkand, Baghdad, Cairo, Constantinople, Venice, Kilwa, and Timbuktu</a:t>
            </a:r>
          </a:p>
          <a:p>
            <a:pPr indent="-176504" lvl="0" marL="365760" marR="0" rtl="0" algn="l">
              <a:lnSpc>
                <a:spcPct val="80000"/>
              </a:lnSpc>
              <a:spcBef>
                <a:spcPts val="400"/>
              </a:spcBef>
              <a:spcAft>
                <a:spcPts val="0"/>
              </a:spcAft>
              <a:buClr>
                <a:srgbClr val="7FD13B"/>
              </a:buClr>
              <a:buFont typeface="Rambla"/>
              <a:buNone/>
            </a:pPr>
            <a:r>
              <a:t/>
            </a:r>
            <a:endParaRPr b="0" baseline="0" i="0" sz="2050" u="none" cap="none" strike="noStrike">
              <a:solidFill>
                <a:srgbClr val="000000"/>
              </a:solidFill>
              <a:latin typeface="Rambla"/>
              <a:ea typeface="Rambla"/>
              <a:cs typeface="Rambla"/>
              <a:sym typeface="Rambla"/>
            </a:endParaRPr>
          </a:p>
          <a:p>
            <a:pPr indent="-264160" lvl="0" marL="365760" marR="0" rtl="0" algn="l">
              <a:lnSpc>
                <a:spcPct val="80000"/>
              </a:lnSpc>
              <a:spcBef>
                <a:spcPts val="400"/>
              </a:spcBef>
              <a:spcAft>
                <a:spcPts val="0"/>
              </a:spcAft>
              <a:buClr>
                <a:srgbClr val="7FD13B"/>
              </a:buClr>
              <a:buSzPct val="66380"/>
              <a:buFont typeface="Rambla"/>
              <a:buChar char=""/>
            </a:pPr>
            <a:r>
              <a:rPr b="0" baseline="0" i="0" lang="en-US" sz="2050" u="none" cap="none" strike="noStrike">
                <a:solidFill>
                  <a:srgbClr val="000000"/>
                </a:solidFill>
                <a:latin typeface="Rambla"/>
                <a:ea typeface="Rambla"/>
                <a:cs typeface="Rambla"/>
                <a:sym typeface="Rambla"/>
              </a:rPr>
              <a:t>Many merchants traveled the whole distance in pursuit of profit</a:t>
            </a:r>
          </a:p>
          <a:p>
            <a:pPr indent="-264160" lvl="0" marL="365760" marR="0" rtl="0" algn="l">
              <a:lnSpc>
                <a:spcPct val="80000"/>
              </a:lnSpc>
              <a:spcBef>
                <a:spcPts val="400"/>
              </a:spcBef>
              <a:spcAft>
                <a:spcPts val="0"/>
              </a:spcAft>
              <a:buClr>
                <a:srgbClr val="7FD13B"/>
              </a:buClr>
              <a:buSzPct val="66380"/>
              <a:buFont typeface="Rambla"/>
              <a:buChar char=""/>
            </a:pPr>
            <a:r>
              <a:rPr b="0" baseline="0" i="0" lang="en-US" sz="2050" u="none" cap="none" strike="noStrike">
                <a:solidFill>
                  <a:srgbClr val="000000"/>
                </a:solidFill>
                <a:latin typeface="Rambla"/>
                <a:ea typeface="Rambla"/>
                <a:cs typeface="Rambla"/>
                <a:sym typeface="Rambla"/>
              </a:rPr>
              <a:t>Nomadic population didn’t recover as easily</a:t>
            </a:r>
          </a:p>
          <a:p>
            <a:pPr indent="-240791" lvl="1" marL="621792" marR="0" rtl="0" algn="l">
              <a:lnSpc>
                <a:spcPct val="80000"/>
              </a:lnSpc>
              <a:spcBef>
                <a:spcPts val="324"/>
              </a:spcBef>
              <a:buClr>
                <a:srgbClr val="7FD13B"/>
              </a:buClr>
              <a:buSzPct val="97222"/>
              <a:buFont typeface="Rambla"/>
              <a:buChar char="◦"/>
            </a:pPr>
            <a:r>
              <a:rPr b="0" baseline="0" i="0" lang="en-US" sz="1750" u="none" cap="none" strike="noStrike">
                <a:solidFill>
                  <a:srgbClr val="000000"/>
                </a:solidFill>
                <a:latin typeface="Rambla"/>
                <a:ea typeface="Rambla"/>
                <a:cs typeface="Rambla"/>
                <a:sym typeface="Rambla"/>
              </a:rPr>
              <a:t>Groups never again had the kind of power of the Mongols and Turks</a:t>
            </a:r>
          </a:p>
          <a:p>
            <a:pPr indent="-264160" lvl="0" marL="365760" marR="0" rtl="0" algn="l">
              <a:lnSpc>
                <a:spcPct val="80000"/>
              </a:lnSpc>
              <a:spcBef>
                <a:spcPts val="400"/>
              </a:spcBef>
              <a:spcAft>
                <a:spcPts val="0"/>
              </a:spcAft>
              <a:buClr>
                <a:srgbClr val="7FD13B"/>
              </a:buClr>
              <a:buSzPct val="66380"/>
              <a:buFont typeface="Rambla"/>
              <a:buChar char=""/>
            </a:pPr>
            <a:r>
              <a:rPr b="0" baseline="0" i="0" lang="en-US" sz="2050" u="none" cap="none" strike="noStrike">
                <a:solidFill>
                  <a:srgbClr val="000000"/>
                </a:solidFill>
                <a:latin typeface="Rambla"/>
                <a:ea typeface="Rambla"/>
                <a:cs typeface="Rambla"/>
                <a:sym typeface="Rambla"/>
              </a:rPr>
              <a:t>Sedentary people could resist nomadic peoples invasions</a:t>
            </a:r>
          </a:p>
          <a:p>
            <a:pPr indent="-182549" lvl="0" marL="365760" marR="0" rtl="0" algn="l">
              <a:lnSpc>
                <a:spcPct val="80000"/>
              </a:lnSpc>
              <a:spcBef>
                <a:spcPts val="400"/>
              </a:spcBef>
              <a:spcAft>
                <a:spcPts val="0"/>
              </a:spcAft>
              <a:buClr>
                <a:schemeClr val="accent1"/>
              </a:buClr>
              <a:buFont typeface="Rambla"/>
              <a:buNone/>
            </a:pPr>
            <a:r>
              <a:t/>
            </a:r>
            <a:endParaRPr b="0" baseline="0" i="0" sz="1900" u="none" cap="none" strike="noStrike">
              <a:solidFill>
                <a:schemeClr val="dk1"/>
              </a:solidFill>
              <a:latin typeface="Rambla"/>
              <a:ea typeface="Rambla"/>
              <a:cs typeface="Rambla"/>
              <a:sym typeface="Rambla"/>
            </a:endParaRPr>
          </a:p>
        </p:txBody>
      </p:sp>
      <p:pic>
        <p:nvPicPr>
          <p:cNvPr id="1198" name="Shape 1198"/>
          <p:cNvPicPr preferRelativeResize="0"/>
          <p:nvPr/>
        </p:nvPicPr>
        <p:blipFill rotWithShape="1">
          <a:blip r:embed="rId3">
            <a:alphaModFix/>
          </a:blip>
          <a:srcRect b="0" l="0" r="0" t="0"/>
          <a:stretch/>
        </p:blipFill>
        <p:spPr>
          <a:xfrm rot="-1387514">
            <a:off x="562472" y="2224589"/>
            <a:ext cx="3276599" cy="2370570"/>
          </a:xfrm>
          <a:prstGeom prst="rect">
            <a:avLst/>
          </a:prstGeom>
          <a:noFill/>
          <a:ln>
            <a:noFill/>
          </a:ln>
        </p:spPr>
      </p:pic>
    </p:spTree>
  </p:cSld>
  <p:clrMapOvr>
    <a:masterClrMapping/>
  </p:clrMapOvr>
  <p:transition spd="slow">
    <p:cut/>
  </p:transition>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2" name="Shape 1202"/>
        <p:cNvGrpSpPr/>
        <p:nvPr/>
      </p:nvGrpSpPr>
      <p:grpSpPr>
        <a:xfrm>
          <a:off x="0" y="0"/>
          <a:ext cx="0" cy="0"/>
          <a:chOff x="0" y="0"/>
          <a:chExt cx="0" cy="0"/>
        </a:xfrm>
      </p:grpSpPr>
      <p:sp>
        <p:nvSpPr>
          <p:cNvPr id="1203" name="Shape 1203"/>
          <p:cNvSpPr txBox="1"/>
          <p:nvPr>
            <p:ph type="title"/>
          </p:nvPr>
        </p:nvSpPr>
        <p:spPr>
          <a:xfrm>
            <a:off x="457200" y="273050"/>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Comparisons: Communal vs. Convergent Cities</a:t>
            </a:r>
          </a:p>
        </p:txBody>
      </p:sp>
      <p:sp>
        <p:nvSpPr>
          <p:cNvPr id="1204" name="Shape 1204"/>
          <p:cNvSpPr txBox="1"/>
          <p:nvPr>
            <p:ph idx="1" type="body"/>
          </p:nvPr>
        </p:nvSpPr>
        <p:spPr>
          <a:xfrm>
            <a:off x="457200" y="5410200"/>
            <a:ext cx="4040187" cy="762000"/>
          </a:xfrm>
          <a:prstGeom prst="rect">
            <a:avLst/>
          </a:prstGeom>
          <a:solidFill>
            <a:schemeClr val="accent1"/>
          </a:solidFill>
          <a:ln cap="flat" cmpd="sng" w="9650">
            <a:solidFill>
              <a:schemeClr val="accent1"/>
            </a:solidFill>
            <a:prstDash val="solid"/>
            <a:miter/>
            <a:headEnd len="med" w="med" type="none"/>
            <a:tailEnd len="med" w="med" type="none"/>
          </a:ln>
        </p:spPr>
        <p:txBody>
          <a:bodyPr anchorCtr="0" anchor="ctr" bIns="45700" lIns="182875" rIns="91425" tIns="45700">
            <a:noAutofit/>
          </a:bodyPr>
          <a:lstStyle/>
          <a:p>
            <a:pPr indent="0" lvl="0" marL="0" marR="0" rtl="0" algn="l">
              <a:spcBef>
                <a:spcPts val="0"/>
              </a:spcBef>
              <a:spcAft>
                <a:spcPts val="0"/>
              </a:spcAft>
              <a:buClr>
                <a:schemeClr val="accent1"/>
              </a:buClr>
              <a:buSzPct val="25000"/>
              <a:buFont typeface="Rambla"/>
              <a:buNone/>
            </a:pPr>
            <a:r>
              <a:rPr b="0" baseline="0" i="0" lang="en-US" sz="2400" u="none" cap="none" strike="noStrike">
                <a:solidFill>
                  <a:schemeClr val="lt1"/>
                </a:solidFill>
                <a:latin typeface="Rambla"/>
                <a:ea typeface="Rambla"/>
                <a:cs typeface="Rambla"/>
                <a:sym typeface="Rambla"/>
              </a:rPr>
              <a:t>Communal		</a:t>
            </a:r>
          </a:p>
        </p:txBody>
      </p:sp>
      <p:sp>
        <p:nvSpPr>
          <p:cNvPr id="1205" name="Shape 1205"/>
          <p:cNvSpPr txBox="1"/>
          <p:nvPr>
            <p:ph idx="2" type="body"/>
          </p:nvPr>
        </p:nvSpPr>
        <p:spPr>
          <a:xfrm>
            <a:off x="4645026" y="5410200"/>
            <a:ext cx="4041774" cy="762000"/>
          </a:xfrm>
          <a:prstGeom prst="rect">
            <a:avLst/>
          </a:prstGeom>
          <a:solidFill>
            <a:schemeClr val="accent1"/>
          </a:solidFill>
          <a:ln cap="flat" cmpd="sng" w="9650">
            <a:solidFill>
              <a:schemeClr val="accent1"/>
            </a:solidFill>
            <a:prstDash val="solid"/>
            <a:miter/>
            <a:headEnd len="med" w="med" type="none"/>
            <a:tailEnd len="med" w="med" type="none"/>
          </a:ln>
        </p:spPr>
        <p:txBody>
          <a:bodyPr anchorCtr="0" anchor="ctr" bIns="45700" lIns="182875" rIns="91425" tIns="45700">
            <a:noAutofit/>
          </a:bodyPr>
          <a:lstStyle/>
          <a:p>
            <a:pPr indent="0" lvl="0" marL="0" marR="0" rtl="0" algn="l">
              <a:spcBef>
                <a:spcPts val="0"/>
              </a:spcBef>
              <a:spcAft>
                <a:spcPts val="0"/>
              </a:spcAft>
              <a:buClr>
                <a:schemeClr val="accent1"/>
              </a:buClr>
              <a:buSzPct val="25000"/>
              <a:buFont typeface="Rambla"/>
              <a:buNone/>
            </a:pPr>
            <a:r>
              <a:rPr b="0" baseline="0" i="0" lang="en-US" sz="2400" u="none" cap="none" strike="noStrike">
                <a:solidFill>
                  <a:schemeClr val="lt1"/>
                </a:solidFill>
                <a:latin typeface="Rambla"/>
                <a:ea typeface="Rambla"/>
                <a:cs typeface="Rambla"/>
                <a:sym typeface="Rambla"/>
              </a:rPr>
              <a:t>Convergent</a:t>
            </a:r>
          </a:p>
        </p:txBody>
      </p:sp>
      <p:sp>
        <p:nvSpPr>
          <p:cNvPr id="1206" name="Shape 1206"/>
          <p:cNvSpPr txBox="1"/>
          <p:nvPr>
            <p:ph idx="3" type="body"/>
          </p:nvPr>
        </p:nvSpPr>
        <p:spPr>
          <a:xfrm>
            <a:off x="457200" y="1828800"/>
            <a:ext cx="4040187" cy="3557257"/>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Uniqueness of cities as they represent the culture of the territories around them</a:t>
            </a:r>
          </a:p>
          <a:p>
            <a:pPr indent="-240791" lvl="1" marL="621792" marR="0" rtl="0" algn="l">
              <a:spcBef>
                <a:spcPts val="324"/>
              </a:spcBef>
              <a:buClr>
                <a:schemeClr val="accent1"/>
              </a:buClr>
              <a:buSzPct val="100000"/>
              <a:buFont typeface="Rambla"/>
              <a:buChar char="◦"/>
            </a:pPr>
            <a:r>
              <a:rPr b="0" baseline="0" i="0" lang="en-US" sz="2000" u="none" cap="none" strike="noStrike">
                <a:solidFill>
                  <a:schemeClr val="dk1"/>
                </a:solidFill>
                <a:latin typeface="Rambla"/>
                <a:ea typeface="Rambla"/>
                <a:cs typeface="Rambla"/>
                <a:sym typeface="Rambla"/>
              </a:rPr>
              <a:t>Europe at this time</a:t>
            </a:r>
          </a:p>
          <a:p>
            <a:pPr indent="-240791" lvl="1" marL="621792" marR="0" rtl="0" algn="l">
              <a:spcBef>
                <a:spcPts val="324"/>
              </a:spcBef>
              <a:buClr>
                <a:schemeClr val="accent1"/>
              </a:buClr>
              <a:buSzPct val="100000"/>
              <a:buFont typeface="Rambla"/>
              <a:buChar char="◦"/>
            </a:pPr>
            <a:r>
              <a:rPr b="0" baseline="0" i="0" lang="en-US" sz="2000" u="none" cap="none" strike="noStrike">
                <a:solidFill>
                  <a:schemeClr val="dk1"/>
                </a:solidFill>
                <a:latin typeface="Rambla"/>
                <a:ea typeface="Rambla"/>
                <a:cs typeface="Rambla"/>
                <a:sym typeface="Rambla"/>
              </a:rPr>
              <a:t>Paris is uniquely French</a:t>
            </a:r>
          </a:p>
          <a:p>
            <a:pPr indent="-240791" lvl="1" marL="621792" marR="0" rtl="0" algn="l">
              <a:spcBef>
                <a:spcPts val="324"/>
              </a:spcBef>
              <a:buClr>
                <a:schemeClr val="accent1"/>
              </a:buClr>
              <a:buSzPct val="100000"/>
              <a:buFont typeface="Rambla"/>
              <a:buChar char="◦"/>
            </a:pPr>
            <a:r>
              <a:rPr b="0" baseline="0" i="0" lang="en-US" sz="2000" u="none" cap="none" strike="noStrike">
                <a:solidFill>
                  <a:schemeClr val="dk1"/>
                </a:solidFill>
                <a:latin typeface="Rambla"/>
                <a:ea typeface="Rambla"/>
                <a:cs typeface="Rambla"/>
                <a:sym typeface="Rambla"/>
              </a:rPr>
              <a:t>London - English</a:t>
            </a:r>
          </a:p>
        </p:txBody>
      </p:sp>
      <p:sp>
        <p:nvSpPr>
          <p:cNvPr id="1207" name="Shape 1207"/>
          <p:cNvSpPr txBox="1"/>
          <p:nvPr>
            <p:ph idx="4" type="body"/>
          </p:nvPr>
        </p:nvSpPr>
        <p:spPr>
          <a:xfrm>
            <a:off x="4645025" y="1905000"/>
            <a:ext cx="4041774" cy="3481057"/>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Places where many people of different ethnicities come together to trade, sell arts and crafts, and visit government centers</a:t>
            </a:r>
          </a:p>
          <a:p>
            <a:pPr indent="-264160" lvl="0" marL="365760" marR="0" rtl="0" algn="l">
              <a:lnSpc>
                <a:spcPct val="90000"/>
              </a:lnSpc>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Emphasize the commonalities</a:t>
            </a:r>
          </a:p>
          <a:p>
            <a:pPr indent="-240791" lvl="1" marL="621792" marR="0" rtl="0" algn="l">
              <a:lnSpc>
                <a:spcPct val="90000"/>
              </a:lnSpc>
              <a:spcBef>
                <a:spcPts val="324"/>
              </a:spcBef>
              <a:buClr>
                <a:schemeClr val="accent1"/>
              </a:buClr>
              <a:buSzPct val="100000"/>
              <a:buFont typeface="Rambla"/>
              <a:buChar char="◦"/>
            </a:pPr>
            <a:r>
              <a:rPr b="0" baseline="0" i="0" lang="en-US" sz="2000" u="none" cap="none" strike="noStrike">
                <a:solidFill>
                  <a:schemeClr val="dk1"/>
                </a:solidFill>
                <a:latin typeface="Rambla"/>
                <a:ea typeface="Rambla"/>
                <a:cs typeface="Rambla"/>
                <a:sym typeface="Rambla"/>
              </a:rPr>
              <a:t>Islamic and Chinese cities</a:t>
            </a:r>
          </a:p>
        </p:txBody>
      </p:sp>
    </p:spTree>
  </p:cSld>
  <p:clrMapOvr>
    <a:masterClrMapping/>
  </p:clrMapOvr>
  <p:transition spd="slow">
    <p:cut/>
  </p:transition>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1" name="Shape 1211"/>
        <p:cNvGrpSpPr/>
        <p:nvPr/>
      </p:nvGrpSpPr>
      <p:grpSpPr>
        <a:xfrm>
          <a:off x="0" y="0"/>
          <a:ext cx="0" cy="0"/>
          <a:chOff x="0" y="0"/>
          <a:chExt cx="0" cy="0"/>
        </a:xfrm>
      </p:grpSpPr>
      <p:sp>
        <p:nvSpPr>
          <p:cNvPr id="1212" name="Shape 1212"/>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Neither theory is completely accurate but they do focus on the fact that European cities were less connected to world trade circuits than Islamic and Chinese cities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London and Paris were not yet the cosmopolitan centers that they would become</a:t>
            </a:r>
          </a:p>
        </p:txBody>
      </p:sp>
      <p:sp>
        <p:nvSpPr>
          <p:cNvPr id="1213" name="Shape 1213"/>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rgbClr val="4E5B6F"/>
              </a:buClr>
              <a:buSzPct val="25000"/>
              <a:buFont typeface="Rambla"/>
              <a:buNone/>
            </a:pPr>
            <a:r>
              <a:rPr b="1" baseline="0" i="0" lang="en-US" sz="3350" u="none" cap="none" strike="noStrike">
                <a:solidFill>
                  <a:srgbClr val="4E5B6F"/>
                </a:solidFill>
                <a:latin typeface="Rambla"/>
                <a:ea typeface="Rambla"/>
                <a:cs typeface="Rambla"/>
                <a:sym typeface="Rambla"/>
              </a:rPr>
              <a:t>Comparisons: Communal vs. Convergent Cities</a:t>
            </a:r>
          </a:p>
        </p:txBody>
      </p:sp>
      <p:pic>
        <p:nvPicPr>
          <p:cNvPr id="1214" name="Shape 1214"/>
          <p:cNvPicPr preferRelativeResize="0"/>
          <p:nvPr/>
        </p:nvPicPr>
        <p:blipFill rotWithShape="1">
          <a:blip r:embed="rId3">
            <a:alphaModFix/>
          </a:blip>
          <a:srcRect b="0" l="0" r="0" t="0"/>
          <a:stretch/>
        </p:blipFill>
        <p:spPr>
          <a:xfrm rot="-639694">
            <a:off x="617980" y="4293224"/>
            <a:ext cx="2590799" cy="1979835"/>
          </a:xfrm>
          <a:prstGeom prst="rect">
            <a:avLst/>
          </a:prstGeom>
          <a:noFill/>
          <a:ln>
            <a:noFill/>
          </a:ln>
        </p:spPr>
      </p:pic>
      <p:pic>
        <p:nvPicPr>
          <p:cNvPr id="1215" name="Shape 1215"/>
          <p:cNvPicPr preferRelativeResize="0"/>
          <p:nvPr/>
        </p:nvPicPr>
        <p:blipFill rotWithShape="1">
          <a:blip r:embed="rId4">
            <a:alphaModFix/>
          </a:blip>
          <a:srcRect b="0" l="0" r="0" t="0"/>
          <a:stretch/>
        </p:blipFill>
        <p:spPr>
          <a:xfrm rot="928593">
            <a:off x="4692345" y="4107209"/>
            <a:ext cx="1428750" cy="2238374"/>
          </a:xfrm>
          <a:prstGeom prst="rect">
            <a:avLst/>
          </a:prstGeom>
          <a:noFill/>
          <a:ln>
            <a:noFill/>
          </a:ln>
        </p:spPr>
      </p:pic>
      <p:pic>
        <p:nvPicPr>
          <p:cNvPr id="1216" name="Shape 1216"/>
          <p:cNvPicPr preferRelativeResize="0"/>
          <p:nvPr/>
        </p:nvPicPr>
        <p:blipFill rotWithShape="1">
          <a:blip r:embed="rId5">
            <a:alphaModFix/>
          </a:blip>
          <a:srcRect b="0" l="0" r="0" t="0"/>
          <a:stretch/>
        </p:blipFill>
        <p:spPr>
          <a:xfrm>
            <a:off x="6108700" y="3505200"/>
            <a:ext cx="2855902" cy="2483249"/>
          </a:xfrm>
          <a:prstGeom prst="rect">
            <a:avLst/>
          </a:prstGeom>
          <a:noFill/>
          <a:ln>
            <a:noFill/>
          </a:ln>
        </p:spPr>
      </p:pic>
      <p:pic>
        <p:nvPicPr>
          <p:cNvPr id="1217" name="Shape 1217"/>
          <p:cNvPicPr preferRelativeResize="0"/>
          <p:nvPr/>
        </p:nvPicPr>
        <p:blipFill rotWithShape="1">
          <a:blip r:embed="rId6">
            <a:alphaModFix/>
          </a:blip>
          <a:srcRect b="0" l="0" r="0" t="0"/>
          <a:stretch/>
        </p:blipFill>
        <p:spPr>
          <a:xfrm rot="-166263">
            <a:off x="2978759" y="4305502"/>
            <a:ext cx="1838322" cy="1489912"/>
          </a:xfrm>
          <a:prstGeom prst="rect">
            <a:avLst/>
          </a:prstGeom>
          <a:noFill/>
          <a:ln>
            <a:noFill/>
          </a:ln>
        </p:spPr>
      </p:pic>
      <p:pic>
        <p:nvPicPr>
          <p:cNvPr id="1218" name="Shape 1218"/>
          <p:cNvPicPr preferRelativeResize="0"/>
          <p:nvPr/>
        </p:nvPicPr>
        <p:blipFill rotWithShape="1">
          <a:blip r:embed="rId7">
            <a:alphaModFix/>
          </a:blip>
          <a:srcRect b="0" l="0" r="0" t="0"/>
          <a:stretch/>
        </p:blipFill>
        <p:spPr>
          <a:xfrm>
            <a:off x="4216400" y="5362575"/>
            <a:ext cx="2743199" cy="1457324"/>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x="0" y="0"/>
          <a:ext cx="0" cy="0"/>
          <a:chOff x="0" y="0"/>
          <a:chExt cx="0" cy="0"/>
        </a:xfrm>
      </p:grpSpPr>
      <p:sp>
        <p:nvSpPr>
          <p:cNvPr id="211" name="Shape 211"/>
          <p:cNvSpPr txBox="1"/>
          <p:nvPr>
            <p:ph idx="1" type="body"/>
          </p:nvPr>
        </p:nvSpPr>
        <p:spPr>
          <a:xfrm>
            <a:off x="457200" y="1481328"/>
            <a:ext cx="4038599" cy="4525963"/>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600" u="none" cap="none" strike="noStrike">
                <a:solidFill>
                  <a:schemeClr val="dk1"/>
                </a:solidFill>
                <a:latin typeface="Rambla"/>
                <a:ea typeface="Rambla"/>
                <a:cs typeface="Rambla"/>
                <a:sym typeface="Rambla"/>
              </a:rPr>
              <a:t>Desert region</a:t>
            </a:r>
          </a:p>
          <a:p>
            <a:pPr indent="-240791" lvl="1" marL="621792" marR="0" rtl="0" algn="l">
              <a:lnSpc>
                <a:spcPct val="90000"/>
              </a:lnSpc>
              <a:spcBef>
                <a:spcPts val="324"/>
              </a:spcBef>
              <a:buClr>
                <a:schemeClr val="accent1"/>
              </a:buClr>
              <a:buSzPct val="100000"/>
              <a:buFont typeface="Rambla"/>
              <a:buChar char="◦"/>
            </a:pPr>
            <a:r>
              <a:rPr b="0" baseline="0" i="0" lang="en-US" sz="2200" u="none" cap="none" strike="noStrike">
                <a:solidFill>
                  <a:schemeClr val="dk1"/>
                </a:solidFill>
                <a:latin typeface="Rambla"/>
                <a:ea typeface="Rambla"/>
                <a:cs typeface="Rambla"/>
                <a:sym typeface="Rambla"/>
              </a:rPr>
              <a:t>Bedouins (kinship groups)</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600" u="none" cap="none" strike="noStrike">
                <a:solidFill>
                  <a:schemeClr val="dk1"/>
                </a:solidFill>
                <a:latin typeface="Rambla"/>
                <a:ea typeface="Rambla"/>
                <a:cs typeface="Rambla"/>
                <a:sym typeface="Rambla"/>
              </a:rPr>
              <a:t>Conflicts over grazing lands/water</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600" u="none" cap="none" strike="noStrike">
                <a:solidFill>
                  <a:schemeClr val="dk1"/>
                </a:solidFill>
                <a:latin typeface="Rambla"/>
                <a:ea typeface="Rambla"/>
                <a:cs typeface="Rambla"/>
                <a:sym typeface="Rambla"/>
              </a:rPr>
              <a:t>Mecca</a:t>
            </a:r>
          </a:p>
          <a:p>
            <a:pPr indent="-240791" lvl="1" marL="621792" marR="0" rtl="0" algn="l">
              <a:lnSpc>
                <a:spcPct val="90000"/>
              </a:lnSpc>
              <a:spcBef>
                <a:spcPts val="324"/>
              </a:spcBef>
              <a:buClr>
                <a:schemeClr val="accent1"/>
              </a:buClr>
              <a:buSzPct val="100000"/>
              <a:buFont typeface="Rambla"/>
              <a:buChar char="◦"/>
            </a:pPr>
            <a:r>
              <a:rPr b="0" baseline="0" i="0" lang="en-US" sz="2200" u="none" cap="none" strike="noStrike">
                <a:solidFill>
                  <a:schemeClr val="dk1"/>
                </a:solidFill>
                <a:latin typeface="Rambla"/>
                <a:ea typeface="Rambla"/>
                <a:cs typeface="Rambla"/>
                <a:sym typeface="Rambla"/>
              </a:rPr>
              <a:t>Shrines – religious pilgrims</a:t>
            </a:r>
          </a:p>
          <a:p>
            <a:pPr indent="-240791" lvl="1" marL="621792" marR="0" rtl="0" algn="l">
              <a:lnSpc>
                <a:spcPct val="90000"/>
              </a:lnSpc>
              <a:spcBef>
                <a:spcPts val="324"/>
              </a:spcBef>
              <a:buClr>
                <a:schemeClr val="accent1"/>
              </a:buClr>
              <a:buSzPct val="100000"/>
              <a:buFont typeface="Rambla"/>
              <a:buChar char="◦"/>
            </a:pPr>
            <a:r>
              <a:rPr b="0" baseline="0" i="0" lang="en-US" sz="2200" u="none" cap="none" strike="noStrike">
                <a:solidFill>
                  <a:schemeClr val="dk1"/>
                </a:solidFill>
                <a:latin typeface="Rambla"/>
                <a:ea typeface="Rambla"/>
                <a:cs typeface="Rambla"/>
                <a:sym typeface="Rambla"/>
              </a:rPr>
              <a:t>Ka’ba held Black Stone and idols</a:t>
            </a:r>
          </a:p>
          <a:p>
            <a:pPr indent="-240791" lvl="1" marL="621792" marR="0" rtl="0" algn="l">
              <a:lnSpc>
                <a:spcPct val="90000"/>
              </a:lnSpc>
              <a:spcBef>
                <a:spcPts val="324"/>
              </a:spcBef>
              <a:buClr>
                <a:schemeClr val="accent1"/>
              </a:buClr>
              <a:buSzPct val="100000"/>
              <a:buFont typeface="Rambla"/>
              <a:buChar char="◦"/>
            </a:pPr>
            <a:r>
              <a:rPr b="0" baseline="0" i="0" lang="en-US" sz="2200" u="none" cap="none" strike="noStrike">
                <a:solidFill>
                  <a:schemeClr val="dk1"/>
                </a:solidFill>
                <a:latin typeface="Rambla"/>
                <a:ea typeface="Rambla"/>
                <a:cs typeface="Rambla"/>
                <a:sym typeface="Rambla"/>
              </a:rPr>
              <a:t>Bedouin religion a blend of animism and polytheism</a:t>
            </a:r>
          </a:p>
          <a:p>
            <a:pPr indent="-152323" lvl="0" marL="365760" marR="0" rtl="0" algn="l">
              <a:lnSpc>
                <a:spcPct val="90000"/>
              </a:lnSpc>
              <a:spcBef>
                <a:spcPts val="400"/>
              </a:spcBef>
              <a:spcAft>
                <a:spcPts val="0"/>
              </a:spcAft>
              <a:buClr>
                <a:schemeClr val="accent1"/>
              </a:buClr>
              <a:buFont typeface="Rambla"/>
              <a:buNone/>
            </a:pPr>
            <a:r>
              <a:t/>
            </a:r>
            <a:endParaRPr b="0" baseline="0" i="0" sz="2600" u="none" cap="none" strike="noStrike">
              <a:solidFill>
                <a:schemeClr val="dk1"/>
              </a:solidFill>
              <a:latin typeface="Rambla"/>
              <a:ea typeface="Rambla"/>
              <a:cs typeface="Rambla"/>
              <a:sym typeface="Rambla"/>
            </a:endParaRPr>
          </a:p>
        </p:txBody>
      </p:sp>
      <p:sp>
        <p:nvSpPr>
          <p:cNvPr id="212" name="Shape 212"/>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The Origins of Islam</a:t>
            </a:r>
          </a:p>
        </p:txBody>
      </p:sp>
      <p:pic>
        <p:nvPicPr>
          <p:cNvPr id="213" name="Shape 213"/>
          <p:cNvPicPr preferRelativeResize="0"/>
          <p:nvPr>
            <p:ph idx="2" type="body"/>
          </p:nvPr>
        </p:nvPicPr>
        <p:blipFill rotWithShape="1">
          <a:blip r:embed="rId3">
            <a:alphaModFix/>
          </a:blip>
          <a:srcRect b="0" l="0" r="0" t="0"/>
          <a:stretch/>
        </p:blipFill>
        <p:spPr>
          <a:xfrm>
            <a:off x="4724400" y="2362200"/>
            <a:ext cx="3998975" cy="2584703"/>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7" name="Shape 217"/>
        <p:cNvGrpSpPr/>
        <p:nvPr/>
      </p:nvGrpSpPr>
      <p:grpSpPr>
        <a:xfrm>
          <a:off x="0" y="0"/>
          <a:ext cx="0" cy="0"/>
          <a:chOff x="0" y="0"/>
          <a:chExt cx="0" cy="0"/>
        </a:xfrm>
      </p:grpSpPr>
      <p:sp>
        <p:nvSpPr>
          <p:cNvPr id="218" name="Shape 218"/>
          <p:cNvSpPr txBox="1"/>
          <p:nvPr>
            <p:ph idx="1" type="body"/>
          </p:nvPr>
        </p:nvSpPr>
        <p:spPr>
          <a:xfrm>
            <a:off x="4648200" y="1481328"/>
            <a:ext cx="4038599" cy="4919472"/>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Merchants came into contact with other clans and people of different faiths</a:t>
            </a:r>
          </a:p>
          <a:p>
            <a:pPr indent="-264160" lvl="0" marL="365760" marR="0" rtl="0" algn="l">
              <a:lnSpc>
                <a:spcPct val="80000"/>
              </a:lnSpc>
              <a:spcBef>
                <a:spcPts val="40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Visions: visited by Angel Gabriel as messenger from Allah</a:t>
            </a:r>
          </a:p>
          <a:p>
            <a:pPr indent="-264160" lvl="0" marL="365760" marR="0" rtl="0" algn="l">
              <a:lnSpc>
                <a:spcPct val="80000"/>
              </a:lnSpc>
              <a:spcBef>
                <a:spcPts val="40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Received revelations that became tenets of Islamic faith</a:t>
            </a:r>
          </a:p>
          <a:p>
            <a:pPr indent="-264160" lvl="0" marL="365760" marR="0" rtl="0" algn="l">
              <a:lnSpc>
                <a:spcPct val="80000"/>
              </a:lnSpc>
              <a:spcBef>
                <a:spcPts val="40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Gained a following as he shared revelations; set off rivalries </a:t>
            </a:r>
          </a:p>
          <a:p>
            <a:pPr indent="-264160" lvl="0" marL="365760" marR="0" rtl="0" algn="l">
              <a:lnSpc>
                <a:spcPct val="80000"/>
              </a:lnSpc>
              <a:spcBef>
                <a:spcPts val="40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Flight to Medina known as hijrah and is the founding date of the new faith</a:t>
            </a:r>
          </a:p>
        </p:txBody>
      </p:sp>
      <p:sp>
        <p:nvSpPr>
          <p:cNvPr id="219" name="Shape 219"/>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Muhammad’s Visions</a:t>
            </a:r>
          </a:p>
        </p:txBody>
      </p:sp>
      <p:pic>
        <p:nvPicPr>
          <p:cNvPr id="220" name="Shape 220"/>
          <p:cNvPicPr preferRelativeResize="0"/>
          <p:nvPr>
            <p:ph idx="2" type="body"/>
          </p:nvPr>
        </p:nvPicPr>
        <p:blipFill rotWithShape="1">
          <a:blip r:embed="rId3">
            <a:alphaModFix/>
          </a:blip>
          <a:srcRect b="0" l="0" r="0" t="0"/>
          <a:stretch/>
        </p:blipFill>
        <p:spPr>
          <a:xfrm>
            <a:off x="457200" y="1562345"/>
            <a:ext cx="4038599" cy="4363544"/>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4" name="Shape 224"/>
        <p:cNvGrpSpPr/>
        <p:nvPr/>
      </p:nvGrpSpPr>
      <p:grpSpPr>
        <a:xfrm>
          <a:off x="0" y="0"/>
          <a:ext cx="0" cy="0"/>
          <a:chOff x="0" y="0"/>
          <a:chExt cx="0" cy="0"/>
        </a:xfrm>
      </p:grpSpPr>
      <p:sp>
        <p:nvSpPr>
          <p:cNvPr id="225" name="Shape 225"/>
          <p:cNvSpPr txBox="1"/>
          <p:nvPr>
            <p:ph idx="1" type="body"/>
          </p:nvPr>
        </p:nvSpPr>
        <p:spPr>
          <a:xfrm>
            <a:off x="457200" y="1481328"/>
            <a:ext cx="4190999" cy="4843271"/>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800" u="none" cap="none" strike="noStrike">
                <a:solidFill>
                  <a:schemeClr val="dk1"/>
                </a:solidFill>
                <a:latin typeface="Rambla"/>
                <a:ea typeface="Rambla"/>
                <a:cs typeface="Rambla"/>
                <a:sym typeface="Rambla"/>
              </a:rPr>
              <a:t>Muhammad returns to Mecca in triumph</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800" u="none" cap="none" strike="noStrike">
                <a:solidFill>
                  <a:schemeClr val="dk1"/>
                </a:solidFill>
                <a:latin typeface="Rambla"/>
                <a:ea typeface="Rambla"/>
                <a:cs typeface="Rambla"/>
                <a:sym typeface="Rambla"/>
              </a:rPr>
              <a:t>Destroys idols, keeps Black Stone to symbolize acceptance of Allah as one god</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800" u="none" cap="none" strike="noStrike">
                <a:solidFill>
                  <a:schemeClr val="dk1"/>
                </a:solidFill>
                <a:latin typeface="Rambla"/>
                <a:ea typeface="Rambla"/>
                <a:cs typeface="Rambla"/>
                <a:sym typeface="Rambla"/>
              </a:rPr>
              <a:t>Umma – Muslim community</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800" u="none" cap="none" strike="noStrike">
                <a:solidFill>
                  <a:schemeClr val="dk1"/>
                </a:solidFill>
                <a:latin typeface="Rambla"/>
                <a:ea typeface="Rambla"/>
                <a:cs typeface="Rambla"/>
                <a:sym typeface="Rambla"/>
              </a:rPr>
              <a:t>Clans united under banner of Islam</a:t>
            </a:r>
          </a:p>
        </p:txBody>
      </p:sp>
      <p:sp>
        <p:nvSpPr>
          <p:cNvPr id="226" name="Shape 226"/>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Growth of Islam</a:t>
            </a:r>
          </a:p>
        </p:txBody>
      </p:sp>
      <p:pic>
        <p:nvPicPr>
          <p:cNvPr id="227" name="Shape 227"/>
          <p:cNvPicPr preferRelativeResize="0"/>
          <p:nvPr>
            <p:ph idx="2" type="body"/>
          </p:nvPr>
        </p:nvPicPr>
        <p:blipFill rotWithShape="1">
          <a:blip r:embed="rId3">
            <a:alphaModFix/>
          </a:blip>
          <a:srcRect b="0" l="0" r="0" t="0"/>
          <a:stretch/>
        </p:blipFill>
        <p:spPr>
          <a:xfrm>
            <a:off x="4648200" y="2103436"/>
            <a:ext cx="4038599" cy="3281363"/>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1" name="Shape 231"/>
        <p:cNvGrpSpPr/>
        <p:nvPr/>
      </p:nvGrpSpPr>
      <p:grpSpPr>
        <a:xfrm>
          <a:off x="0" y="0"/>
          <a:ext cx="0" cy="0"/>
          <a:chOff x="0" y="0"/>
          <a:chExt cx="0" cy="0"/>
        </a:xfrm>
      </p:grpSpPr>
      <p:sp>
        <p:nvSpPr>
          <p:cNvPr id="232" name="Shape 232"/>
          <p:cNvSpPr txBox="1"/>
          <p:nvPr>
            <p:ph idx="1" type="body"/>
          </p:nvPr>
        </p:nvSpPr>
        <p:spPr>
          <a:xfrm>
            <a:off x="3886200" y="1481137"/>
            <a:ext cx="5257799" cy="4525961"/>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Qu’ran</a:t>
            </a:r>
          </a:p>
          <a:p>
            <a:pPr indent="-240791" lvl="1" marL="621792" marR="0" rtl="0" algn="l">
              <a:lnSpc>
                <a:spcPct val="90000"/>
              </a:lnSpc>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Revelations believed to be sacred words of Allah</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Hadith</a:t>
            </a:r>
          </a:p>
          <a:p>
            <a:pPr indent="-260604" lvl="2" marL="603504" marR="0" rtl="0" algn="l">
              <a:lnSpc>
                <a:spcPct val="90000"/>
              </a:lnSpc>
              <a:spcBef>
                <a:spcPts val="400"/>
              </a:spcBef>
              <a:buClr>
                <a:schemeClr val="accent2"/>
              </a:buClr>
              <a:buSzPct val="68000"/>
              <a:buFont typeface="Rambla"/>
              <a:buChar char=""/>
            </a:pPr>
            <a:r>
              <a:rPr b="0" baseline="0" i="0" lang="en-US" sz="2100" u="none" cap="none" strike="noStrike">
                <a:solidFill>
                  <a:schemeClr val="dk1"/>
                </a:solidFill>
                <a:latin typeface="Rambla"/>
                <a:ea typeface="Rambla"/>
                <a:cs typeface="Rambla"/>
                <a:sym typeface="Rambla"/>
              </a:rPr>
              <a:t>Collection of sayings of Muhammad</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Shari’a law based on Qu’ran and Hadith</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Seal of the Prophets</a:t>
            </a:r>
          </a:p>
          <a:p>
            <a:pPr indent="-240791" lvl="1" marL="621792" marR="0" rtl="0" algn="l">
              <a:lnSpc>
                <a:spcPct val="90000"/>
              </a:lnSpc>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Muhammad as the last prophet sent by God</a:t>
            </a:r>
          </a:p>
          <a:p>
            <a:pPr indent="-237236" lvl="2" marL="859536" marR="0" rtl="0" algn="l">
              <a:lnSpc>
                <a:spcPct val="90000"/>
              </a:lnSpc>
              <a:spcBef>
                <a:spcPts val="350"/>
              </a:spcBef>
              <a:buClr>
                <a:schemeClr val="accent2"/>
              </a:buClr>
              <a:buSzPct val="100000"/>
              <a:buFont typeface="Rambla"/>
              <a:buChar char=""/>
            </a:pPr>
            <a:r>
              <a:rPr b="0" baseline="0" i="0" lang="en-US" sz="2100" u="none" cap="none" strike="noStrike">
                <a:solidFill>
                  <a:schemeClr val="dk1"/>
                </a:solidFill>
                <a:latin typeface="Rambla"/>
                <a:ea typeface="Rambla"/>
                <a:cs typeface="Rambla"/>
                <a:sym typeface="Rambla"/>
              </a:rPr>
              <a:t>Abraham, Jesus</a:t>
            </a:r>
          </a:p>
          <a:p>
            <a:pPr indent="-147573" lvl="0" marL="365760" marR="0" rtl="0" algn="l">
              <a:lnSpc>
                <a:spcPct val="90000"/>
              </a:lnSpc>
              <a:spcBef>
                <a:spcPts val="400"/>
              </a:spcBef>
              <a:spcAft>
                <a:spcPts val="0"/>
              </a:spcAft>
              <a:buClr>
                <a:schemeClr val="accent1"/>
              </a:buClr>
              <a:buFont typeface="Rambla"/>
              <a:buNone/>
            </a:pPr>
            <a:r>
              <a:t/>
            </a:r>
            <a:endParaRPr b="0" baseline="0" i="0" sz="2700" u="none" cap="none" strike="noStrike">
              <a:solidFill>
                <a:schemeClr val="dk1"/>
              </a:solidFill>
              <a:latin typeface="Rambla"/>
              <a:ea typeface="Rambla"/>
              <a:cs typeface="Rambla"/>
              <a:sym typeface="Rambla"/>
            </a:endParaRPr>
          </a:p>
          <a:p>
            <a:pPr indent="-94741" lvl="1" marL="621792" marR="0" rtl="0" algn="l">
              <a:lnSpc>
                <a:spcPct val="90000"/>
              </a:lnSpc>
              <a:spcBef>
                <a:spcPts val="324"/>
              </a:spcBef>
              <a:buClr>
                <a:schemeClr val="accent1"/>
              </a:buClr>
              <a:buFont typeface="Rambla"/>
              <a:buNone/>
            </a:pPr>
            <a:r>
              <a:t/>
            </a:r>
            <a:endParaRPr b="0" baseline="0" i="0" sz="2300" u="none" cap="none" strike="noStrike">
              <a:solidFill>
                <a:schemeClr val="dk1"/>
              </a:solidFill>
              <a:latin typeface="Rambla"/>
              <a:ea typeface="Rambla"/>
              <a:cs typeface="Rambla"/>
              <a:sym typeface="Rambla"/>
            </a:endParaRPr>
          </a:p>
        </p:txBody>
      </p:sp>
      <p:sp>
        <p:nvSpPr>
          <p:cNvPr id="233" name="Shape 233"/>
          <p:cNvSpPr txBox="1"/>
          <p:nvPr>
            <p:ph type="title"/>
          </p:nvPr>
        </p:nvSpPr>
        <p:spPr>
          <a:xfrm>
            <a:off x="1295400" y="274637"/>
            <a:ext cx="69341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Islamic Beliefs</a:t>
            </a:r>
          </a:p>
        </p:txBody>
      </p:sp>
      <p:pic>
        <p:nvPicPr>
          <p:cNvPr id="234" name="Shape 234"/>
          <p:cNvPicPr preferRelativeResize="0"/>
          <p:nvPr/>
        </p:nvPicPr>
        <p:blipFill rotWithShape="1">
          <a:blip r:embed="rId3">
            <a:alphaModFix/>
          </a:blip>
          <a:srcRect b="0" l="0" r="0" t="0"/>
          <a:stretch/>
        </p:blipFill>
        <p:spPr>
          <a:xfrm>
            <a:off x="699675" y="1676400"/>
            <a:ext cx="2691224" cy="3581399"/>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 name="Shape 106"/>
        <p:cNvGrpSpPr/>
        <p:nvPr/>
      </p:nvGrpSpPr>
      <p:grpSpPr>
        <a:xfrm>
          <a:off x="0" y="0"/>
          <a:ext cx="0" cy="0"/>
          <a:chOff x="0" y="0"/>
          <a:chExt cx="0" cy="0"/>
        </a:xfrm>
      </p:grpSpPr>
      <p:sp>
        <p:nvSpPr>
          <p:cNvPr id="107" name="Shape 107"/>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Map of the world had changed; large empire split into smaller, quarrelsome political units</a:t>
            </a:r>
          </a:p>
          <a:p>
            <a:pPr indent="-264160" lvl="0" marL="365760" marR="0" rtl="0" algn="l">
              <a:spcBef>
                <a:spcPts val="400"/>
              </a:spcBef>
              <a:spcAft>
                <a:spcPts val="0"/>
              </a:spcAft>
              <a:buClr>
                <a:schemeClr val="accent1"/>
              </a:buClr>
              <a:buFont typeface="Rambla"/>
              <a:buNone/>
            </a:pPr>
            <a:r>
              <a:t/>
            </a:r>
            <a:endParaRPr b="0" baseline="0" i="0" sz="2700" u="none" cap="none" strike="noStrike">
              <a:solidFill>
                <a:schemeClr val="dk1"/>
              </a:solidFill>
              <a:latin typeface="Rambla"/>
              <a:ea typeface="Rambla"/>
              <a:cs typeface="Rambla"/>
              <a:sym typeface="Rambla"/>
            </a:endParaRPr>
          </a:p>
          <a:p>
            <a:pPr indent="-264160" lvl="0" marL="365760" marR="0" rtl="0" algn="l">
              <a:spcBef>
                <a:spcPts val="400"/>
              </a:spcBef>
              <a:spcAft>
                <a:spcPts val="0"/>
              </a:spcAft>
              <a:buClr>
                <a:schemeClr val="accent1"/>
              </a:buClr>
              <a:buFont typeface="Rambla"/>
              <a:buNone/>
            </a:pPr>
            <a:r>
              <a:t/>
            </a:r>
            <a:endParaRPr b="0" baseline="0" i="0" sz="2700" u="none" cap="none" strike="noStrike">
              <a:solidFill>
                <a:schemeClr val="dk1"/>
              </a:solidFill>
              <a:latin typeface="Rambla"/>
              <a:ea typeface="Rambla"/>
              <a:cs typeface="Rambla"/>
              <a:sym typeface="Rambla"/>
            </a:endParaRPr>
          </a:p>
          <a:p>
            <a:pPr indent="-264160" lvl="0" marL="365760" marR="0" rtl="0" algn="l">
              <a:spcBef>
                <a:spcPts val="400"/>
              </a:spcBef>
              <a:spcAft>
                <a:spcPts val="0"/>
              </a:spcAft>
              <a:buClr>
                <a:schemeClr val="accent1"/>
              </a:buClr>
              <a:buFont typeface="Rambla"/>
              <a:buNone/>
            </a:pPr>
            <a:r>
              <a:t/>
            </a:r>
            <a:endParaRPr b="0" baseline="0" i="0" sz="2700" u="none" cap="none" strike="noStrike">
              <a:solidFill>
                <a:schemeClr val="dk1"/>
              </a:solidFill>
              <a:latin typeface="Rambla"/>
              <a:ea typeface="Rambla"/>
              <a:cs typeface="Rambla"/>
              <a:sym typeface="Rambla"/>
            </a:endParaRPr>
          </a:p>
        </p:txBody>
      </p:sp>
      <p:sp>
        <p:nvSpPr>
          <p:cNvPr id="108" name="Shape 108"/>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Post-Classical Era 600 CE-1450 CE</a:t>
            </a:r>
          </a:p>
        </p:txBody>
      </p:sp>
      <p:pic>
        <p:nvPicPr>
          <p:cNvPr id="109" name="Shape 109"/>
          <p:cNvPicPr preferRelativeResize="0"/>
          <p:nvPr/>
        </p:nvPicPr>
        <p:blipFill rotWithShape="1">
          <a:blip r:embed="rId3">
            <a:alphaModFix/>
          </a:blip>
          <a:srcRect b="0" l="0" r="0" t="0"/>
          <a:stretch/>
        </p:blipFill>
        <p:spPr>
          <a:xfrm>
            <a:off x="2362200" y="2590800"/>
            <a:ext cx="4724400" cy="3543300"/>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8" name="Shape 238"/>
        <p:cNvGrpSpPr/>
        <p:nvPr/>
      </p:nvGrpSpPr>
      <p:grpSpPr>
        <a:xfrm>
          <a:off x="0" y="0"/>
          <a:ext cx="0" cy="0"/>
          <a:chOff x="0" y="0"/>
          <a:chExt cx="0" cy="0"/>
        </a:xfrm>
      </p:grpSpPr>
      <p:sp>
        <p:nvSpPr>
          <p:cNvPr id="239" name="Shape 239"/>
          <p:cNvSpPr txBox="1"/>
          <p:nvPr>
            <p:ph idx="1" type="body"/>
          </p:nvPr>
        </p:nvSpPr>
        <p:spPr>
          <a:xfrm>
            <a:off x="457200" y="1481328"/>
            <a:ext cx="4800600" cy="4919472"/>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Confession (declaration) of faith</a:t>
            </a:r>
          </a:p>
          <a:p>
            <a:pPr indent="-264160" lvl="0" marL="365760" marR="0" rtl="0" algn="l">
              <a:lnSpc>
                <a:spcPct val="80000"/>
              </a:lnSpc>
              <a:spcBef>
                <a:spcPts val="40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Prayer (5x per day facing Mecca)</a:t>
            </a:r>
          </a:p>
          <a:p>
            <a:pPr indent="-264160" lvl="0" marL="365760" marR="0" rtl="0" algn="l">
              <a:lnSpc>
                <a:spcPct val="80000"/>
              </a:lnSpc>
              <a:spcBef>
                <a:spcPts val="40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Fasting (Ramadan)</a:t>
            </a:r>
          </a:p>
          <a:p>
            <a:pPr indent="-264160" lvl="0" marL="365760" marR="0" rtl="0" algn="l">
              <a:lnSpc>
                <a:spcPct val="80000"/>
              </a:lnSpc>
              <a:spcBef>
                <a:spcPts val="40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Alms (give to the needy)</a:t>
            </a:r>
          </a:p>
          <a:p>
            <a:pPr indent="-264160" lvl="0" marL="365760" marR="0" rtl="0" algn="l">
              <a:lnSpc>
                <a:spcPct val="80000"/>
              </a:lnSpc>
              <a:spcBef>
                <a:spcPts val="40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Hajj – pilgrimage to Mecca to worship Allah at the Ka’ba.</a:t>
            </a:r>
          </a:p>
          <a:p>
            <a:pPr indent="-264160" lvl="0" marL="365760" marR="0" rtl="0" algn="l">
              <a:lnSpc>
                <a:spcPct val="80000"/>
              </a:lnSpc>
              <a:spcBef>
                <a:spcPts val="40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Established customs:</a:t>
            </a:r>
          </a:p>
          <a:p>
            <a:pPr indent="-240791" lvl="1" marL="621792" marR="0" rtl="0" algn="l">
              <a:lnSpc>
                <a:spcPct val="80000"/>
              </a:lnSpc>
              <a:spcBef>
                <a:spcPts val="324"/>
              </a:spcBef>
              <a:buClr>
                <a:schemeClr val="accent1"/>
              </a:buClr>
              <a:buSzPct val="97368"/>
              <a:buFont typeface="Rambla"/>
              <a:buChar char="◦"/>
            </a:pPr>
            <a:r>
              <a:rPr b="0" baseline="0" i="0" lang="en-US" sz="1850" u="none" cap="none" strike="noStrike">
                <a:solidFill>
                  <a:schemeClr val="dk1"/>
                </a:solidFill>
                <a:latin typeface="Rambla"/>
                <a:ea typeface="Rambla"/>
                <a:cs typeface="Rambla"/>
                <a:sym typeface="Rambla"/>
              </a:rPr>
              <a:t> don’t eat pork or drink alcoholic beverages</a:t>
            </a:r>
          </a:p>
          <a:p>
            <a:pPr indent="-240791" lvl="1" marL="621792" marR="0" rtl="0" algn="l">
              <a:lnSpc>
                <a:spcPct val="80000"/>
              </a:lnSpc>
              <a:spcBef>
                <a:spcPts val="324"/>
              </a:spcBef>
              <a:buClr>
                <a:schemeClr val="accent1"/>
              </a:buClr>
              <a:buSzPct val="97368"/>
              <a:buFont typeface="Rambla"/>
              <a:buChar char="◦"/>
            </a:pPr>
            <a:r>
              <a:rPr b="0" baseline="0" i="0" lang="en-US" sz="1850" u="none" cap="none" strike="noStrike">
                <a:solidFill>
                  <a:schemeClr val="dk1"/>
                </a:solidFill>
                <a:latin typeface="Rambla"/>
                <a:ea typeface="Rambla"/>
                <a:cs typeface="Rambla"/>
                <a:sym typeface="Rambla"/>
              </a:rPr>
              <a:t>Men could have up to four wives.  </a:t>
            </a:r>
          </a:p>
          <a:p>
            <a:pPr indent="-240791" lvl="1" marL="621792" marR="0" rtl="0" algn="l">
              <a:lnSpc>
                <a:spcPct val="80000"/>
              </a:lnSpc>
              <a:spcBef>
                <a:spcPts val="324"/>
              </a:spcBef>
              <a:buClr>
                <a:schemeClr val="accent1"/>
              </a:buClr>
              <a:buSzPct val="97368"/>
              <a:buFont typeface="Rambla"/>
              <a:buChar char="◦"/>
            </a:pPr>
            <a:r>
              <a:rPr b="0" baseline="0" i="0" lang="en-US" sz="1850" u="none" cap="none" strike="noStrike">
                <a:solidFill>
                  <a:schemeClr val="dk1"/>
                </a:solidFill>
                <a:latin typeface="Rambla"/>
                <a:ea typeface="Rambla"/>
                <a:cs typeface="Rambla"/>
                <a:sym typeface="Rambla"/>
              </a:rPr>
              <a:t>Marriage with non-Muslims was forbidden. </a:t>
            </a:r>
          </a:p>
          <a:p>
            <a:pPr indent="-240791" lvl="1" marL="621792" marR="0" rtl="0" algn="l">
              <a:lnSpc>
                <a:spcPct val="80000"/>
              </a:lnSpc>
              <a:spcBef>
                <a:spcPts val="324"/>
              </a:spcBef>
              <a:buClr>
                <a:schemeClr val="accent1"/>
              </a:buClr>
              <a:buSzPct val="97368"/>
              <a:buFont typeface="Rambla"/>
              <a:buChar char="◦"/>
            </a:pPr>
            <a:r>
              <a:rPr b="0" baseline="0" i="0" lang="en-US" sz="1850" u="none" cap="none" strike="noStrike">
                <a:solidFill>
                  <a:schemeClr val="dk1"/>
                </a:solidFill>
                <a:latin typeface="Rambla"/>
                <a:ea typeface="Rambla"/>
                <a:cs typeface="Rambla"/>
                <a:sym typeface="Rambla"/>
              </a:rPr>
              <a:t>Equality of all believers. </a:t>
            </a:r>
          </a:p>
          <a:p>
            <a:pPr indent="-240791" lvl="1" marL="621792" marR="0" rtl="0" algn="l">
              <a:lnSpc>
                <a:spcPct val="80000"/>
              </a:lnSpc>
              <a:spcBef>
                <a:spcPts val="324"/>
              </a:spcBef>
              <a:buClr>
                <a:schemeClr val="accent1"/>
              </a:buClr>
              <a:buSzPct val="97368"/>
              <a:buFont typeface="Rambla"/>
              <a:buChar char="◦"/>
            </a:pPr>
            <a:r>
              <a:rPr b="0" baseline="0" i="0" lang="en-US" sz="1850" u="none" cap="none" strike="noStrike">
                <a:solidFill>
                  <a:schemeClr val="dk1"/>
                </a:solidFill>
                <a:latin typeface="Rambla"/>
                <a:ea typeface="Rambla"/>
                <a:cs typeface="Rambla"/>
                <a:sym typeface="Rambla"/>
              </a:rPr>
              <a:t>Worship in a mosque.</a:t>
            </a:r>
          </a:p>
        </p:txBody>
      </p:sp>
      <p:sp>
        <p:nvSpPr>
          <p:cNvPr id="240" name="Shape 240"/>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Five Pillars of Islam</a:t>
            </a:r>
          </a:p>
        </p:txBody>
      </p:sp>
      <p:pic>
        <p:nvPicPr>
          <p:cNvPr id="241" name="Shape 241"/>
          <p:cNvPicPr preferRelativeResize="0"/>
          <p:nvPr>
            <p:ph idx="2" type="body"/>
          </p:nvPr>
        </p:nvPicPr>
        <p:blipFill rotWithShape="1">
          <a:blip r:embed="rId3">
            <a:alphaModFix/>
          </a:blip>
          <a:srcRect b="0" l="0" r="0" t="0"/>
          <a:stretch/>
        </p:blipFill>
        <p:spPr>
          <a:xfrm>
            <a:off x="5334000" y="2286000"/>
            <a:ext cx="3352799" cy="2516921"/>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5" name="Shape 245"/>
        <p:cNvGrpSpPr/>
        <p:nvPr/>
      </p:nvGrpSpPr>
      <p:grpSpPr>
        <a:xfrm>
          <a:off x="0" y="0"/>
          <a:ext cx="0" cy="0"/>
          <a:chOff x="0" y="0"/>
          <a:chExt cx="0" cy="0"/>
        </a:xfrm>
      </p:grpSpPr>
      <p:sp>
        <p:nvSpPr>
          <p:cNvPr id="246" name="Shape 246"/>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Ali (cousin and son-in-law of Muhammad) passed over for Abu Bakr to be caliph</a:t>
            </a:r>
          </a:p>
          <a:p>
            <a:pPr indent="-240791" lvl="1" marL="621792" marR="0" rtl="0" algn="l">
              <a:spcBef>
                <a:spcPts val="324"/>
              </a:spcBef>
              <a:buClr>
                <a:schemeClr val="accent1"/>
              </a:buClr>
              <a:buSzPct val="100000"/>
              <a:buFont typeface="Rambla"/>
              <a:buChar char="◦"/>
            </a:pPr>
            <a:r>
              <a:rPr b="0" baseline="0" i="0" lang="en-US" sz="2000" u="none" cap="none" strike="noStrike">
                <a:solidFill>
                  <a:schemeClr val="dk1"/>
                </a:solidFill>
                <a:latin typeface="Rambla"/>
                <a:ea typeface="Rambla"/>
                <a:cs typeface="Rambla"/>
                <a:sym typeface="Rambla"/>
              </a:rPr>
              <a:t>raided large areas revealing the weaknesses of the Byzantine and Sassanid empires</a:t>
            </a:r>
          </a:p>
          <a:p>
            <a:pPr indent="-240791" lvl="1" marL="621792" marR="0" rtl="0" algn="l">
              <a:spcBef>
                <a:spcPts val="324"/>
              </a:spcBef>
              <a:buClr>
                <a:schemeClr val="accent1"/>
              </a:buClr>
              <a:buSzPct val="100000"/>
              <a:buFont typeface="Rambla"/>
              <a:buChar char="◦"/>
            </a:pPr>
            <a:r>
              <a:rPr b="0" baseline="0" i="0" lang="en-US" sz="2000" u="none" cap="none" strike="noStrike">
                <a:solidFill>
                  <a:schemeClr val="dk1"/>
                </a:solidFill>
                <a:latin typeface="Rambla"/>
                <a:ea typeface="Rambla"/>
                <a:cs typeface="Rambla"/>
                <a:sym typeface="Rambla"/>
              </a:rPr>
              <a:t>Islamic lands from NW Africa and Spain to Indus River</a:t>
            </a:r>
          </a:p>
          <a:p>
            <a:pPr indent="-240791" lvl="1" marL="621792" marR="0" rtl="0" algn="l">
              <a:spcBef>
                <a:spcPts val="324"/>
              </a:spcBef>
              <a:buClr>
                <a:schemeClr val="accent1"/>
              </a:buClr>
              <a:buSzPct val="100000"/>
              <a:buFont typeface="Rambla"/>
              <a:buChar char="◦"/>
            </a:pPr>
            <a:r>
              <a:rPr b="0" baseline="0" i="0" lang="en-US" sz="2000" u="none" cap="none" strike="noStrike">
                <a:solidFill>
                  <a:schemeClr val="dk1"/>
                </a:solidFill>
                <a:latin typeface="Rambla"/>
                <a:ea typeface="Rambla"/>
                <a:cs typeface="Rambla"/>
                <a:sym typeface="Rambla"/>
              </a:rPr>
              <a:t>Arabs passionate about new faith</a:t>
            </a:r>
          </a:p>
          <a:p>
            <a:pPr indent="-240791" lvl="1" marL="621792" marR="0" rtl="0" algn="l">
              <a:spcBef>
                <a:spcPts val="324"/>
              </a:spcBef>
              <a:buClr>
                <a:schemeClr val="accent1"/>
              </a:buClr>
              <a:buSzPct val="100000"/>
              <a:buFont typeface="Rambla"/>
              <a:buChar char="◦"/>
            </a:pPr>
            <a:r>
              <a:rPr b="0" baseline="0" i="0" lang="en-US" sz="2000" u="none" cap="none" strike="noStrike">
                <a:solidFill>
                  <a:schemeClr val="dk1"/>
                </a:solidFill>
                <a:latin typeface="Rambla"/>
                <a:ea typeface="Rambla"/>
                <a:cs typeface="Rambla"/>
                <a:sym typeface="Rambla"/>
              </a:rPr>
              <a:t>Jihad – struggle and also used to describe warfare</a:t>
            </a:r>
          </a:p>
        </p:txBody>
      </p:sp>
      <p:sp>
        <p:nvSpPr>
          <p:cNvPr id="247" name="Shape 247"/>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Muhammad’s Successors</a:t>
            </a:r>
          </a:p>
        </p:txBody>
      </p:sp>
      <p:pic>
        <p:nvPicPr>
          <p:cNvPr id="248" name="Shape 248"/>
          <p:cNvPicPr preferRelativeResize="0"/>
          <p:nvPr/>
        </p:nvPicPr>
        <p:blipFill rotWithShape="1">
          <a:blip r:embed="rId3">
            <a:alphaModFix/>
          </a:blip>
          <a:srcRect b="0" l="0" r="0" t="0"/>
          <a:stretch/>
        </p:blipFill>
        <p:spPr>
          <a:xfrm>
            <a:off x="3886200" y="4038600"/>
            <a:ext cx="1647824" cy="1904999"/>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2" name="Shape 252"/>
        <p:cNvGrpSpPr/>
        <p:nvPr/>
      </p:nvGrpSpPr>
      <p:grpSpPr>
        <a:xfrm>
          <a:off x="0" y="0"/>
          <a:ext cx="0" cy="0"/>
          <a:chOff x="0" y="0"/>
          <a:chExt cx="0" cy="0"/>
        </a:xfrm>
      </p:grpSpPr>
      <p:sp>
        <p:nvSpPr>
          <p:cNvPr id="253" name="Shape 253"/>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Succession issues led to split</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Shi’ites – caliph to be selected according to hereditary lines</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Sunni – pious Muslim</a:t>
            </a:r>
          </a:p>
          <a:p>
            <a:pPr indent="-147573" lvl="0" marL="365760" marR="0" rtl="0" algn="l">
              <a:spcBef>
                <a:spcPts val="400"/>
              </a:spcBef>
              <a:spcAft>
                <a:spcPts val="0"/>
              </a:spcAft>
              <a:buClr>
                <a:schemeClr val="accent1"/>
              </a:buClr>
              <a:buFont typeface="Rambla"/>
              <a:buNone/>
            </a:pPr>
            <a:r>
              <a:t/>
            </a:r>
            <a:endParaRPr b="0" baseline="0" i="0" sz="2700" u="none" cap="none" strike="noStrike">
              <a:solidFill>
                <a:schemeClr val="dk1"/>
              </a:solidFill>
              <a:latin typeface="Rambla"/>
              <a:ea typeface="Rambla"/>
              <a:cs typeface="Rambla"/>
              <a:sym typeface="Rambla"/>
            </a:endParaRPr>
          </a:p>
        </p:txBody>
      </p:sp>
      <p:sp>
        <p:nvSpPr>
          <p:cNvPr id="254" name="Shape 254"/>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Muhammad’s Successors (continued)</a:t>
            </a:r>
          </a:p>
        </p:txBody>
      </p:sp>
      <p:pic>
        <p:nvPicPr>
          <p:cNvPr id="255" name="Shape 255"/>
          <p:cNvPicPr preferRelativeResize="0"/>
          <p:nvPr/>
        </p:nvPicPr>
        <p:blipFill rotWithShape="1">
          <a:blip r:embed="rId3">
            <a:alphaModFix/>
          </a:blip>
          <a:srcRect b="0" l="0" r="0" t="0"/>
          <a:stretch/>
        </p:blipFill>
        <p:spPr>
          <a:xfrm>
            <a:off x="1905000" y="3429000"/>
            <a:ext cx="5479980" cy="2133599"/>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9" name="Shape 259"/>
        <p:cNvGrpSpPr/>
        <p:nvPr/>
      </p:nvGrpSpPr>
      <p:grpSpPr>
        <a:xfrm>
          <a:off x="0" y="0"/>
          <a:ext cx="0" cy="0"/>
          <a:chOff x="0" y="0"/>
          <a:chExt cx="0" cy="0"/>
        </a:xfrm>
      </p:grpSpPr>
      <p:sp>
        <p:nvSpPr>
          <p:cNvPr id="260" name="Shape 260"/>
          <p:cNvSpPr txBox="1"/>
          <p:nvPr>
            <p:ph idx="1" type="body"/>
          </p:nvPr>
        </p:nvSpPr>
        <p:spPr>
          <a:xfrm>
            <a:off x="3505200" y="1481137"/>
            <a:ext cx="5638800" cy="4525961"/>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Election of Muawiya led to split between Sunni and Shi’ite sects</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Sunni</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Capital at Damascus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Caliph powerful and imperial</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Continued expand under this dynasty; from Afghanistan to Spain</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Charles Martel; battle of Tours</a:t>
            </a:r>
          </a:p>
          <a:p>
            <a:pPr indent="-147573" lvl="0" marL="365760" marR="0" rtl="0" algn="l">
              <a:spcBef>
                <a:spcPts val="400"/>
              </a:spcBef>
              <a:spcAft>
                <a:spcPts val="0"/>
              </a:spcAft>
              <a:buClr>
                <a:schemeClr val="accent1"/>
              </a:buClr>
              <a:buFont typeface="Rambla"/>
              <a:buNone/>
            </a:pPr>
            <a:r>
              <a:t/>
            </a:r>
            <a:endParaRPr b="0" baseline="0" i="0" sz="2700" u="none" cap="none" strike="noStrike">
              <a:solidFill>
                <a:schemeClr val="dk1"/>
              </a:solidFill>
              <a:latin typeface="Rambla"/>
              <a:ea typeface="Rambla"/>
              <a:cs typeface="Rambla"/>
              <a:sym typeface="Rambla"/>
            </a:endParaRPr>
          </a:p>
          <a:p>
            <a:pPr indent="-147573" lvl="0" marL="365760" marR="0" rtl="0" algn="l">
              <a:spcBef>
                <a:spcPts val="400"/>
              </a:spcBef>
              <a:spcAft>
                <a:spcPts val="0"/>
              </a:spcAft>
              <a:buClr>
                <a:schemeClr val="accent1"/>
              </a:buClr>
              <a:buFont typeface="Rambla"/>
              <a:buNone/>
            </a:pPr>
            <a:r>
              <a:t/>
            </a:r>
            <a:endParaRPr b="0" baseline="0" i="0" sz="2700" u="none" cap="none" strike="noStrike">
              <a:solidFill>
                <a:schemeClr val="dk1"/>
              </a:solidFill>
              <a:latin typeface="Rambla"/>
              <a:ea typeface="Rambla"/>
              <a:cs typeface="Rambla"/>
              <a:sym typeface="Rambla"/>
            </a:endParaRPr>
          </a:p>
        </p:txBody>
      </p:sp>
      <p:sp>
        <p:nvSpPr>
          <p:cNvPr id="261" name="Shape 261"/>
          <p:cNvSpPr txBox="1"/>
          <p:nvPr>
            <p:ph type="title"/>
          </p:nvPr>
        </p:nvSpPr>
        <p:spPr>
          <a:xfrm>
            <a:off x="609600" y="274637"/>
            <a:ext cx="76199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Umayyad Dynasty</a:t>
            </a:r>
          </a:p>
        </p:txBody>
      </p:sp>
      <p:pic>
        <p:nvPicPr>
          <p:cNvPr id="262" name="Shape 262"/>
          <p:cNvPicPr preferRelativeResize="0"/>
          <p:nvPr/>
        </p:nvPicPr>
        <p:blipFill rotWithShape="1">
          <a:blip r:embed="rId3">
            <a:alphaModFix/>
          </a:blip>
          <a:srcRect b="0" l="0" r="0" t="0"/>
          <a:stretch/>
        </p:blipFill>
        <p:spPr>
          <a:xfrm>
            <a:off x="685800" y="1295400"/>
            <a:ext cx="2324099" cy="4679891"/>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6" name="Shape 266"/>
        <p:cNvGrpSpPr/>
        <p:nvPr/>
      </p:nvGrpSpPr>
      <p:grpSpPr>
        <a:xfrm>
          <a:off x="0" y="0"/>
          <a:ext cx="0" cy="0"/>
          <a:chOff x="0" y="0"/>
          <a:chExt cx="0" cy="0"/>
        </a:xfrm>
      </p:grpSpPr>
      <p:sp>
        <p:nvSpPr>
          <p:cNvPr id="267" name="Shape 267"/>
          <p:cNvSpPr txBox="1"/>
          <p:nvPr>
            <p:ph idx="1" type="body"/>
          </p:nvPr>
        </p:nvSpPr>
        <p:spPr>
          <a:xfrm>
            <a:off x="381000" y="1447800"/>
            <a:ext cx="8229600" cy="3886200"/>
          </a:xfrm>
          <a:prstGeom prst="rect">
            <a:avLst/>
          </a:prstGeom>
          <a:noFill/>
          <a:ln>
            <a:noFill/>
          </a:ln>
        </p:spPr>
        <p:txBody>
          <a:bodyPr anchorCtr="0" anchor="t" bIns="45700" lIns="91425" rIns="91425" tIns="45700">
            <a:noAutofit/>
          </a:bodyPr>
          <a:lstStyle/>
          <a:p>
            <a:pPr indent="-240791" lvl="1" marL="621792" marR="0" rtl="0" algn="l">
              <a:lnSpc>
                <a:spcPct val="80000"/>
              </a:lnSpc>
              <a:spcBef>
                <a:spcPts val="0"/>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Government:</a:t>
            </a:r>
          </a:p>
          <a:p>
            <a:pPr indent="-237236" lvl="2" marL="859536" marR="0" rtl="0" algn="l">
              <a:lnSpc>
                <a:spcPct val="80000"/>
              </a:lnSpc>
              <a:spcBef>
                <a:spcPts val="350"/>
              </a:spcBef>
              <a:buClr>
                <a:schemeClr val="accent2"/>
              </a:buClr>
              <a:buSzPct val="100000"/>
              <a:buFont typeface="Rambla"/>
              <a:buChar char="⚫"/>
            </a:pPr>
            <a:r>
              <a:rPr b="0" baseline="0" i="0" lang="en-US" sz="1800" u="none" cap="none" strike="noStrike">
                <a:solidFill>
                  <a:schemeClr val="dk1"/>
                </a:solidFill>
                <a:latin typeface="Rambla"/>
                <a:ea typeface="Rambla"/>
                <a:cs typeface="Rambla"/>
                <a:sym typeface="Rambla"/>
              </a:rPr>
              <a:t>Bureaucracy</a:t>
            </a:r>
          </a:p>
          <a:p>
            <a:pPr indent="-237236" lvl="2" marL="859536" marR="0" rtl="0" algn="l">
              <a:lnSpc>
                <a:spcPct val="80000"/>
              </a:lnSpc>
              <a:spcBef>
                <a:spcPts val="350"/>
              </a:spcBef>
              <a:buClr>
                <a:schemeClr val="accent2"/>
              </a:buClr>
              <a:buSzPct val="100000"/>
              <a:buFont typeface="Rambla"/>
              <a:buChar char="⚫"/>
            </a:pPr>
            <a:r>
              <a:rPr b="0" baseline="0" i="0" lang="en-US" sz="1800" u="none" cap="none" strike="noStrike">
                <a:solidFill>
                  <a:schemeClr val="dk1"/>
                </a:solidFill>
                <a:latin typeface="Rambla"/>
                <a:ea typeface="Rambla"/>
                <a:cs typeface="Rambla"/>
                <a:sym typeface="Rambla"/>
              </a:rPr>
              <a:t>Muslims taxed for charity, non-Muslims paid taxes to support govt</a:t>
            </a:r>
          </a:p>
          <a:p>
            <a:pPr indent="-228600" lvl="3" marL="1143000" marR="0" rtl="0" algn="l">
              <a:lnSpc>
                <a:spcPct val="80000"/>
              </a:lnSpc>
              <a:spcBef>
                <a:spcPts val="350"/>
              </a:spcBef>
              <a:buClr>
                <a:schemeClr val="accent2"/>
              </a:buClr>
              <a:buSzPct val="100000"/>
              <a:buFont typeface="Rambla"/>
              <a:buChar char="⚫"/>
            </a:pPr>
            <a:r>
              <a:rPr b="0" baseline="0" i="0" lang="en-US" sz="1600" u="none" cap="none" strike="noStrike">
                <a:solidFill>
                  <a:schemeClr val="dk1"/>
                </a:solidFill>
                <a:latin typeface="Rambla"/>
                <a:ea typeface="Rambla"/>
                <a:cs typeface="Rambla"/>
                <a:sym typeface="Rambla"/>
              </a:rPr>
              <a:t>Some intermarrying and conversion (few financial benefits at this time)</a:t>
            </a:r>
          </a:p>
          <a:p>
            <a:pPr indent="-228600" lvl="3" marL="1143000" marR="0" rtl="0" algn="l">
              <a:lnSpc>
                <a:spcPct val="80000"/>
              </a:lnSpc>
              <a:spcBef>
                <a:spcPts val="350"/>
              </a:spcBef>
              <a:buClr>
                <a:schemeClr val="accent2"/>
              </a:buClr>
              <a:buSzPct val="100000"/>
              <a:buFont typeface="Rambla"/>
              <a:buChar char="⚫"/>
            </a:pPr>
            <a:r>
              <a:rPr b="0" baseline="0" i="0" lang="en-US" sz="1600" u="none" cap="none" strike="noStrike">
                <a:solidFill>
                  <a:schemeClr val="dk1"/>
                </a:solidFill>
                <a:latin typeface="Rambla"/>
                <a:ea typeface="Rambla"/>
                <a:cs typeface="Rambla"/>
                <a:sym typeface="Rambla"/>
              </a:rPr>
              <a:t>Converts not considered part of umma but mawali</a:t>
            </a:r>
          </a:p>
          <a:p>
            <a:pPr indent="-228600" lvl="3" marL="1143000" marR="0" rtl="0" algn="l">
              <a:lnSpc>
                <a:spcPct val="80000"/>
              </a:lnSpc>
              <a:spcBef>
                <a:spcPts val="350"/>
              </a:spcBef>
              <a:buClr>
                <a:schemeClr val="accent2"/>
              </a:buClr>
              <a:buSzPct val="100000"/>
              <a:buFont typeface="Rambla"/>
              <a:buChar char="⚫"/>
            </a:pPr>
            <a:r>
              <a:rPr b="0" baseline="0" i="0" lang="en-US" sz="1600" u="none" cap="none" strike="noStrike">
                <a:solidFill>
                  <a:schemeClr val="dk1"/>
                </a:solidFill>
                <a:latin typeface="Rambla"/>
                <a:ea typeface="Rambla"/>
                <a:cs typeface="Rambla"/>
                <a:sym typeface="Rambla"/>
              </a:rPr>
              <a:t>People of the Book treated better than other beliefs but had to pay same taxes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Exclusion of non-Arabs in government led to problems and chaos as empire grew and demands grew for social </a:t>
            </a:r>
          </a:p>
          <a:p>
            <a:pPr indent="-240791" lvl="1" marL="621792" marR="0" rtl="0" algn="l">
              <a:lnSpc>
                <a:spcPct val="80000"/>
              </a:lnSpc>
              <a:spcBef>
                <a:spcPts val="324"/>
              </a:spcBef>
              <a:buClr>
                <a:schemeClr val="accent1"/>
              </a:buClr>
              <a:buSzPct val="25000"/>
              <a:buFont typeface="Rambla"/>
              <a:buNone/>
            </a:pPr>
            <a:r>
              <a:rPr b="0" baseline="0" i="0" lang="en-US" sz="1950" u="none" cap="none" strike="noStrike">
                <a:solidFill>
                  <a:schemeClr val="dk1"/>
                </a:solidFill>
                <a:latin typeface="Rambla"/>
                <a:ea typeface="Rambla"/>
                <a:cs typeface="Rambla"/>
                <a:sym typeface="Rambla"/>
              </a:rPr>
              <a:t>  and religious equality </a:t>
            </a:r>
          </a:p>
          <a:p>
            <a:pPr indent="-240791" lvl="1" marL="621792" marR="0" rtl="0" algn="l">
              <a:lnSpc>
                <a:spcPct val="80000"/>
              </a:lnSpc>
              <a:spcBef>
                <a:spcPts val="324"/>
              </a:spcBef>
              <a:buClr>
                <a:schemeClr val="accent1"/>
              </a:buClr>
              <a:buSzPct val="25000"/>
              <a:buFont typeface="Rambla"/>
              <a:buNone/>
            </a:pPr>
            <a:r>
              <a:rPr b="0" baseline="0" i="0" lang="en-US" sz="1950" u="none" cap="none" strike="noStrike">
                <a:solidFill>
                  <a:schemeClr val="dk1"/>
                </a:solidFill>
                <a:latin typeface="Rambla"/>
                <a:ea typeface="Rambla"/>
                <a:cs typeface="Rambla"/>
                <a:sym typeface="Rambla"/>
              </a:rPr>
              <a:t>  for Arab Muslims.  </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Mawali rebellion</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Abbasid clan took control</a:t>
            </a:r>
          </a:p>
          <a:p>
            <a:pPr indent="-165061" lvl="0" marL="365760" marR="0" rtl="0" algn="l">
              <a:lnSpc>
                <a:spcPct val="80000"/>
              </a:lnSpc>
              <a:spcBef>
                <a:spcPts val="400"/>
              </a:spcBef>
              <a:spcAft>
                <a:spcPts val="0"/>
              </a:spcAft>
              <a:buClr>
                <a:schemeClr val="accent1"/>
              </a:buClr>
              <a:buFont typeface="Rambla"/>
              <a:buNone/>
            </a:pPr>
            <a:r>
              <a:t/>
            </a:r>
            <a:endParaRPr b="0" baseline="0" i="0" sz="2300" u="none" cap="none" strike="noStrike">
              <a:solidFill>
                <a:schemeClr val="dk1"/>
              </a:solidFill>
              <a:latin typeface="Rambla"/>
              <a:ea typeface="Rambla"/>
              <a:cs typeface="Rambla"/>
              <a:sym typeface="Rambla"/>
            </a:endParaRPr>
          </a:p>
        </p:txBody>
      </p:sp>
      <p:sp>
        <p:nvSpPr>
          <p:cNvPr id="268" name="Shape 268"/>
          <p:cNvSpPr txBox="1"/>
          <p:nvPr>
            <p:ph type="title"/>
          </p:nvPr>
        </p:nvSpPr>
        <p:spPr>
          <a:xfrm>
            <a:off x="457200" y="381000"/>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Umayyad Dynasty (cont.)</a:t>
            </a:r>
          </a:p>
        </p:txBody>
      </p:sp>
      <p:pic>
        <p:nvPicPr>
          <p:cNvPr id="269" name="Shape 269"/>
          <p:cNvPicPr preferRelativeResize="0"/>
          <p:nvPr/>
        </p:nvPicPr>
        <p:blipFill rotWithShape="1">
          <a:blip r:embed="rId3">
            <a:alphaModFix/>
          </a:blip>
          <a:srcRect b="0" l="0" r="0" t="0"/>
          <a:stretch/>
        </p:blipFill>
        <p:spPr>
          <a:xfrm>
            <a:off x="4419600" y="4419600"/>
            <a:ext cx="3736974" cy="2284515"/>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3" name="Shape 273"/>
        <p:cNvGrpSpPr/>
        <p:nvPr/>
      </p:nvGrpSpPr>
      <p:grpSpPr>
        <a:xfrm>
          <a:off x="0" y="0"/>
          <a:ext cx="0" cy="0"/>
          <a:chOff x="0" y="0"/>
          <a:chExt cx="0" cy="0"/>
        </a:xfrm>
      </p:grpSpPr>
      <p:sp>
        <p:nvSpPr>
          <p:cNvPr id="274" name="Shape 274"/>
          <p:cNvSpPr txBox="1"/>
          <p:nvPr>
            <p:ph idx="1" type="body"/>
          </p:nvPr>
        </p:nvSpPr>
        <p:spPr>
          <a:xfrm>
            <a:off x="0" y="3505200"/>
            <a:ext cx="9144000" cy="2578290"/>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Claimed descent from Muhammad’s uncle; more acceptable to Shi’ites </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Changed policies opening religion to all on equal basis</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Helped est. Islam as a universalizing religion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Cosmopolitan  mix of cultures emerged</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Golden Age of Islam</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Problems with governing vast area</a:t>
            </a:r>
          </a:p>
          <a:p>
            <a:pPr indent="-156339" lvl="0" marL="365760" marR="0" rtl="0" algn="l">
              <a:lnSpc>
                <a:spcPct val="80000"/>
              </a:lnSpc>
              <a:spcBef>
                <a:spcPts val="400"/>
              </a:spcBef>
              <a:spcAft>
                <a:spcPts val="0"/>
              </a:spcAft>
              <a:buClr>
                <a:schemeClr val="accent1"/>
              </a:buClr>
              <a:buFont typeface="Rambla"/>
              <a:buNone/>
            </a:pPr>
            <a:r>
              <a:t/>
            </a:r>
            <a:endParaRPr b="0" baseline="0" i="0" sz="2500" u="none" cap="none" strike="noStrike">
              <a:solidFill>
                <a:schemeClr val="dk1"/>
              </a:solidFill>
              <a:latin typeface="Rambla"/>
              <a:ea typeface="Rambla"/>
              <a:cs typeface="Rambla"/>
              <a:sym typeface="Rambla"/>
            </a:endParaRPr>
          </a:p>
        </p:txBody>
      </p:sp>
      <p:sp>
        <p:nvSpPr>
          <p:cNvPr id="275" name="Shape 275"/>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Abbasid Dynasty</a:t>
            </a:r>
          </a:p>
        </p:txBody>
      </p:sp>
      <p:pic>
        <p:nvPicPr>
          <p:cNvPr id="276" name="Shape 276"/>
          <p:cNvPicPr preferRelativeResize="0"/>
          <p:nvPr/>
        </p:nvPicPr>
        <p:blipFill rotWithShape="1">
          <a:blip r:embed="rId3">
            <a:alphaModFix/>
          </a:blip>
          <a:srcRect b="0" l="0" r="0" t="0"/>
          <a:stretch/>
        </p:blipFill>
        <p:spPr>
          <a:xfrm>
            <a:off x="2590800" y="1143000"/>
            <a:ext cx="3755236" cy="2286000"/>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0" name="Shape 280"/>
        <p:cNvGrpSpPr/>
        <p:nvPr/>
      </p:nvGrpSpPr>
      <p:grpSpPr>
        <a:xfrm>
          <a:off x="0" y="0"/>
          <a:ext cx="0" cy="0"/>
          <a:chOff x="0" y="0"/>
          <a:chExt cx="0" cy="0"/>
        </a:xfrm>
      </p:grpSpPr>
      <p:sp>
        <p:nvSpPr>
          <p:cNvPr id="281" name="Shape 281"/>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Muslim shari’a took shape</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Ulama interpreted Qur’an and Hadith</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Govt in Baghdad under a vizier</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Provinces governed by emir</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Military commanders had power</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As army grew difficult for caliph to control commanders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Ulama undermined caliphs powers due to control of shari’a. </a:t>
            </a:r>
          </a:p>
        </p:txBody>
      </p:sp>
      <p:sp>
        <p:nvSpPr>
          <p:cNvPr id="282" name="Shape 282"/>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Abbasid Dynasty (cont.)</a:t>
            </a:r>
          </a:p>
        </p:txBody>
      </p:sp>
      <p:pic>
        <p:nvPicPr>
          <p:cNvPr id="283" name="Shape 283"/>
          <p:cNvPicPr preferRelativeResize="0"/>
          <p:nvPr/>
        </p:nvPicPr>
        <p:blipFill rotWithShape="1">
          <a:blip r:embed="rId3">
            <a:alphaModFix/>
          </a:blip>
          <a:srcRect b="0" l="0" r="0" t="0"/>
          <a:stretch/>
        </p:blipFill>
        <p:spPr>
          <a:xfrm rot="-749433">
            <a:off x="5943801" y="4962641"/>
            <a:ext cx="2315977" cy="1664609"/>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7" name="Shape 287"/>
        <p:cNvGrpSpPr/>
        <p:nvPr/>
      </p:nvGrpSpPr>
      <p:grpSpPr>
        <a:xfrm>
          <a:off x="0" y="0"/>
          <a:ext cx="0" cy="0"/>
          <a:chOff x="0" y="0"/>
          <a:chExt cx="0" cy="0"/>
        </a:xfrm>
      </p:grpSpPr>
      <p:sp>
        <p:nvSpPr>
          <p:cNvPr id="288" name="Shape 288"/>
          <p:cNvSpPr txBox="1"/>
          <p:nvPr>
            <p:ph type="title"/>
          </p:nvPr>
        </p:nvSpPr>
        <p:spPr>
          <a:xfrm>
            <a:off x="457200" y="273050"/>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Golden Age of Islam</a:t>
            </a:r>
          </a:p>
        </p:txBody>
      </p:sp>
      <p:sp>
        <p:nvSpPr>
          <p:cNvPr id="289" name="Shape 289"/>
          <p:cNvSpPr txBox="1"/>
          <p:nvPr>
            <p:ph idx="1" type="body"/>
          </p:nvPr>
        </p:nvSpPr>
        <p:spPr>
          <a:xfrm>
            <a:off x="457200" y="5410200"/>
            <a:ext cx="4040187" cy="762000"/>
          </a:xfrm>
          <a:prstGeom prst="rect">
            <a:avLst/>
          </a:prstGeom>
          <a:solidFill>
            <a:schemeClr val="accent1"/>
          </a:solidFill>
          <a:ln cap="flat" cmpd="sng" w="9650">
            <a:solidFill>
              <a:schemeClr val="accent1"/>
            </a:solidFill>
            <a:prstDash val="solid"/>
            <a:miter/>
            <a:headEnd len="med" w="med" type="none"/>
            <a:tailEnd len="med" w="med" type="none"/>
          </a:ln>
        </p:spPr>
        <p:txBody>
          <a:bodyPr anchorCtr="0" anchor="ctr" bIns="45700" lIns="182875" rIns="91425" tIns="45700">
            <a:noAutofit/>
          </a:bodyPr>
          <a:lstStyle/>
          <a:p>
            <a:pPr indent="0" lvl="0" marL="0" marR="0" rtl="0" algn="l">
              <a:spcBef>
                <a:spcPts val="0"/>
              </a:spcBef>
              <a:spcAft>
                <a:spcPts val="0"/>
              </a:spcAft>
              <a:buClr>
                <a:schemeClr val="accent1"/>
              </a:buClr>
              <a:buSzPct val="25000"/>
              <a:buFont typeface="Rambla"/>
              <a:buNone/>
            </a:pPr>
            <a:r>
              <a:rPr b="0" baseline="0" i="0" lang="en-US" sz="2400" u="none" cap="none" strike="noStrike">
                <a:solidFill>
                  <a:schemeClr val="lt1"/>
                </a:solidFill>
                <a:latin typeface="Rambla"/>
                <a:ea typeface="Rambla"/>
                <a:cs typeface="Rambla"/>
                <a:sym typeface="Rambla"/>
              </a:rPr>
              <a:t>Economic Activities	</a:t>
            </a:r>
          </a:p>
        </p:txBody>
      </p:sp>
      <p:sp>
        <p:nvSpPr>
          <p:cNvPr id="290" name="Shape 290"/>
          <p:cNvSpPr txBox="1"/>
          <p:nvPr>
            <p:ph idx="2" type="body"/>
          </p:nvPr>
        </p:nvSpPr>
        <p:spPr>
          <a:xfrm>
            <a:off x="4645026" y="5410200"/>
            <a:ext cx="4041774" cy="762000"/>
          </a:xfrm>
          <a:prstGeom prst="rect">
            <a:avLst/>
          </a:prstGeom>
          <a:solidFill>
            <a:schemeClr val="accent1"/>
          </a:solidFill>
          <a:ln cap="flat" cmpd="sng" w="9650">
            <a:solidFill>
              <a:schemeClr val="accent1"/>
            </a:solidFill>
            <a:prstDash val="solid"/>
            <a:miter/>
            <a:headEnd len="med" w="med" type="none"/>
            <a:tailEnd len="med" w="med" type="none"/>
          </a:ln>
        </p:spPr>
        <p:txBody>
          <a:bodyPr anchorCtr="0" anchor="ctr" bIns="45700" lIns="182875" rIns="91425" tIns="45700">
            <a:noAutofit/>
          </a:bodyPr>
          <a:lstStyle/>
          <a:p>
            <a:pPr indent="0" lvl="0" marL="0" marR="0" rtl="0" algn="l">
              <a:spcBef>
                <a:spcPts val="0"/>
              </a:spcBef>
              <a:spcAft>
                <a:spcPts val="0"/>
              </a:spcAft>
              <a:buClr>
                <a:schemeClr val="accent1"/>
              </a:buClr>
              <a:buSzPct val="25000"/>
              <a:buFont typeface="Rambla"/>
              <a:buNone/>
            </a:pPr>
            <a:r>
              <a:rPr b="0" baseline="0" i="0" lang="en-US" sz="2400" u="none" cap="none" strike="noStrike">
                <a:solidFill>
                  <a:schemeClr val="lt1"/>
                </a:solidFill>
                <a:latin typeface="Rambla"/>
                <a:ea typeface="Rambla"/>
                <a:cs typeface="Rambla"/>
                <a:sym typeface="Rambla"/>
              </a:rPr>
              <a:t>Social Distinctions</a:t>
            </a:r>
          </a:p>
        </p:txBody>
      </p:sp>
      <p:sp>
        <p:nvSpPr>
          <p:cNvPr id="291" name="Shape 291"/>
          <p:cNvSpPr txBox="1"/>
          <p:nvPr>
            <p:ph idx="3" type="body"/>
          </p:nvPr>
        </p:nvSpPr>
        <p:spPr>
          <a:xfrm>
            <a:off x="457200" y="1444294"/>
            <a:ext cx="4040187" cy="3941762"/>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Based on agriculture</a:t>
            </a:r>
          </a:p>
          <a:p>
            <a:pPr indent="-240791" lvl="1" marL="621792" marR="0" rtl="0" algn="l">
              <a:spcBef>
                <a:spcPts val="324"/>
              </a:spcBef>
              <a:buClr>
                <a:schemeClr val="accent1"/>
              </a:buClr>
              <a:buSzPct val="100000"/>
              <a:buFont typeface="Rambla"/>
              <a:buChar char="◦"/>
            </a:pPr>
            <a:r>
              <a:rPr b="0" baseline="0" i="0" lang="en-US" sz="2000" u="none" cap="none" strike="noStrike">
                <a:solidFill>
                  <a:schemeClr val="dk1"/>
                </a:solidFill>
                <a:latin typeface="Rambla"/>
                <a:ea typeface="Rambla"/>
                <a:cs typeface="Rambla"/>
                <a:sym typeface="Rambla"/>
              </a:rPr>
              <a:t>Organized system of trade led to new crops and techniques</a:t>
            </a:r>
          </a:p>
          <a:p>
            <a:pPr indent="-240791" lvl="1" marL="621792" marR="0" rtl="0" algn="l">
              <a:spcBef>
                <a:spcPts val="324"/>
              </a:spcBef>
              <a:buClr>
                <a:schemeClr val="accent1"/>
              </a:buClr>
              <a:buSzPct val="100000"/>
              <a:buFont typeface="Rambla"/>
              <a:buChar char="◦"/>
            </a:pPr>
            <a:r>
              <a:rPr b="0" baseline="0" i="0" lang="en-US" sz="2000" u="none" cap="none" strike="noStrike">
                <a:solidFill>
                  <a:schemeClr val="dk1"/>
                </a:solidFill>
                <a:latin typeface="Rambla"/>
                <a:ea typeface="Rambla"/>
                <a:cs typeface="Rambla"/>
                <a:sym typeface="Rambla"/>
              </a:rPr>
              <a:t>Increase in food supply to support growth of cities</a:t>
            </a:r>
          </a:p>
          <a:p>
            <a:pPr indent="-264160" lvl="0" marL="365760" marR="0" rtl="0" algn="l">
              <a:spcBef>
                <a:spcPts val="40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Cities were also govt and religious centers</a:t>
            </a:r>
          </a:p>
          <a:p>
            <a:pPr indent="-264160" lvl="0" marL="365760" marR="0" rtl="0" algn="l">
              <a:spcBef>
                <a:spcPts val="40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Dhows w/lateen sails traded across seas</a:t>
            </a:r>
          </a:p>
          <a:p>
            <a:pPr indent="-160528" lvl="0" marL="365760" marR="0" rtl="0" algn="l">
              <a:spcBef>
                <a:spcPts val="400"/>
              </a:spcBef>
              <a:spcAft>
                <a:spcPts val="0"/>
              </a:spcAft>
              <a:buClr>
                <a:schemeClr val="accent1"/>
              </a:buClr>
              <a:buFont typeface="Rambla"/>
              <a:buNone/>
            </a:pPr>
            <a:r>
              <a:t/>
            </a:r>
            <a:endParaRPr b="0" baseline="0" i="0" sz="2400" u="none" cap="none" strike="noStrike">
              <a:solidFill>
                <a:schemeClr val="dk1"/>
              </a:solidFill>
              <a:latin typeface="Rambla"/>
              <a:ea typeface="Rambla"/>
              <a:cs typeface="Rambla"/>
              <a:sym typeface="Rambla"/>
            </a:endParaRPr>
          </a:p>
        </p:txBody>
      </p:sp>
      <p:sp>
        <p:nvSpPr>
          <p:cNvPr id="292" name="Shape 292"/>
          <p:cNvSpPr txBox="1"/>
          <p:nvPr>
            <p:ph idx="4" type="body"/>
          </p:nvPr>
        </p:nvSpPr>
        <p:spPr>
          <a:xfrm>
            <a:off x="4645025" y="1444294"/>
            <a:ext cx="4041774" cy="3941762"/>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Caliphs had lavish lifestyles</a:t>
            </a:r>
          </a:p>
          <a:p>
            <a:pPr indent="-264160" lvl="0" marL="365760" marR="0" rtl="0" algn="l">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Merchants grew wealthy from trade</a:t>
            </a:r>
          </a:p>
          <a:p>
            <a:pPr indent="-264160" lvl="0" marL="365760" marR="0" rtl="0" algn="l">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Elaborate mosques and buildings</a:t>
            </a:r>
          </a:p>
          <a:p>
            <a:pPr indent="-264160" lvl="0" marL="365760" marR="0" rtl="0" algn="l">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Domestic servants</a:t>
            </a:r>
          </a:p>
          <a:p>
            <a:pPr indent="-264160" lvl="0" marL="365760" marR="0" rtl="0" algn="l">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Slaves (most Zanj – non-Muslim east Africans)</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6" name="Shape 296"/>
        <p:cNvGrpSpPr/>
        <p:nvPr/>
      </p:nvGrpSpPr>
      <p:grpSpPr>
        <a:xfrm>
          <a:off x="0" y="0"/>
          <a:ext cx="0" cy="0"/>
          <a:chOff x="0" y="0"/>
          <a:chExt cx="0" cy="0"/>
        </a:xfrm>
      </p:grpSpPr>
      <p:sp>
        <p:nvSpPr>
          <p:cNvPr id="297" name="Shape 297"/>
          <p:cNvSpPr txBox="1"/>
          <p:nvPr>
            <p:ph idx="1" type="body"/>
          </p:nvPr>
        </p:nvSpPr>
        <p:spPr>
          <a:xfrm>
            <a:off x="457200" y="1481328"/>
            <a:ext cx="5410200" cy="4525963"/>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800" u="none" cap="none" strike="noStrike">
                <a:solidFill>
                  <a:schemeClr val="dk1"/>
                </a:solidFill>
                <a:latin typeface="Rambla"/>
                <a:ea typeface="Rambla"/>
                <a:cs typeface="Rambla"/>
                <a:sym typeface="Rambla"/>
              </a:rPr>
              <a:t>Arabic language was unifying force</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800" u="none" cap="none" strike="noStrike">
                <a:solidFill>
                  <a:schemeClr val="dk1"/>
                </a:solidFill>
                <a:latin typeface="Rambla"/>
                <a:ea typeface="Rambla"/>
                <a:cs typeface="Rambla"/>
                <a:sym typeface="Rambla"/>
              </a:rPr>
              <a:t>Promoted partly due to Qur’an</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800" u="none" cap="none" strike="noStrike">
                <a:solidFill>
                  <a:schemeClr val="dk1"/>
                </a:solidFill>
                <a:latin typeface="Rambla"/>
                <a:ea typeface="Rambla"/>
                <a:cs typeface="Rambla"/>
                <a:sym typeface="Rambla"/>
              </a:rPr>
              <a:t>Paper from China encouraged production of books</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800" u="none" cap="none" strike="noStrike">
                <a:solidFill>
                  <a:schemeClr val="dk1"/>
                </a:solidFill>
                <a:latin typeface="Rambla"/>
                <a:ea typeface="Rambla"/>
                <a:cs typeface="Rambla"/>
                <a:sym typeface="Rambla"/>
              </a:rPr>
              <a:t>Poetry </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800" u="none" cap="none" strike="noStrike">
                <a:solidFill>
                  <a:schemeClr val="dk1"/>
                </a:solidFill>
                <a:latin typeface="Rambla"/>
                <a:ea typeface="Rambla"/>
                <a:cs typeface="Rambla"/>
                <a:sym typeface="Rambla"/>
              </a:rPr>
              <a:t>Universities – madrasas (preserved writings of ancient Greeks and Indians)</a:t>
            </a:r>
          </a:p>
        </p:txBody>
      </p:sp>
      <p:sp>
        <p:nvSpPr>
          <p:cNvPr id="298" name="Shape 298"/>
          <p:cNvSpPr txBox="1"/>
          <p:nvPr>
            <p:ph idx="2" type="body"/>
          </p:nvPr>
        </p:nvSpPr>
        <p:spPr>
          <a:xfrm>
            <a:off x="6248400" y="2057399"/>
            <a:ext cx="2438399" cy="2895600"/>
          </a:xfrm>
          <a:prstGeom prst="rect">
            <a:avLst/>
          </a:prstGeom>
          <a:noFill/>
          <a:ln>
            <a:noFill/>
          </a:ln>
        </p:spPr>
        <p:txBody>
          <a:bodyPr anchorCtr="0" anchor="t" bIns="45700" lIns="91425" rIns="91425" tIns="45700">
            <a:noAutofit/>
          </a:bodyPr>
          <a:lstStyle/>
          <a:p>
            <a:pPr indent="-143255" lvl="0" marL="365760" marR="0" rtl="0" algn="l">
              <a:lnSpc>
                <a:spcPct val="90000"/>
              </a:lnSpc>
              <a:spcBef>
                <a:spcPts val="0"/>
              </a:spcBef>
              <a:spcAft>
                <a:spcPts val="0"/>
              </a:spcAft>
              <a:buClr>
                <a:schemeClr val="accent1"/>
              </a:buClr>
              <a:buFont typeface="Rambla"/>
              <a:buNone/>
            </a:pPr>
            <a:r>
              <a:t/>
            </a:r>
            <a:endParaRPr b="0" baseline="0" i="0" sz="2800" u="none" cap="none" strike="noStrike">
              <a:solidFill>
                <a:schemeClr val="dk1"/>
              </a:solidFill>
              <a:latin typeface="Rambla"/>
              <a:ea typeface="Rambla"/>
              <a:cs typeface="Rambla"/>
              <a:sym typeface="Rambla"/>
            </a:endParaRPr>
          </a:p>
        </p:txBody>
      </p:sp>
      <p:sp>
        <p:nvSpPr>
          <p:cNvPr id="299" name="Shape 299"/>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Golden Age of Islam (cont.)</a:t>
            </a:r>
          </a:p>
        </p:txBody>
      </p:sp>
      <p:pic>
        <p:nvPicPr>
          <p:cNvPr id="300" name="Shape 300"/>
          <p:cNvPicPr preferRelativeResize="0"/>
          <p:nvPr/>
        </p:nvPicPr>
        <p:blipFill rotWithShape="1">
          <a:blip r:embed="rId3">
            <a:alphaModFix/>
          </a:blip>
          <a:srcRect b="0" l="0" r="0" t="0"/>
          <a:stretch/>
        </p:blipFill>
        <p:spPr>
          <a:xfrm>
            <a:off x="5943600" y="2133600"/>
            <a:ext cx="2857499" cy="2905125"/>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4" name="Shape 304"/>
        <p:cNvGrpSpPr/>
        <p:nvPr/>
      </p:nvGrpSpPr>
      <p:grpSpPr>
        <a:xfrm>
          <a:off x="0" y="0"/>
          <a:ext cx="0" cy="0"/>
          <a:chOff x="0" y="0"/>
          <a:chExt cx="0" cy="0"/>
        </a:xfrm>
      </p:grpSpPr>
      <p:sp>
        <p:nvSpPr>
          <p:cNvPr id="305" name="Shape 305"/>
          <p:cNvSpPr txBox="1"/>
          <p:nvPr>
            <p:ph idx="1" type="body"/>
          </p:nvPr>
        </p:nvSpPr>
        <p:spPr>
          <a:xfrm>
            <a:off x="3048000" y="1524000"/>
            <a:ext cx="5714999" cy="4525963"/>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Muslim art; forbade lifelike representation of human figures, including Muhammad</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*Persian art depicts Muhammad w/veil</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Designs of garlands, plants, and geometric figures</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Calligraphy</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Mosques w/minarets</a:t>
            </a:r>
          </a:p>
        </p:txBody>
      </p:sp>
      <p:sp>
        <p:nvSpPr>
          <p:cNvPr id="306" name="Shape 306"/>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Golden Age of Islam (cont.)</a:t>
            </a:r>
          </a:p>
        </p:txBody>
      </p:sp>
      <p:sp>
        <p:nvSpPr>
          <p:cNvPr id="307" name="Shape 307"/>
          <p:cNvSpPr/>
          <p:nvPr/>
        </p:nvSpPr>
        <p:spPr>
          <a:xfrm>
            <a:off x="155575" y="-144463"/>
            <a:ext cx="304799" cy="304801"/>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sp>
        <p:nvSpPr>
          <p:cNvPr id="308" name="Shape 308"/>
          <p:cNvSpPr/>
          <p:nvPr/>
        </p:nvSpPr>
        <p:spPr>
          <a:xfrm>
            <a:off x="155575" y="-144463"/>
            <a:ext cx="304799" cy="304801"/>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pic>
        <p:nvPicPr>
          <p:cNvPr id="309" name="Shape 309"/>
          <p:cNvPicPr preferRelativeResize="0"/>
          <p:nvPr/>
        </p:nvPicPr>
        <p:blipFill rotWithShape="1">
          <a:blip r:embed="rId3">
            <a:alphaModFix/>
          </a:blip>
          <a:srcRect b="0" l="0" r="0" t="0"/>
          <a:stretch/>
        </p:blipFill>
        <p:spPr>
          <a:xfrm>
            <a:off x="304800" y="1447800"/>
            <a:ext cx="2743199" cy="4217100"/>
          </a:xfrm>
          <a:prstGeom prst="rect">
            <a:avLst/>
          </a:prstGeom>
          <a:noFill/>
          <a:ln>
            <a:noFill/>
          </a:ln>
        </p:spPr>
      </p:pic>
      <p:pic>
        <p:nvPicPr>
          <p:cNvPr id="310" name="Shape 310"/>
          <p:cNvPicPr preferRelativeResize="0"/>
          <p:nvPr/>
        </p:nvPicPr>
        <p:blipFill rotWithShape="1">
          <a:blip r:embed="rId4">
            <a:alphaModFix/>
          </a:blip>
          <a:srcRect b="0" l="0" r="0" t="0"/>
          <a:stretch/>
        </p:blipFill>
        <p:spPr>
          <a:xfrm rot="-1080127">
            <a:off x="7258253" y="5042374"/>
            <a:ext cx="1748842" cy="1162981"/>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 name="Shape 113"/>
        <p:cNvGrpSpPr/>
        <p:nvPr/>
      </p:nvGrpSpPr>
      <p:grpSpPr>
        <a:xfrm>
          <a:off x="0" y="0"/>
          <a:ext cx="0" cy="0"/>
          <a:chOff x="0" y="0"/>
          <a:chExt cx="0" cy="0"/>
        </a:xfrm>
      </p:grpSpPr>
      <p:sp>
        <p:nvSpPr>
          <p:cNvPr id="114" name="Shape 114"/>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Germanic tribes settled in the area of the Western Roman Empire</a:t>
            </a:r>
          </a:p>
          <a:p>
            <a:pPr indent="-147573" lvl="0" marL="365760" marR="0" rtl="0" algn="l">
              <a:spcBef>
                <a:spcPts val="400"/>
              </a:spcBef>
              <a:spcAft>
                <a:spcPts val="0"/>
              </a:spcAft>
              <a:buClr>
                <a:schemeClr val="accent1"/>
              </a:buClr>
              <a:buFont typeface="Rambla"/>
              <a:buNone/>
            </a:pPr>
            <a:r>
              <a:t/>
            </a:r>
            <a:endParaRPr b="0" baseline="0" i="0" sz="2700" u="none" cap="none" strike="noStrike">
              <a:solidFill>
                <a:schemeClr val="dk1"/>
              </a:solidFill>
              <a:latin typeface="Rambla"/>
              <a:ea typeface="Rambla"/>
              <a:cs typeface="Rambla"/>
              <a:sym typeface="Rambla"/>
            </a:endParaRPr>
          </a:p>
        </p:txBody>
      </p:sp>
      <p:sp>
        <p:nvSpPr>
          <p:cNvPr id="115" name="Shape 115"/>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Western Roman Empire</a:t>
            </a:r>
          </a:p>
        </p:txBody>
      </p:sp>
      <p:pic>
        <p:nvPicPr>
          <p:cNvPr id="116" name="Shape 116"/>
          <p:cNvPicPr preferRelativeResize="0"/>
          <p:nvPr/>
        </p:nvPicPr>
        <p:blipFill rotWithShape="1">
          <a:blip r:embed="rId3">
            <a:alphaModFix/>
          </a:blip>
          <a:srcRect b="0" l="0" r="0" t="0"/>
          <a:stretch/>
        </p:blipFill>
        <p:spPr>
          <a:xfrm>
            <a:off x="5029200" y="2438400"/>
            <a:ext cx="2901950" cy="2894013"/>
          </a:xfrm>
          <a:prstGeom prst="rect">
            <a:avLst/>
          </a:prstGeom>
          <a:noFill/>
          <a:ln>
            <a:noFill/>
          </a:ln>
        </p:spPr>
      </p:pic>
      <p:pic>
        <p:nvPicPr>
          <p:cNvPr id="117" name="Shape 117"/>
          <p:cNvPicPr preferRelativeResize="0"/>
          <p:nvPr/>
        </p:nvPicPr>
        <p:blipFill rotWithShape="1">
          <a:blip r:embed="rId4">
            <a:alphaModFix/>
          </a:blip>
          <a:srcRect b="0" l="0" r="0" t="0"/>
          <a:stretch/>
        </p:blipFill>
        <p:spPr>
          <a:xfrm>
            <a:off x="2133600" y="2667000"/>
            <a:ext cx="2401887" cy="3288380"/>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4" name="Shape 314"/>
        <p:cNvGrpSpPr/>
        <p:nvPr/>
      </p:nvGrpSpPr>
      <p:grpSpPr>
        <a:xfrm>
          <a:off x="0" y="0"/>
          <a:ext cx="0" cy="0"/>
          <a:chOff x="0" y="0"/>
          <a:chExt cx="0" cy="0"/>
        </a:xfrm>
      </p:grpSpPr>
      <p:sp>
        <p:nvSpPr>
          <p:cNvPr id="315" name="Shape 315"/>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Golden Age of Islam (cont.)</a:t>
            </a:r>
          </a:p>
        </p:txBody>
      </p:sp>
      <p:sp>
        <p:nvSpPr>
          <p:cNvPr id="316" name="Shape 316"/>
          <p:cNvSpPr txBox="1"/>
          <p:nvPr>
            <p:ph idx="1" type="body"/>
          </p:nvPr>
        </p:nvSpPr>
        <p:spPr>
          <a:xfrm>
            <a:off x="5105400" y="1481137"/>
            <a:ext cx="4038599" cy="4525961"/>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Arabic numerals (from India) </a:t>
            </a:r>
          </a:p>
          <a:p>
            <a:pPr indent="-240791" lvl="1" marL="621792" marR="0" rtl="0" algn="l">
              <a:lnSpc>
                <a:spcPct val="90000"/>
              </a:lnSpc>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Marker event – calculate large sums</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Algebra</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Optical Science</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Pharmacology</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Anatomy</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Maps and geographical information</a:t>
            </a:r>
          </a:p>
        </p:txBody>
      </p:sp>
      <p:pic>
        <p:nvPicPr>
          <p:cNvPr id="317" name="Shape 317"/>
          <p:cNvPicPr preferRelativeResize="0"/>
          <p:nvPr/>
        </p:nvPicPr>
        <p:blipFill rotWithShape="1">
          <a:blip r:embed="rId3">
            <a:alphaModFix/>
          </a:blip>
          <a:srcRect b="0" l="0" r="0" t="0"/>
          <a:stretch/>
        </p:blipFill>
        <p:spPr>
          <a:xfrm>
            <a:off x="381000" y="1295400"/>
            <a:ext cx="4114800" cy="4572000"/>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1" name="Shape 321"/>
        <p:cNvGrpSpPr/>
        <p:nvPr/>
      </p:nvGrpSpPr>
      <p:grpSpPr>
        <a:xfrm>
          <a:off x="0" y="0"/>
          <a:ext cx="0" cy="0"/>
          <a:chOff x="0" y="0"/>
          <a:chExt cx="0" cy="0"/>
        </a:xfrm>
      </p:grpSpPr>
      <p:sp>
        <p:nvSpPr>
          <p:cNvPr id="322" name="Shape 322"/>
          <p:cNvSpPr txBox="1"/>
          <p:nvPr>
            <p:ph idx="1" type="body"/>
          </p:nvPr>
        </p:nvSpPr>
        <p:spPr>
          <a:xfrm>
            <a:off x="457200" y="1481328"/>
            <a:ext cx="5029199" cy="4525963"/>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Hostility increased between Sunni/Shi’ites</a:t>
            </a:r>
          </a:p>
          <a:p>
            <a:pPr indent="-264160" lvl="0" marL="365760" marR="0" rtl="0" algn="l">
              <a:lnSpc>
                <a:spcPct val="80000"/>
              </a:lnSpc>
              <a:spcBef>
                <a:spcPts val="40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Difficult to hold diverse empire together from one central location</a:t>
            </a:r>
          </a:p>
          <a:p>
            <a:pPr indent="-264160" lvl="0" marL="365760" marR="0" rtl="0" algn="l">
              <a:lnSpc>
                <a:spcPct val="80000"/>
              </a:lnSpc>
              <a:spcBef>
                <a:spcPts val="40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Slave revolts and peasant uprisings</a:t>
            </a:r>
          </a:p>
          <a:p>
            <a:pPr indent="-264160" lvl="0" marL="365760" marR="0" rtl="0" algn="l">
              <a:lnSpc>
                <a:spcPct val="80000"/>
              </a:lnSpc>
              <a:spcBef>
                <a:spcPts val="40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Incompetent caliphs</a:t>
            </a:r>
          </a:p>
          <a:p>
            <a:pPr indent="-264160" lvl="0" marL="365760" marR="0" rtl="0" algn="l">
              <a:lnSpc>
                <a:spcPct val="80000"/>
              </a:lnSpc>
              <a:spcBef>
                <a:spcPts val="40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Abbasids hired Seljuk Turks as soldiers; gained power</a:t>
            </a:r>
          </a:p>
          <a:p>
            <a:pPr indent="-264160" lvl="0" marL="365760" marR="0" rtl="0" algn="l">
              <a:lnSpc>
                <a:spcPct val="80000"/>
              </a:lnSpc>
              <a:spcBef>
                <a:spcPts val="40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Seljuk leader Tughril took over Baghdad; caliph is figurehead</a:t>
            </a:r>
          </a:p>
          <a:p>
            <a:pPr indent="-264160" lvl="0" marL="365760" marR="0" rtl="0" algn="l">
              <a:lnSpc>
                <a:spcPct val="80000"/>
              </a:lnSpc>
              <a:spcBef>
                <a:spcPts val="40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Mongols seized throne in 1258 </a:t>
            </a:r>
          </a:p>
          <a:p>
            <a:pPr indent="-240791" lvl="1" marL="621792" marR="0" rtl="0" algn="l">
              <a:lnSpc>
                <a:spcPct val="80000"/>
              </a:lnSpc>
              <a:spcBef>
                <a:spcPts val="324"/>
              </a:spcBef>
              <a:buClr>
                <a:schemeClr val="accent1"/>
              </a:buClr>
              <a:buSzPct val="97368"/>
              <a:buFont typeface="Rambla"/>
              <a:buChar char="◦"/>
            </a:pPr>
            <a:r>
              <a:rPr b="0" baseline="0" i="0" lang="en-US" sz="1850" u="none" cap="none" strike="noStrike">
                <a:solidFill>
                  <a:schemeClr val="dk1"/>
                </a:solidFill>
                <a:latin typeface="Rambla"/>
                <a:ea typeface="Rambla"/>
                <a:cs typeface="Rambla"/>
                <a:sym typeface="Rambla"/>
              </a:rPr>
              <a:t>The Mongol IL-Khan Empire</a:t>
            </a:r>
          </a:p>
          <a:p>
            <a:pPr indent="-170459" lvl="0" marL="365760" marR="0" rtl="0" algn="l">
              <a:lnSpc>
                <a:spcPct val="80000"/>
              </a:lnSpc>
              <a:spcBef>
                <a:spcPts val="400"/>
              </a:spcBef>
              <a:spcAft>
                <a:spcPts val="0"/>
              </a:spcAft>
              <a:buClr>
                <a:schemeClr val="accent1"/>
              </a:buClr>
              <a:buFont typeface="Rambla"/>
              <a:buNone/>
            </a:pPr>
            <a:r>
              <a:t/>
            </a:r>
            <a:endParaRPr b="0" baseline="0" i="0" sz="2150" u="none" cap="none" strike="noStrike">
              <a:solidFill>
                <a:schemeClr val="dk1"/>
              </a:solidFill>
              <a:latin typeface="Rambla"/>
              <a:ea typeface="Rambla"/>
              <a:cs typeface="Rambla"/>
              <a:sym typeface="Rambla"/>
            </a:endParaRPr>
          </a:p>
        </p:txBody>
      </p:sp>
      <p:sp>
        <p:nvSpPr>
          <p:cNvPr id="323" name="Shape 323"/>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Decline and Fall of the Abbasid Caliphate</a:t>
            </a:r>
          </a:p>
        </p:txBody>
      </p:sp>
      <p:pic>
        <p:nvPicPr>
          <p:cNvPr id="324" name="Shape 324"/>
          <p:cNvPicPr preferRelativeResize="0"/>
          <p:nvPr>
            <p:ph idx="2" type="body"/>
          </p:nvPr>
        </p:nvPicPr>
        <p:blipFill rotWithShape="1">
          <a:blip r:embed="rId3">
            <a:alphaModFix/>
          </a:blip>
          <a:srcRect b="0" l="0" r="0" t="0"/>
          <a:stretch/>
        </p:blipFill>
        <p:spPr>
          <a:xfrm>
            <a:off x="5715000" y="1524000"/>
            <a:ext cx="3135171" cy="4004469"/>
          </a:xfrm>
          <a:prstGeom prst="rect">
            <a:avLst/>
          </a:prstGeom>
          <a:noFill/>
          <a:ln>
            <a:noFill/>
          </a:ln>
        </p:spPr>
      </p:pic>
      <p:sp>
        <p:nvSpPr>
          <p:cNvPr id="325" name="Shape 325"/>
          <p:cNvSpPr/>
          <p:nvPr/>
        </p:nvSpPr>
        <p:spPr>
          <a:xfrm>
            <a:off x="5943600" y="5638800"/>
            <a:ext cx="2739853"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US" sz="1800" u="none" cap="none" strike="noStrike">
                <a:solidFill>
                  <a:schemeClr val="dk1"/>
                </a:solidFill>
                <a:latin typeface="Rambla"/>
                <a:ea typeface="Rambla"/>
                <a:cs typeface="Rambla"/>
                <a:sym typeface="Rambla"/>
              </a:rPr>
              <a:t>Mongols seized throne</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9" name="Shape 329"/>
        <p:cNvGrpSpPr/>
        <p:nvPr/>
      </p:nvGrpSpPr>
      <p:grpSpPr>
        <a:xfrm>
          <a:off x="0" y="0"/>
          <a:ext cx="0" cy="0"/>
          <a:chOff x="0" y="0"/>
          <a:chExt cx="0" cy="0"/>
        </a:xfrm>
      </p:grpSpPr>
      <p:sp>
        <p:nvSpPr>
          <p:cNvPr id="330" name="Shape 330"/>
          <p:cNvSpPr txBox="1"/>
          <p:nvPr>
            <p:ph type="title"/>
          </p:nvPr>
        </p:nvSpPr>
        <p:spPr>
          <a:xfrm>
            <a:off x="722375" y="609600"/>
            <a:ext cx="7772400" cy="1981199"/>
          </a:xfrm>
          <a:prstGeom prst="rect">
            <a:avLst/>
          </a:prstGeom>
          <a:noFill/>
          <a:ln>
            <a:noFill/>
          </a:ln>
        </p:spPr>
        <p:txBody>
          <a:bodyPr anchorCtr="0" anchor="b" bIns="45700" lIns="91425" rIns="91425" tIns="45700">
            <a:noAutofit/>
          </a:bodyPr>
          <a:lstStyle/>
          <a:p>
            <a:pPr indent="0" lvl="0" marL="0" marR="0" rtl="0" algn="r">
              <a:spcBef>
                <a:spcPts val="0"/>
              </a:spcBef>
              <a:buClr>
                <a:schemeClr val="dk2"/>
              </a:buClr>
              <a:buSzPct val="25000"/>
              <a:buFont typeface="Rambla"/>
              <a:buNone/>
            </a:pPr>
            <a:r>
              <a:rPr b="1" baseline="0" i="0" lang="en-US" sz="4300" u="none" cap="none" strike="noStrike">
                <a:solidFill>
                  <a:schemeClr val="dk2"/>
                </a:solidFill>
                <a:latin typeface="Rambla"/>
                <a:ea typeface="Rambla"/>
                <a:cs typeface="Rambla"/>
                <a:sym typeface="Rambla"/>
              </a:rPr>
              <a:t>Christian Societies in Europe and the Middle EAst</a:t>
            </a:r>
          </a:p>
        </p:txBody>
      </p:sp>
      <p:sp>
        <p:nvSpPr>
          <p:cNvPr id="331" name="Shape 331"/>
          <p:cNvSpPr txBox="1"/>
          <p:nvPr>
            <p:ph idx="1" type="body"/>
          </p:nvPr>
        </p:nvSpPr>
        <p:spPr>
          <a:xfrm>
            <a:off x="3886200" y="2667000"/>
            <a:ext cx="4572000" cy="1676399"/>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spcAft>
                <a:spcPts val="0"/>
              </a:spcAft>
              <a:buClr>
                <a:schemeClr val="accent1"/>
              </a:buClr>
              <a:buSzPct val="25000"/>
              <a:buFont typeface="Rambla"/>
              <a:buNone/>
            </a:pPr>
            <a:r>
              <a:rPr b="0" baseline="0" i="0" lang="en-US" sz="2150" u="none" cap="none" strike="noStrike">
                <a:solidFill>
                  <a:schemeClr val="dk1"/>
                </a:solidFill>
                <a:latin typeface="Rambla"/>
                <a:ea typeface="Rambla"/>
                <a:cs typeface="Rambla"/>
                <a:sym typeface="Rambla"/>
              </a:rPr>
              <a:t>Follows the changes in Europe after the fall of the Western Roman Empire, including the rise of important branches of Christianity in the area</a:t>
            </a:r>
          </a:p>
        </p:txBody>
      </p:sp>
      <p:pic>
        <p:nvPicPr>
          <p:cNvPr id="332" name="Shape 332"/>
          <p:cNvPicPr preferRelativeResize="0"/>
          <p:nvPr/>
        </p:nvPicPr>
        <p:blipFill rotWithShape="1">
          <a:blip r:embed="rId3">
            <a:alphaModFix/>
          </a:blip>
          <a:srcRect b="0" l="0" r="0" t="7230"/>
          <a:stretch/>
        </p:blipFill>
        <p:spPr>
          <a:xfrm>
            <a:off x="838200" y="2665310"/>
            <a:ext cx="1981199" cy="3161138"/>
          </a:xfrm>
          <a:prstGeom prst="rect">
            <a:avLst/>
          </a:prstGeom>
          <a:noFill/>
          <a:ln>
            <a:noFill/>
          </a:ln>
        </p:spPr>
      </p:pic>
      <p:pic>
        <p:nvPicPr>
          <p:cNvPr id="333" name="Shape 333"/>
          <p:cNvPicPr preferRelativeResize="0"/>
          <p:nvPr/>
        </p:nvPicPr>
        <p:blipFill rotWithShape="1">
          <a:blip r:embed="rId4">
            <a:alphaModFix/>
          </a:blip>
          <a:srcRect b="0" l="0" r="0" t="0"/>
          <a:stretch/>
        </p:blipFill>
        <p:spPr>
          <a:xfrm rot="1135578">
            <a:off x="6887118" y="4137160"/>
            <a:ext cx="1933521" cy="2316163"/>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7" name="Shape 337"/>
        <p:cNvGrpSpPr/>
        <p:nvPr/>
      </p:nvGrpSpPr>
      <p:grpSpPr>
        <a:xfrm>
          <a:off x="0" y="0"/>
          <a:ext cx="0" cy="0"/>
          <a:chOff x="0" y="0"/>
          <a:chExt cx="0" cy="0"/>
        </a:xfrm>
      </p:grpSpPr>
      <p:sp>
        <p:nvSpPr>
          <p:cNvPr id="338" name="Shape 338"/>
          <p:cNvSpPr txBox="1"/>
          <p:nvPr>
            <p:ph idx="1" type="body"/>
          </p:nvPr>
        </p:nvSpPr>
        <p:spPr>
          <a:xfrm>
            <a:off x="457200" y="1481328"/>
            <a:ext cx="8229600" cy="4843271"/>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Christianity came to dominate many of the areas formerly controlled by the Roman Empire but did not unite the lands</a:t>
            </a:r>
          </a:p>
          <a:p>
            <a:pPr indent="-260604" lvl="2" marL="603504" marR="0" rtl="0" algn="l">
              <a:lnSpc>
                <a:spcPct val="90000"/>
              </a:lnSpc>
              <a:spcBef>
                <a:spcPts val="400"/>
              </a:spcBef>
              <a:buClr>
                <a:schemeClr val="accent2"/>
              </a:buClr>
              <a:buSzPct val="66300"/>
              <a:buFont typeface="Rambla"/>
              <a:buChar char=""/>
            </a:pPr>
            <a:r>
              <a:rPr b="0" baseline="0" i="0" lang="en-US" sz="1950" u="none" cap="none" strike="noStrike">
                <a:solidFill>
                  <a:schemeClr val="dk1"/>
                </a:solidFill>
                <a:latin typeface="Rambla"/>
                <a:ea typeface="Rambla"/>
                <a:cs typeface="Rambla"/>
                <a:sym typeface="Rambla"/>
              </a:rPr>
              <a:t>Similar to Islam dominating lands controlled by caliphates </a:t>
            </a:r>
            <a:r>
              <a:rPr b="1" baseline="0" i="0" lang="en-US" sz="1950" u="sng" cap="none" strike="noStrike">
                <a:solidFill>
                  <a:schemeClr val="dk1"/>
                </a:solidFill>
                <a:latin typeface="Rambla"/>
                <a:ea typeface="Rambla"/>
                <a:cs typeface="Rambla"/>
                <a:sym typeface="Rambla"/>
              </a:rPr>
              <a:t>except</a:t>
            </a:r>
            <a:r>
              <a:rPr b="0" baseline="0" i="0" lang="en-US" sz="1950" u="none" cap="none" strike="noStrike">
                <a:solidFill>
                  <a:schemeClr val="dk1"/>
                </a:solidFill>
                <a:latin typeface="Rambla"/>
                <a:ea typeface="Rambla"/>
                <a:cs typeface="Rambla"/>
                <a:sym typeface="Rambla"/>
              </a:rPr>
              <a:t> Islam united its lands</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Patchwork of tribal kingdoms emerged in Western Europe</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Byzantine Empire in the lands around eastern Mediterranean</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By the end of the era, the Byzantine Empire on the verge of collapse and Western Europe had laid the foundation for the central place it would play on the world stage</a:t>
            </a:r>
          </a:p>
          <a:p>
            <a:pPr indent="-105727" lvl="1" marL="621792" marR="0" rtl="0" algn="l">
              <a:lnSpc>
                <a:spcPct val="90000"/>
              </a:lnSpc>
              <a:spcBef>
                <a:spcPts val="324"/>
              </a:spcBef>
              <a:buClr>
                <a:schemeClr val="accent1"/>
              </a:buClr>
              <a:buFont typeface="Rambla"/>
              <a:buNone/>
            </a:pPr>
            <a:r>
              <a:t/>
            </a:r>
            <a:endParaRPr b="0" baseline="0" i="0" sz="2150" u="none" cap="none" strike="noStrike">
              <a:solidFill>
                <a:schemeClr val="dk1"/>
              </a:solidFill>
              <a:latin typeface="Rambla"/>
              <a:ea typeface="Rambla"/>
              <a:cs typeface="Rambla"/>
              <a:sym typeface="Rambla"/>
            </a:endParaRPr>
          </a:p>
          <a:p>
            <a:pPr indent="-240791" lvl="1" marL="621792" marR="0" rtl="0" algn="l">
              <a:lnSpc>
                <a:spcPct val="90000"/>
              </a:lnSpc>
              <a:spcBef>
                <a:spcPts val="324"/>
              </a:spcBef>
              <a:buClr>
                <a:schemeClr val="accent1"/>
              </a:buClr>
              <a:buFont typeface="Rambla"/>
              <a:buNone/>
            </a:pPr>
            <a:r>
              <a:t/>
            </a:r>
            <a:endParaRPr b="0" baseline="0" i="0" sz="2150" u="none" cap="none" strike="noStrike">
              <a:solidFill>
                <a:schemeClr val="dk1"/>
              </a:solidFill>
              <a:latin typeface="Rambla"/>
              <a:ea typeface="Rambla"/>
              <a:cs typeface="Rambla"/>
              <a:sym typeface="Rambla"/>
            </a:endParaRPr>
          </a:p>
        </p:txBody>
      </p:sp>
      <p:sp>
        <p:nvSpPr>
          <p:cNvPr id="339" name="Shape 339"/>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After the fall of the Western Roman Empire…..</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3" name="Shape 343"/>
        <p:cNvGrpSpPr/>
        <p:nvPr/>
      </p:nvGrpSpPr>
      <p:grpSpPr>
        <a:xfrm>
          <a:off x="0" y="0"/>
          <a:ext cx="0" cy="0"/>
          <a:chOff x="0" y="0"/>
          <a:chExt cx="0" cy="0"/>
        </a:xfrm>
      </p:grpSpPr>
      <p:sp>
        <p:nvSpPr>
          <p:cNvPr id="344" name="Shape 344"/>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Western Europe: </a:t>
            </a:r>
            <a:br>
              <a:rPr b="1" baseline="0" i="0" lang="en-US" sz="3700" u="none" cap="none" strike="noStrike">
                <a:solidFill>
                  <a:schemeClr val="dk2"/>
                </a:solidFill>
                <a:latin typeface="Rambla"/>
                <a:ea typeface="Rambla"/>
                <a:cs typeface="Rambla"/>
                <a:sym typeface="Rambla"/>
              </a:rPr>
            </a:br>
            <a:r>
              <a:rPr b="1" baseline="0" i="0" lang="en-US" sz="3700" u="none" cap="none" strike="noStrike">
                <a:solidFill>
                  <a:schemeClr val="dk2"/>
                </a:solidFill>
                <a:latin typeface="Rambla"/>
                <a:ea typeface="Rambla"/>
                <a:cs typeface="Rambla"/>
                <a:sym typeface="Rambla"/>
              </a:rPr>
              <a:t>After the Fall of Rome</a:t>
            </a:r>
          </a:p>
        </p:txBody>
      </p:sp>
      <p:sp>
        <p:nvSpPr>
          <p:cNvPr id="345" name="Shape 345"/>
          <p:cNvSpPr txBox="1"/>
          <p:nvPr>
            <p:ph idx="1" type="body"/>
          </p:nvPr>
        </p:nvSpPr>
        <p:spPr>
          <a:xfrm>
            <a:off x="457200" y="1600200"/>
            <a:ext cx="7924799" cy="4800600"/>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Middle Ages or medieval times</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Between the fall of Roman Empire and the European Renaissance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Dark Ages?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Divide into the </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Early Middle Ages</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Germanic tribes.</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Nomadic peoples</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Subsistence farmers</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Chieftains</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Most people illiterate</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The High Middle Ages</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Signs of recovery</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Growth of towns</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Trade w/Eastern Hemisphere established</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Emergence of middle class</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Renaissance begins at the end of the era</a:t>
            </a:r>
          </a:p>
          <a:p>
            <a:pPr indent="-173827" lvl="0" marL="365760" marR="0" rtl="0" algn="l">
              <a:lnSpc>
                <a:spcPct val="80000"/>
              </a:lnSpc>
              <a:spcBef>
                <a:spcPts val="400"/>
              </a:spcBef>
              <a:spcAft>
                <a:spcPts val="0"/>
              </a:spcAft>
              <a:buClr>
                <a:schemeClr val="accent1"/>
              </a:buClr>
              <a:buFont typeface="Rambla"/>
              <a:buNone/>
            </a:pPr>
            <a:r>
              <a:t/>
            </a:r>
            <a:endParaRPr b="0" baseline="0" i="0" sz="2100" u="none" cap="none" strike="noStrike">
              <a:solidFill>
                <a:schemeClr val="dk1"/>
              </a:solidFill>
              <a:latin typeface="Rambla"/>
              <a:ea typeface="Rambla"/>
              <a:cs typeface="Rambla"/>
              <a:sym typeface="Rambla"/>
            </a:endParaRPr>
          </a:p>
        </p:txBody>
      </p:sp>
      <p:pic>
        <p:nvPicPr>
          <p:cNvPr id="346" name="Shape 346"/>
          <p:cNvPicPr preferRelativeResize="0"/>
          <p:nvPr/>
        </p:nvPicPr>
        <p:blipFill rotWithShape="1">
          <a:blip r:embed="rId3">
            <a:alphaModFix/>
          </a:blip>
          <a:srcRect b="0" l="0" r="0" t="0"/>
          <a:stretch/>
        </p:blipFill>
        <p:spPr>
          <a:xfrm>
            <a:off x="4038600" y="2590800"/>
            <a:ext cx="3295649" cy="2197100"/>
          </a:xfrm>
          <a:prstGeom prst="rect">
            <a:avLst/>
          </a:prstGeom>
          <a:noFill/>
          <a:ln>
            <a:noFill/>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0" name="Shape 350"/>
        <p:cNvGrpSpPr/>
        <p:nvPr/>
      </p:nvGrpSpPr>
      <p:grpSpPr>
        <a:xfrm>
          <a:off x="0" y="0"/>
          <a:ext cx="0" cy="0"/>
          <a:chOff x="0" y="0"/>
          <a:chExt cx="0" cy="0"/>
        </a:xfrm>
      </p:grpSpPr>
      <p:sp>
        <p:nvSpPr>
          <p:cNvPr id="351" name="Shape 351"/>
          <p:cNvSpPr txBox="1"/>
          <p:nvPr>
            <p:ph type="title"/>
          </p:nvPr>
        </p:nvSpPr>
        <p:spPr>
          <a:xfrm>
            <a:off x="685800" y="274637"/>
            <a:ext cx="75438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The Early Middle Ages</a:t>
            </a:r>
          </a:p>
        </p:txBody>
      </p:sp>
      <p:sp>
        <p:nvSpPr>
          <p:cNvPr id="352" name="Shape 352"/>
          <p:cNvSpPr txBox="1"/>
          <p:nvPr>
            <p:ph idx="1" type="body"/>
          </p:nvPr>
        </p:nvSpPr>
        <p:spPr>
          <a:xfrm>
            <a:off x="4572000" y="1524000"/>
            <a:ext cx="4038599" cy="4525961"/>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Collapse of political, social, and military order left Europe in chaos</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Continuing invasions and conflicts</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The </a:t>
            </a:r>
            <a:r>
              <a:rPr b="0" baseline="0" i="0" lang="en-US" sz="2500" u="sng" cap="none" strike="noStrike">
                <a:solidFill>
                  <a:schemeClr val="dk1"/>
                </a:solidFill>
                <a:latin typeface="Rambla"/>
                <a:ea typeface="Rambla"/>
                <a:cs typeface="Rambla"/>
                <a:sym typeface="Rambla"/>
              </a:rPr>
              <a:t>Church</a:t>
            </a:r>
            <a:r>
              <a:rPr b="0" baseline="0" i="0" lang="en-US" sz="2500" u="none" cap="none" strike="noStrike">
                <a:solidFill>
                  <a:schemeClr val="dk1"/>
                </a:solidFill>
                <a:latin typeface="Rambla"/>
                <a:ea typeface="Rambla"/>
                <a:cs typeface="Rambla"/>
                <a:sym typeface="Rambla"/>
              </a:rPr>
              <a:t> provided  cultural unity and enabled the area to regain some control</a:t>
            </a:r>
          </a:p>
        </p:txBody>
      </p:sp>
      <p:pic>
        <p:nvPicPr>
          <p:cNvPr id="353" name="Shape 353"/>
          <p:cNvPicPr preferRelativeResize="0"/>
          <p:nvPr/>
        </p:nvPicPr>
        <p:blipFill rotWithShape="1">
          <a:blip r:embed="rId3">
            <a:alphaModFix/>
          </a:blip>
          <a:srcRect b="0" l="0" r="0" t="0"/>
          <a:stretch/>
        </p:blipFill>
        <p:spPr>
          <a:xfrm>
            <a:off x="533400" y="1524000"/>
            <a:ext cx="3733800" cy="3943350"/>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7" name="Shape 357"/>
        <p:cNvGrpSpPr/>
        <p:nvPr/>
      </p:nvGrpSpPr>
      <p:grpSpPr>
        <a:xfrm>
          <a:off x="0" y="0"/>
          <a:ext cx="0" cy="0"/>
          <a:chOff x="0" y="0"/>
          <a:chExt cx="0" cy="0"/>
        </a:xfrm>
      </p:grpSpPr>
      <p:sp>
        <p:nvSpPr>
          <p:cNvPr id="358" name="Shape 358"/>
          <p:cNvSpPr txBox="1"/>
          <p:nvPr>
            <p:ph type="title"/>
          </p:nvPr>
        </p:nvSpPr>
        <p:spPr>
          <a:xfrm>
            <a:off x="457200" y="274637"/>
            <a:ext cx="77724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The Early Middle Ages: </a:t>
            </a:r>
            <a:br>
              <a:rPr b="1" baseline="0" i="0" lang="en-US" sz="3700" u="none" cap="none" strike="noStrike">
                <a:solidFill>
                  <a:schemeClr val="dk2"/>
                </a:solidFill>
                <a:latin typeface="Rambla"/>
                <a:ea typeface="Rambla"/>
                <a:cs typeface="Rambla"/>
                <a:sym typeface="Rambla"/>
              </a:rPr>
            </a:br>
            <a:r>
              <a:rPr b="1" baseline="0" i="0" lang="en-US" sz="3700" u="none" cap="none" strike="noStrike">
                <a:solidFill>
                  <a:schemeClr val="dk2"/>
                </a:solidFill>
                <a:latin typeface="Rambla"/>
                <a:ea typeface="Rambla"/>
                <a:cs typeface="Rambla"/>
                <a:sym typeface="Rambla"/>
              </a:rPr>
              <a:t>Political Development</a:t>
            </a:r>
          </a:p>
        </p:txBody>
      </p:sp>
      <p:sp>
        <p:nvSpPr>
          <p:cNvPr id="359" name="Shape 359"/>
          <p:cNvSpPr txBox="1"/>
          <p:nvPr>
            <p:ph idx="1" type="body"/>
          </p:nvPr>
        </p:nvSpPr>
        <p:spPr>
          <a:xfrm>
            <a:off x="2743200" y="1481137"/>
            <a:ext cx="6400799" cy="4919661"/>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Germanic Tribes; borders changed with fortunes of war</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Roman governors replaced with tribal chieftains </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Roman concept of rule of law replaced with informal governments based on family ties and loyalty</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Warriors bound to chiefs w/oaths of loyalty</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People settled on manors, feudalism and manorialism developed</a:t>
            </a:r>
          </a:p>
          <a:p>
            <a:pPr indent="-240791" lvl="1" marL="621792" marR="0" rtl="0" algn="l">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Complex system with mutual obligations</a:t>
            </a:r>
          </a:p>
        </p:txBody>
      </p:sp>
      <p:pic>
        <p:nvPicPr>
          <p:cNvPr id="360" name="Shape 360"/>
          <p:cNvPicPr preferRelativeResize="0"/>
          <p:nvPr/>
        </p:nvPicPr>
        <p:blipFill rotWithShape="1">
          <a:blip r:embed="rId3">
            <a:alphaModFix/>
          </a:blip>
          <a:srcRect b="0" l="0" r="0" t="0"/>
          <a:stretch/>
        </p:blipFill>
        <p:spPr>
          <a:xfrm>
            <a:off x="838200" y="1447800"/>
            <a:ext cx="1776670" cy="4800600"/>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4" name="Shape 364"/>
        <p:cNvGrpSpPr/>
        <p:nvPr/>
      </p:nvGrpSpPr>
      <p:grpSpPr>
        <a:xfrm>
          <a:off x="0" y="0"/>
          <a:ext cx="0" cy="0"/>
          <a:chOff x="0" y="0"/>
          <a:chExt cx="0" cy="0"/>
        </a:xfrm>
      </p:grpSpPr>
      <p:sp>
        <p:nvSpPr>
          <p:cNvPr id="365" name="Shape 365"/>
          <p:cNvSpPr txBox="1"/>
          <p:nvPr>
            <p:ph idx="1" type="body"/>
          </p:nvPr>
        </p:nvSpPr>
        <p:spPr>
          <a:xfrm>
            <a:off x="457200" y="1481328"/>
            <a:ext cx="4038599" cy="4525963"/>
          </a:xfrm>
          <a:prstGeom prst="rect">
            <a:avLst/>
          </a:prstGeom>
          <a:noFill/>
          <a:ln>
            <a:noFill/>
          </a:ln>
        </p:spPr>
        <p:txBody>
          <a:bodyPr anchorCtr="0" anchor="t" bIns="45700" lIns="91425" rIns="91425" tIns="45700">
            <a:noAutofit/>
          </a:bodyPr>
          <a:lstStyle/>
          <a:p>
            <a:pPr indent="-122872" lvl="3" marL="1143000" marR="0" rtl="0" algn="l">
              <a:lnSpc>
                <a:spcPct val="90000"/>
              </a:lnSpc>
              <a:spcBef>
                <a:spcPts val="0"/>
              </a:spcBef>
              <a:buClr>
                <a:schemeClr val="accent2"/>
              </a:buClr>
              <a:buFont typeface="Rambla"/>
              <a:buNone/>
            </a:pPr>
            <a:r>
              <a:t/>
            </a:r>
            <a:endParaRPr b="0" baseline="0" i="0" sz="1650" u="none" cap="none" strike="noStrike">
              <a:solidFill>
                <a:schemeClr val="dk1"/>
              </a:solidFill>
              <a:latin typeface="Rambla"/>
              <a:ea typeface="Rambla"/>
              <a:cs typeface="Rambla"/>
              <a:sym typeface="Rambla"/>
            </a:endParaRPr>
          </a:p>
          <a:p>
            <a:pPr indent="-152323" lvl="0" marL="365760" marR="0" rtl="0" algn="l">
              <a:lnSpc>
                <a:spcPct val="90000"/>
              </a:lnSpc>
              <a:spcBef>
                <a:spcPts val="400"/>
              </a:spcBef>
              <a:spcAft>
                <a:spcPts val="0"/>
              </a:spcAft>
              <a:buClr>
                <a:schemeClr val="accent1"/>
              </a:buClr>
              <a:buFont typeface="Rambla"/>
              <a:buNone/>
            </a:pPr>
            <a:r>
              <a:t/>
            </a:r>
            <a:endParaRPr b="0" baseline="0" i="0" sz="2600" u="none" cap="none" strike="noStrike">
              <a:solidFill>
                <a:schemeClr val="dk1"/>
              </a:solidFill>
              <a:latin typeface="Rambla"/>
              <a:ea typeface="Rambla"/>
              <a:cs typeface="Rambla"/>
              <a:sym typeface="Rambla"/>
            </a:endParaRPr>
          </a:p>
        </p:txBody>
      </p:sp>
      <p:sp>
        <p:nvSpPr>
          <p:cNvPr id="366" name="Shape 366"/>
          <p:cNvSpPr txBox="1"/>
          <p:nvPr>
            <p:ph idx="2" type="body"/>
          </p:nvPr>
        </p:nvSpPr>
        <p:spPr>
          <a:xfrm>
            <a:off x="4648200" y="1481328"/>
            <a:ext cx="4038599" cy="4525963"/>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600" u="none" cap="none" strike="noStrike">
                <a:solidFill>
                  <a:schemeClr val="dk1"/>
                </a:solidFill>
                <a:latin typeface="Rambla"/>
                <a:ea typeface="Rambla"/>
                <a:cs typeface="Rambla"/>
                <a:sym typeface="Rambla"/>
              </a:rPr>
              <a:t>Franks managed to organize Germanic kingdoms under their kings and looked as if they might unite Western Europe  under one king</a:t>
            </a:r>
          </a:p>
          <a:p>
            <a:pPr indent="-240791" lvl="1" marL="621792" marR="0" rtl="0" algn="l">
              <a:lnSpc>
                <a:spcPct val="90000"/>
              </a:lnSpc>
              <a:spcBef>
                <a:spcPts val="324"/>
              </a:spcBef>
              <a:buClr>
                <a:schemeClr val="accent1"/>
              </a:buClr>
              <a:buSzPct val="100000"/>
              <a:buFont typeface="Rambla"/>
              <a:buChar char="◦"/>
            </a:pPr>
            <a:r>
              <a:rPr b="0" baseline="0" i="0" lang="en-US" sz="2200" u="none" cap="none" strike="noStrike">
                <a:solidFill>
                  <a:schemeClr val="dk1"/>
                </a:solidFill>
                <a:latin typeface="Rambla"/>
                <a:ea typeface="Rambla"/>
                <a:cs typeface="Rambla"/>
                <a:sym typeface="Rambla"/>
              </a:rPr>
              <a:t>Clovis: converted to Christianity</a:t>
            </a:r>
          </a:p>
          <a:p>
            <a:pPr indent="-240791" lvl="1" marL="621792" marR="0" rtl="0" algn="l">
              <a:lnSpc>
                <a:spcPct val="90000"/>
              </a:lnSpc>
              <a:spcBef>
                <a:spcPts val="324"/>
              </a:spcBef>
              <a:buClr>
                <a:schemeClr val="accent1"/>
              </a:buClr>
              <a:buSzPct val="100000"/>
              <a:buFont typeface="Rambla"/>
              <a:buChar char="◦"/>
            </a:pPr>
            <a:r>
              <a:rPr b="0" baseline="0" i="0" lang="en-US" sz="2200" u="none" cap="none" strike="noStrike">
                <a:solidFill>
                  <a:schemeClr val="dk1"/>
                </a:solidFill>
                <a:latin typeface="Rambla"/>
                <a:ea typeface="Rambla"/>
                <a:cs typeface="Rambla"/>
                <a:sym typeface="Rambla"/>
              </a:rPr>
              <a:t>Charles Martel (Charles the Hammer) Carolingians takes control</a:t>
            </a:r>
          </a:p>
          <a:p>
            <a:pPr indent="-152323" lvl="0" marL="365760" marR="0" rtl="0" algn="l">
              <a:lnSpc>
                <a:spcPct val="90000"/>
              </a:lnSpc>
              <a:spcBef>
                <a:spcPts val="400"/>
              </a:spcBef>
              <a:spcAft>
                <a:spcPts val="0"/>
              </a:spcAft>
              <a:buClr>
                <a:schemeClr val="accent1"/>
              </a:buClr>
              <a:buFont typeface="Rambla"/>
              <a:buNone/>
            </a:pPr>
            <a:r>
              <a:t/>
            </a:r>
            <a:endParaRPr b="0" baseline="0" i="0" sz="2600" u="none" cap="none" strike="noStrike">
              <a:solidFill>
                <a:schemeClr val="dk1"/>
              </a:solidFill>
              <a:latin typeface="Rambla"/>
              <a:ea typeface="Rambla"/>
              <a:cs typeface="Rambla"/>
              <a:sym typeface="Rambla"/>
            </a:endParaRPr>
          </a:p>
        </p:txBody>
      </p:sp>
      <p:sp>
        <p:nvSpPr>
          <p:cNvPr id="367" name="Shape 367"/>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The Early Middle Ages: </a:t>
            </a:r>
            <a:br>
              <a:rPr b="1" baseline="0" i="0" lang="en-US" sz="3700" u="none" cap="none" strike="noStrike">
                <a:solidFill>
                  <a:schemeClr val="dk2"/>
                </a:solidFill>
                <a:latin typeface="Rambla"/>
                <a:ea typeface="Rambla"/>
                <a:cs typeface="Rambla"/>
                <a:sym typeface="Rambla"/>
              </a:rPr>
            </a:br>
            <a:r>
              <a:rPr b="1" baseline="0" i="0" lang="en-US" sz="3700" u="none" cap="none" strike="noStrike">
                <a:solidFill>
                  <a:schemeClr val="dk2"/>
                </a:solidFill>
                <a:latin typeface="Rambla"/>
                <a:ea typeface="Rambla"/>
                <a:cs typeface="Rambla"/>
                <a:sym typeface="Rambla"/>
              </a:rPr>
              <a:t>Political Development (cont.)</a:t>
            </a:r>
          </a:p>
        </p:txBody>
      </p:sp>
      <p:sp>
        <p:nvSpPr>
          <p:cNvPr id="368" name="Shape 368"/>
          <p:cNvSpPr/>
          <p:nvPr/>
        </p:nvSpPr>
        <p:spPr>
          <a:xfrm>
            <a:off x="155575" y="-144463"/>
            <a:ext cx="304799" cy="304801"/>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sp>
        <p:nvSpPr>
          <p:cNvPr id="369" name="Shape 369"/>
          <p:cNvSpPr/>
          <p:nvPr/>
        </p:nvSpPr>
        <p:spPr>
          <a:xfrm>
            <a:off x="155575" y="-144463"/>
            <a:ext cx="304799" cy="304801"/>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sp>
        <p:nvSpPr>
          <p:cNvPr id="370" name="Shape 370"/>
          <p:cNvSpPr/>
          <p:nvPr/>
        </p:nvSpPr>
        <p:spPr>
          <a:xfrm>
            <a:off x="155575" y="-144463"/>
            <a:ext cx="304799" cy="304801"/>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sp>
        <p:nvSpPr>
          <p:cNvPr id="371" name="Shape 371"/>
          <p:cNvSpPr/>
          <p:nvPr/>
        </p:nvSpPr>
        <p:spPr>
          <a:xfrm>
            <a:off x="155575" y="-144463"/>
            <a:ext cx="304799" cy="304801"/>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pic>
        <p:nvPicPr>
          <p:cNvPr id="372" name="Shape 372"/>
          <p:cNvPicPr preferRelativeResize="0"/>
          <p:nvPr/>
        </p:nvPicPr>
        <p:blipFill rotWithShape="1">
          <a:blip r:embed="rId3">
            <a:alphaModFix/>
          </a:blip>
          <a:srcRect b="0" l="0" r="0" t="0"/>
          <a:stretch/>
        </p:blipFill>
        <p:spPr>
          <a:xfrm>
            <a:off x="1219200" y="1676400"/>
            <a:ext cx="2619969" cy="4114800"/>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6" name="Shape 376"/>
        <p:cNvGrpSpPr/>
        <p:nvPr/>
      </p:nvGrpSpPr>
      <p:grpSpPr>
        <a:xfrm>
          <a:off x="0" y="0"/>
          <a:ext cx="0" cy="0"/>
          <a:chOff x="0" y="0"/>
          <a:chExt cx="0" cy="0"/>
        </a:xfrm>
      </p:grpSpPr>
      <p:sp>
        <p:nvSpPr>
          <p:cNvPr id="377" name="Shape 377"/>
          <p:cNvSpPr txBox="1"/>
          <p:nvPr>
            <p:ph idx="1" type="body"/>
          </p:nvPr>
        </p:nvSpPr>
        <p:spPr>
          <a:xfrm>
            <a:off x="0" y="1481137"/>
            <a:ext cx="5638800" cy="4525961"/>
          </a:xfrm>
          <a:prstGeom prst="rect">
            <a:avLst/>
          </a:prstGeom>
          <a:noFill/>
          <a:ln>
            <a:noFill/>
          </a:ln>
        </p:spPr>
        <p:txBody>
          <a:bodyPr anchorCtr="0" anchor="t" bIns="45700" lIns="91425" rIns="91425" tIns="45700">
            <a:noAutofit/>
          </a:bodyPr>
          <a:lstStyle/>
          <a:p>
            <a:pPr indent="-237236" lvl="2" marL="859536" marR="0" rtl="0" algn="l">
              <a:lnSpc>
                <a:spcPct val="80000"/>
              </a:lnSpc>
              <a:spcBef>
                <a:spcPts val="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Grandson of Charles Martel</a:t>
            </a:r>
          </a:p>
          <a:p>
            <a:pPr indent="-237236" lvl="2" marL="859536" marR="0" rtl="0" algn="l">
              <a:lnSpc>
                <a:spcPct val="80000"/>
              </a:lnSpc>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temporarily unified most of western Europe</a:t>
            </a:r>
          </a:p>
          <a:p>
            <a:pPr indent="-237236" lvl="2" marL="859536" marR="0" rtl="0" algn="l">
              <a:lnSpc>
                <a:spcPct val="80000"/>
              </a:lnSpc>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People needed protection from Vikings</a:t>
            </a:r>
          </a:p>
          <a:p>
            <a:pPr indent="-237236" lvl="2" marL="859536" marR="0" rtl="0" algn="l">
              <a:lnSpc>
                <a:spcPct val="80000"/>
              </a:lnSpc>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Administrative system divided into counties governed by a count</a:t>
            </a:r>
          </a:p>
          <a:p>
            <a:pPr indent="-237236" lvl="2" marL="859536" marR="0" rtl="0" algn="l">
              <a:lnSpc>
                <a:spcPct val="80000"/>
              </a:lnSpc>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Missi dominici were the eyes and ears of the king</a:t>
            </a:r>
          </a:p>
          <a:p>
            <a:pPr indent="-237236" lvl="2" marL="859536" marR="0" rtl="0" algn="l">
              <a:lnSpc>
                <a:spcPct val="80000"/>
              </a:lnSpc>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Charlemagne moved around the empire</a:t>
            </a:r>
          </a:p>
          <a:p>
            <a:pPr indent="-237236" lvl="2" marL="859536" marR="0" rtl="0" algn="l">
              <a:lnSpc>
                <a:spcPct val="80000"/>
              </a:lnSpc>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Pope crowned Charlemagne emperor; implying heir to Roman throne</a:t>
            </a:r>
          </a:p>
          <a:p>
            <a:pPr indent="-228600" lvl="3" marL="1143000" marR="0" rtl="0" algn="l">
              <a:lnSpc>
                <a:spcPct val="80000"/>
              </a:lnSpc>
              <a:spcBef>
                <a:spcPts val="350"/>
              </a:spcBef>
              <a:buClr>
                <a:schemeClr val="accent2"/>
              </a:buClr>
              <a:buSzPct val="97222"/>
              <a:buFont typeface="Rambla"/>
              <a:buChar char="⚫"/>
            </a:pPr>
            <a:r>
              <a:rPr b="0" baseline="0" i="0" lang="en-US" sz="1750" u="none" cap="none" strike="noStrike">
                <a:solidFill>
                  <a:schemeClr val="dk1"/>
                </a:solidFill>
                <a:latin typeface="Rambla"/>
                <a:ea typeface="Rambla"/>
                <a:cs typeface="Rambla"/>
                <a:sym typeface="Rambla"/>
              </a:rPr>
              <a:t>Showed superiority of church over political leaders</a:t>
            </a:r>
          </a:p>
          <a:p>
            <a:pPr indent="-237236" lvl="2" marL="859536" marR="0" rtl="0" algn="l">
              <a:lnSpc>
                <a:spcPct val="80000"/>
              </a:lnSpc>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After his death, the empire was divided: Treaty of Verdun</a:t>
            </a:r>
          </a:p>
          <a:p>
            <a:pPr indent="-156339" lvl="0" marL="365760" marR="0" rtl="0" algn="l">
              <a:lnSpc>
                <a:spcPct val="80000"/>
              </a:lnSpc>
              <a:spcBef>
                <a:spcPts val="400"/>
              </a:spcBef>
              <a:spcAft>
                <a:spcPts val="0"/>
              </a:spcAft>
              <a:buClr>
                <a:schemeClr val="accent1"/>
              </a:buClr>
              <a:buFont typeface="Rambla"/>
              <a:buNone/>
            </a:pPr>
            <a:r>
              <a:t/>
            </a:r>
            <a:endParaRPr b="0" baseline="0" i="0" sz="2500" u="none" cap="none" strike="noStrike">
              <a:solidFill>
                <a:schemeClr val="dk1"/>
              </a:solidFill>
              <a:latin typeface="Rambla"/>
              <a:ea typeface="Rambla"/>
              <a:cs typeface="Rambla"/>
              <a:sym typeface="Rambla"/>
            </a:endParaRPr>
          </a:p>
        </p:txBody>
      </p:sp>
      <p:sp>
        <p:nvSpPr>
          <p:cNvPr id="378" name="Shape 378"/>
          <p:cNvSpPr txBox="1"/>
          <p:nvPr>
            <p:ph type="title"/>
          </p:nvPr>
        </p:nvSpPr>
        <p:spPr>
          <a:xfrm>
            <a:off x="304800" y="274637"/>
            <a:ext cx="79247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Charlemagne</a:t>
            </a:r>
          </a:p>
        </p:txBody>
      </p:sp>
      <p:pic>
        <p:nvPicPr>
          <p:cNvPr id="379" name="Shape 379"/>
          <p:cNvPicPr preferRelativeResize="0"/>
          <p:nvPr/>
        </p:nvPicPr>
        <p:blipFill rotWithShape="1">
          <a:blip r:embed="rId3">
            <a:alphaModFix/>
          </a:blip>
          <a:srcRect b="0" l="0" r="0" t="0"/>
          <a:stretch/>
        </p:blipFill>
        <p:spPr>
          <a:xfrm>
            <a:off x="5791200" y="1600200"/>
            <a:ext cx="2857499" cy="4057650"/>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3" name="Shape 383"/>
        <p:cNvGrpSpPr/>
        <p:nvPr/>
      </p:nvGrpSpPr>
      <p:grpSpPr>
        <a:xfrm>
          <a:off x="0" y="0"/>
          <a:ext cx="0" cy="0"/>
          <a:chOff x="0" y="0"/>
          <a:chExt cx="0" cy="0"/>
        </a:xfrm>
      </p:grpSpPr>
      <p:sp>
        <p:nvSpPr>
          <p:cNvPr id="384" name="Shape 384"/>
          <p:cNvSpPr txBox="1"/>
          <p:nvPr>
            <p:ph type="title"/>
          </p:nvPr>
        </p:nvSpPr>
        <p:spPr>
          <a:xfrm>
            <a:off x="609600" y="274637"/>
            <a:ext cx="76199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The Early Middle Ages: </a:t>
            </a:r>
            <a:br>
              <a:rPr b="1" baseline="0" i="0" lang="en-US" sz="3700" u="none" cap="none" strike="noStrike">
                <a:solidFill>
                  <a:schemeClr val="dk2"/>
                </a:solidFill>
                <a:latin typeface="Rambla"/>
                <a:ea typeface="Rambla"/>
                <a:cs typeface="Rambla"/>
                <a:sym typeface="Rambla"/>
              </a:rPr>
            </a:br>
            <a:r>
              <a:rPr b="1" baseline="0" i="0" lang="en-US" sz="3700" u="none" cap="none" strike="noStrike">
                <a:solidFill>
                  <a:schemeClr val="dk2"/>
                </a:solidFill>
                <a:latin typeface="Rambla"/>
                <a:ea typeface="Rambla"/>
                <a:cs typeface="Rambla"/>
                <a:sym typeface="Rambla"/>
              </a:rPr>
              <a:t>Economic Development</a:t>
            </a:r>
          </a:p>
        </p:txBody>
      </p:sp>
      <p:sp>
        <p:nvSpPr>
          <p:cNvPr id="385" name="Shape 385"/>
          <p:cNvSpPr txBox="1"/>
          <p:nvPr>
            <p:ph idx="1" type="body"/>
          </p:nvPr>
        </p:nvSpPr>
        <p:spPr>
          <a:xfrm>
            <a:off x="4038600" y="1676400"/>
            <a:ext cx="4800600" cy="4800600"/>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Manorialism defined both economic and political obligations between lords and peasant laborers</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Serfs tied to the land; received protection, justice, and the right to graze animals.  In return, they were obliged to give a portion of their products to the lord.</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Trade based on barter</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New ideas like the iron plow and three field system helped the serfs produce more goods</a:t>
            </a:r>
          </a:p>
          <a:p>
            <a:pPr indent="-105727" lvl="1" marL="621792" marR="0" rtl="0" algn="l">
              <a:lnSpc>
                <a:spcPct val="90000"/>
              </a:lnSpc>
              <a:spcBef>
                <a:spcPts val="324"/>
              </a:spcBef>
              <a:buClr>
                <a:schemeClr val="accent1"/>
              </a:buClr>
              <a:buFont typeface="Rambla"/>
              <a:buNone/>
            </a:pPr>
            <a:r>
              <a:t/>
            </a:r>
            <a:endParaRPr b="0" baseline="0" i="0" sz="2150" u="none" cap="none" strike="noStrike">
              <a:solidFill>
                <a:schemeClr val="dk1"/>
              </a:solidFill>
              <a:latin typeface="Rambla"/>
              <a:ea typeface="Rambla"/>
              <a:cs typeface="Rambla"/>
              <a:sym typeface="Rambla"/>
            </a:endParaRPr>
          </a:p>
        </p:txBody>
      </p:sp>
      <p:pic>
        <p:nvPicPr>
          <p:cNvPr id="386" name="Shape 386"/>
          <p:cNvPicPr preferRelativeResize="0"/>
          <p:nvPr/>
        </p:nvPicPr>
        <p:blipFill rotWithShape="1">
          <a:blip r:embed="rId3">
            <a:alphaModFix/>
          </a:blip>
          <a:srcRect b="0" l="0" r="0" t="0"/>
          <a:stretch/>
        </p:blipFill>
        <p:spPr>
          <a:xfrm>
            <a:off x="457200" y="2286000"/>
            <a:ext cx="3522133" cy="3048000"/>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x="0" y="0"/>
          <a:ext cx="0" cy="0"/>
          <a:chOff x="0" y="0"/>
          <a:chExt cx="0" cy="0"/>
        </a:xfrm>
      </p:grpSpPr>
      <p:sp>
        <p:nvSpPr>
          <p:cNvPr id="122" name="Shape 122"/>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The Indian sub-continent returned to its regional political factionalisms but Hinduism gave structure to society</a:t>
            </a:r>
          </a:p>
          <a:p>
            <a:pPr indent="-147573" lvl="0" marL="365760" marR="0" rtl="0" algn="l">
              <a:spcBef>
                <a:spcPts val="400"/>
              </a:spcBef>
              <a:spcAft>
                <a:spcPts val="0"/>
              </a:spcAft>
              <a:buClr>
                <a:schemeClr val="accent1"/>
              </a:buClr>
              <a:buFont typeface="Rambla"/>
              <a:buNone/>
            </a:pPr>
            <a:r>
              <a:t/>
            </a:r>
            <a:endParaRPr b="0" baseline="0" i="0" sz="2700" u="none" cap="none" strike="noStrike">
              <a:solidFill>
                <a:schemeClr val="dk1"/>
              </a:solidFill>
              <a:latin typeface="Rambla"/>
              <a:ea typeface="Rambla"/>
              <a:cs typeface="Rambla"/>
              <a:sym typeface="Rambla"/>
            </a:endParaRPr>
          </a:p>
        </p:txBody>
      </p:sp>
      <p:sp>
        <p:nvSpPr>
          <p:cNvPr id="123" name="Shape 123"/>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Indian Sub-Continent</a:t>
            </a:r>
          </a:p>
        </p:txBody>
      </p:sp>
      <p:pic>
        <p:nvPicPr>
          <p:cNvPr id="124" name="Shape 124"/>
          <p:cNvPicPr preferRelativeResize="0"/>
          <p:nvPr/>
        </p:nvPicPr>
        <p:blipFill rotWithShape="1">
          <a:blip r:embed="rId3">
            <a:alphaModFix/>
          </a:blip>
          <a:srcRect b="11817" l="0" r="0" t="11818"/>
          <a:stretch/>
        </p:blipFill>
        <p:spPr>
          <a:xfrm>
            <a:off x="3429000" y="3200400"/>
            <a:ext cx="4038599" cy="2640013"/>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0" name="Shape 390"/>
        <p:cNvGrpSpPr/>
        <p:nvPr/>
      </p:nvGrpSpPr>
      <p:grpSpPr>
        <a:xfrm>
          <a:off x="0" y="0"/>
          <a:ext cx="0" cy="0"/>
          <a:chOff x="0" y="0"/>
          <a:chExt cx="0" cy="0"/>
        </a:xfrm>
      </p:grpSpPr>
      <p:sp>
        <p:nvSpPr>
          <p:cNvPr id="391" name="Shape 391"/>
          <p:cNvSpPr txBox="1"/>
          <p:nvPr>
            <p:ph idx="1" type="body"/>
          </p:nvPr>
        </p:nvSpPr>
        <p:spPr>
          <a:xfrm>
            <a:off x="457200" y="1481328"/>
            <a:ext cx="8229600" cy="4919472"/>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Constantine moved capital to Constantinople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Split in political authority led to split in religious authority</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Popes</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Patriarchs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Missionaries traveled in Western Europe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Bishops directed churches in urban areas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Church supported monasteries in rural areas</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The Benedictine Rule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Monasteries played important role in providing stability during Dark Ages</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Protection, schools, libraries, copied books which saved part of the intellectual heritage of the classical civilization</a:t>
            </a:r>
          </a:p>
          <a:p>
            <a:pPr indent="-105727" lvl="1" marL="621792" marR="0" rtl="0" algn="l">
              <a:lnSpc>
                <a:spcPct val="80000"/>
              </a:lnSpc>
              <a:spcBef>
                <a:spcPts val="324"/>
              </a:spcBef>
              <a:buClr>
                <a:schemeClr val="accent1"/>
              </a:buClr>
              <a:buFont typeface="Rambla"/>
              <a:buNone/>
            </a:pPr>
            <a:r>
              <a:t/>
            </a:r>
            <a:endParaRPr b="0" baseline="0" i="0" sz="2150" u="none" cap="none" strike="noStrike">
              <a:solidFill>
                <a:schemeClr val="dk1"/>
              </a:solidFill>
              <a:latin typeface="Rambla"/>
              <a:ea typeface="Rambla"/>
              <a:cs typeface="Rambla"/>
              <a:sym typeface="Rambla"/>
            </a:endParaRPr>
          </a:p>
        </p:txBody>
      </p:sp>
      <p:sp>
        <p:nvSpPr>
          <p:cNvPr id="392" name="Shape 392"/>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Political and Religious Power of the Roman Catholic Church</a:t>
            </a:r>
          </a:p>
        </p:txBody>
      </p:sp>
      <p:pic>
        <p:nvPicPr>
          <p:cNvPr id="393" name="Shape 393"/>
          <p:cNvPicPr preferRelativeResize="0"/>
          <p:nvPr/>
        </p:nvPicPr>
        <p:blipFill rotWithShape="1">
          <a:blip r:embed="rId3">
            <a:alphaModFix/>
          </a:blip>
          <a:srcRect b="0" l="0" r="0" t="0"/>
          <a:stretch/>
        </p:blipFill>
        <p:spPr>
          <a:xfrm>
            <a:off x="7239000" y="2209800"/>
            <a:ext cx="1295400" cy="1230631"/>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7" name="Shape 397"/>
        <p:cNvGrpSpPr/>
        <p:nvPr/>
      </p:nvGrpSpPr>
      <p:grpSpPr>
        <a:xfrm>
          <a:off x="0" y="0"/>
          <a:ext cx="0" cy="0"/>
          <a:chOff x="0" y="0"/>
          <a:chExt cx="0" cy="0"/>
        </a:xfrm>
      </p:grpSpPr>
      <p:sp>
        <p:nvSpPr>
          <p:cNvPr id="398" name="Shape 398"/>
          <p:cNvSpPr txBox="1"/>
          <p:nvPr>
            <p:ph type="title"/>
          </p:nvPr>
        </p:nvSpPr>
        <p:spPr>
          <a:xfrm>
            <a:off x="762000" y="274637"/>
            <a:ext cx="7467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The Revival of Civilization: </a:t>
            </a:r>
            <a:br>
              <a:rPr b="1" baseline="0" i="0" lang="en-US" sz="3700" u="none" cap="none" strike="noStrike">
                <a:solidFill>
                  <a:schemeClr val="dk2"/>
                </a:solidFill>
                <a:latin typeface="Rambla"/>
                <a:ea typeface="Rambla"/>
                <a:cs typeface="Rambla"/>
                <a:sym typeface="Rambla"/>
              </a:rPr>
            </a:br>
            <a:r>
              <a:rPr b="1" baseline="0" i="0" lang="en-US" sz="3700" u="none" cap="none" strike="noStrike">
                <a:solidFill>
                  <a:schemeClr val="dk2"/>
                </a:solidFill>
                <a:latin typeface="Rambla"/>
                <a:ea typeface="Rambla"/>
                <a:cs typeface="Rambla"/>
                <a:sym typeface="Rambla"/>
              </a:rPr>
              <a:t>The High Middle Ages</a:t>
            </a:r>
          </a:p>
        </p:txBody>
      </p:sp>
      <p:sp>
        <p:nvSpPr>
          <p:cNvPr id="399" name="Shape 399"/>
          <p:cNvSpPr txBox="1"/>
          <p:nvPr>
            <p:ph idx="1" type="body"/>
          </p:nvPr>
        </p:nvSpPr>
        <p:spPr>
          <a:xfrm>
            <a:off x="685800" y="1600200"/>
            <a:ext cx="5562600" cy="4572000"/>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Changes about 1000 CE</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Innovations from eastern Europe and Asia make the difference</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Moldboard plow</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Three field system</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Horse collar</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Stirrups</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Better agricultural methods promoted by monasteries</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Viking raids became less serious as regional governments grew stronger</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Population increased with agricultural production</a:t>
            </a:r>
          </a:p>
          <a:p>
            <a:pPr indent="-237236" lvl="2" marL="859536" marR="0" rtl="0" algn="l">
              <a:lnSpc>
                <a:spcPct val="80000"/>
              </a:lnSpc>
              <a:spcBef>
                <a:spcPts val="350"/>
              </a:spcBef>
              <a:buClr>
                <a:schemeClr val="accent2"/>
              </a:buClr>
              <a:buSzPct val="97058"/>
              <a:buFont typeface="Rambla"/>
              <a:buChar char="⚫"/>
            </a:pPr>
            <a:r>
              <a:rPr b="0" baseline="0" i="0" lang="en-US" sz="1650" u="none" cap="none" strike="noStrike">
                <a:solidFill>
                  <a:schemeClr val="dk1"/>
                </a:solidFill>
                <a:latin typeface="Rambla"/>
                <a:ea typeface="Rambla"/>
                <a:cs typeface="Rambla"/>
                <a:sym typeface="Rambla"/>
              </a:rPr>
              <a:t>Created demand for more trade/towns grew</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As local economies grew, political and cultural changes occurred</a:t>
            </a:r>
          </a:p>
          <a:p>
            <a:pPr indent="-133921" lvl="2" marL="859536" marR="0" rtl="0" algn="l">
              <a:lnSpc>
                <a:spcPct val="80000"/>
              </a:lnSpc>
              <a:spcBef>
                <a:spcPts val="350"/>
              </a:spcBef>
              <a:buClr>
                <a:schemeClr val="accent2"/>
              </a:buClr>
              <a:buFont typeface="Rambla"/>
              <a:buNone/>
            </a:pPr>
            <a:r>
              <a:t/>
            </a:r>
            <a:endParaRPr b="0" baseline="0" i="0" sz="1650" u="none" cap="none" strike="noStrike">
              <a:solidFill>
                <a:schemeClr val="dk1"/>
              </a:solidFill>
              <a:latin typeface="Rambla"/>
              <a:ea typeface="Rambla"/>
              <a:cs typeface="Rambla"/>
              <a:sym typeface="Rambla"/>
            </a:endParaRPr>
          </a:p>
          <a:p>
            <a:pPr indent="-127634" lvl="1" marL="621792" marR="0" rtl="0" algn="l">
              <a:lnSpc>
                <a:spcPct val="80000"/>
              </a:lnSpc>
              <a:spcBef>
                <a:spcPts val="324"/>
              </a:spcBef>
              <a:buClr>
                <a:schemeClr val="accent1"/>
              </a:buClr>
              <a:buFont typeface="Rambla"/>
              <a:buNone/>
            </a:pPr>
            <a:r>
              <a:t/>
            </a:r>
            <a:endParaRPr b="0" baseline="0" i="0" sz="1800" u="none" cap="none" strike="noStrike">
              <a:solidFill>
                <a:schemeClr val="dk1"/>
              </a:solidFill>
              <a:latin typeface="Rambla"/>
              <a:ea typeface="Rambla"/>
              <a:cs typeface="Rambla"/>
              <a:sym typeface="Rambla"/>
            </a:endParaRPr>
          </a:p>
        </p:txBody>
      </p:sp>
      <p:pic>
        <p:nvPicPr>
          <p:cNvPr id="400" name="Shape 400"/>
          <p:cNvPicPr preferRelativeResize="0"/>
          <p:nvPr/>
        </p:nvPicPr>
        <p:blipFill rotWithShape="1">
          <a:blip r:embed="rId3">
            <a:alphaModFix/>
          </a:blip>
          <a:srcRect b="0" l="0" r="0" t="0"/>
          <a:stretch/>
        </p:blipFill>
        <p:spPr>
          <a:xfrm>
            <a:off x="6400800" y="1752600"/>
            <a:ext cx="2438399" cy="3576320"/>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4" name="Shape 404"/>
        <p:cNvGrpSpPr/>
        <p:nvPr/>
      </p:nvGrpSpPr>
      <p:grpSpPr>
        <a:xfrm>
          <a:off x="0" y="0"/>
          <a:ext cx="0" cy="0"/>
          <a:chOff x="0" y="0"/>
          <a:chExt cx="0" cy="0"/>
        </a:xfrm>
      </p:grpSpPr>
      <p:sp>
        <p:nvSpPr>
          <p:cNvPr id="405" name="Shape 405"/>
          <p:cNvSpPr txBox="1"/>
          <p:nvPr>
            <p:ph type="title"/>
          </p:nvPr>
        </p:nvSpPr>
        <p:spPr>
          <a:xfrm>
            <a:off x="457200" y="274637"/>
            <a:ext cx="77724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Political Developments in the Age of Faith</a:t>
            </a:r>
          </a:p>
        </p:txBody>
      </p:sp>
      <p:sp>
        <p:nvSpPr>
          <p:cNvPr id="406" name="Shape 406"/>
          <p:cNvSpPr txBox="1"/>
          <p:nvPr>
            <p:ph idx="1" type="body"/>
          </p:nvPr>
        </p:nvSpPr>
        <p:spPr>
          <a:xfrm>
            <a:off x="3429000" y="1481137"/>
            <a:ext cx="5333999" cy="4525961"/>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Feudalism discouraged growth of strong central governments</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Political Power of the Church countered power of the kings</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Canon law filled the void of political authority in early days</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Excommunication and interdict</a:t>
            </a:r>
          </a:p>
          <a:p>
            <a:pPr indent="-237236" lvl="2" marL="859536" marR="0" rtl="0" algn="l">
              <a:lnSpc>
                <a:spcPct val="90000"/>
              </a:lnSpc>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Friction between popes and kings grew</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Nobles resisted growth of strong, central governments since they enjoyed the independence that came with feudalism and manorialism</a:t>
            </a:r>
          </a:p>
          <a:p>
            <a:pPr indent="-156339" lvl="0" marL="365760" marR="0" rtl="0" algn="l">
              <a:lnSpc>
                <a:spcPct val="90000"/>
              </a:lnSpc>
              <a:spcBef>
                <a:spcPts val="400"/>
              </a:spcBef>
              <a:spcAft>
                <a:spcPts val="0"/>
              </a:spcAft>
              <a:buClr>
                <a:schemeClr val="accent1"/>
              </a:buClr>
              <a:buFont typeface="Rambla"/>
              <a:buNone/>
            </a:pPr>
            <a:r>
              <a:t/>
            </a:r>
            <a:endParaRPr b="0" baseline="0" i="0" sz="2500" u="none" cap="none" strike="noStrike">
              <a:solidFill>
                <a:schemeClr val="dk1"/>
              </a:solidFill>
              <a:latin typeface="Rambla"/>
              <a:ea typeface="Rambla"/>
              <a:cs typeface="Rambla"/>
              <a:sym typeface="Rambla"/>
            </a:endParaRPr>
          </a:p>
        </p:txBody>
      </p:sp>
      <p:pic>
        <p:nvPicPr>
          <p:cNvPr id="407" name="Shape 407"/>
          <p:cNvPicPr preferRelativeResize="0"/>
          <p:nvPr/>
        </p:nvPicPr>
        <p:blipFill rotWithShape="1">
          <a:blip r:embed="rId3">
            <a:alphaModFix/>
          </a:blip>
          <a:srcRect b="0" l="0" r="0" t="0"/>
          <a:stretch/>
        </p:blipFill>
        <p:spPr>
          <a:xfrm>
            <a:off x="228600" y="1524000"/>
            <a:ext cx="3276600" cy="4206382"/>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1" name="Shape 411"/>
        <p:cNvGrpSpPr/>
        <p:nvPr/>
      </p:nvGrpSpPr>
      <p:grpSpPr>
        <a:xfrm>
          <a:off x="0" y="0"/>
          <a:ext cx="0" cy="0"/>
          <a:chOff x="0" y="0"/>
          <a:chExt cx="0" cy="0"/>
        </a:xfrm>
      </p:grpSpPr>
      <p:sp>
        <p:nvSpPr>
          <p:cNvPr id="412" name="Shape 412"/>
          <p:cNvSpPr txBox="1"/>
          <p:nvPr>
            <p:ph idx="1" type="body"/>
          </p:nvPr>
        </p:nvSpPr>
        <p:spPr>
          <a:xfrm>
            <a:off x="457200" y="1481328"/>
            <a:ext cx="8229600" cy="324307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Holy Roman Empire (German princes) and Eastern Europe remained feudalistic</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England, Spain, France grew into centralized governments but faced many challenges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England</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Magna Carta/limited government</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Parliament gave people a voice in policy making</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These ideas to the growth of modern democracies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Stronger monarchs gathered large armies </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William of Normandy (the Conqueror)</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The Hundred Years War</a:t>
            </a:r>
          </a:p>
        </p:txBody>
      </p:sp>
      <p:sp>
        <p:nvSpPr>
          <p:cNvPr id="413" name="Shape 413"/>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Political Developments (cont.)</a:t>
            </a:r>
          </a:p>
        </p:txBody>
      </p:sp>
      <p:pic>
        <p:nvPicPr>
          <p:cNvPr id="414" name="Shape 414"/>
          <p:cNvPicPr preferRelativeResize="0"/>
          <p:nvPr/>
        </p:nvPicPr>
        <p:blipFill rotWithShape="1">
          <a:blip r:embed="rId3">
            <a:alphaModFix/>
          </a:blip>
          <a:srcRect b="0" l="0" r="0" t="0"/>
          <a:stretch/>
        </p:blipFill>
        <p:spPr>
          <a:xfrm>
            <a:off x="4038600" y="4419600"/>
            <a:ext cx="3962399" cy="2147227"/>
          </a:xfrm>
          <a:prstGeom prst="rect">
            <a:avLst/>
          </a:prstGeom>
          <a:noFill/>
          <a:ln>
            <a:noFill/>
          </a:ln>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8" name="Shape 418"/>
        <p:cNvGrpSpPr/>
        <p:nvPr/>
      </p:nvGrpSpPr>
      <p:grpSpPr>
        <a:xfrm>
          <a:off x="0" y="0"/>
          <a:ext cx="0" cy="0"/>
          <a:chOff x="0" y="0"/>
          <a:chExt cx="0" cy="0"/>
        </a:xfrm>
      </p:grpSpPr>
      <p:sp>
        <p:nvSpPr>
          <p:cNvPr id="419" name="Shape 419"/>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Western European states expanding by 11</a:t>
            </a:r>
            <a:r>
              <a:rPr b="0" baseline="30000" i="0" lang="en-US" sz="2500" u="none" cap="none" strike="noStrike">
                <a:solidFill>
                  <a:schemeClr val="dk1"/>
                </a:solidFill>
                <a:latin typeface="Rambla"/>
                <a:ea typeface="Rambla"/>
                <a:cs typeface="Rambla"/>
                <a:sym typeface="Rambla"/>
              </a:rPr>
              <a:t>th</a:t>
            </a:r>
            <a:r>
              <a:rPr b="0" baseline="0" i="0" lang="en-US" sz="2500" u="none" cap="none" strike="noStrike">
                <a:solidFill>
                  <a:schemeClr val="dk1"/>
                </a:solidFill>
                <a:latin typeface="Rambla"/>
                <a:ea typeface="Rambla"/>
                <a:cs typeface="Rambla"/>
                <a:sym typeface="Rambla"/>
              </a:rPr>
              <a:t> century</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Population increases</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Missionary zeal of Christians</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Crusades</a:t>
            </a:r>
          </a:p>
          <a:p>
            <a:pPr indent="-237236" lvl="2" marL="859536" marR="0" rtl="0" algn="l">
              <a:lnSpc>
                <a:spcPct val="90000"/>
              </a:lnSpc>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Request from Byzantine emperor Alexius I</a:t>
            </a:r>
          </a:p>
          <a:p>
            <a:pPr indent="-237236" lvl="2" marL="859536" marR="0" rtl="0" algn="l">
              <a:lnSpc>
                <a:spcPct val="90000"/>
              </a:lnSpc>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Urban II calls upon knights</a:t>
            </a:r>
          </a:p>
          <a:p>
            <a:pPr indent="-228600" lvl="3" marL="1143000" marR="0" rtl="0" algn="l">
              <a:lnSpc>
                <a:spcPct val="90000"/>
              </a:lnSpc>
              <a:spcBef>
                <a:spcPts val="350"/>
              </a:spcBef>
              <a:buClr>
                <a:schemeClr val="accent2"/>
              </a:buClr>
              <a:buSzPct val="97222"/>
              <a:buFont typeface="Rambla"/>
              <a:buChar char="⚫"/>
            </a:pPr>
            <a:r>
              <a:rPr b="0" baseline="0" i="0" lang="en-US" sz="1750" u="none" cap="none" strike="noStrike">
                <a:solidFill>
                  <a:schemeClr val="dk1"/>
                </a:solidFill>
                <a:latin typeface="Rambla"/>
                <a:ea typeface="Rambla"/>
                <a:cs typeface="Rambla"/>
                <a:sym typeface="Rambla"/>
              </a:rPr>
              <a:t>Remission of sins, place in Heaven, god wills it</a:t>
            </a:r>
          </a:p>
          <a:p>
            <a:pPr indent="-237236" lvl="2" marL="859536" marR="0" rtl="0" algn="l">
              <a:lnSpc>
                <a:spcPct val="90000"/>
              </a:lnSpc>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Series of attacks that lasted for two centuries</a:t>
            </a:r>
          </a:p>
          <a:p>
            <a:pPr indent="-237236" lvl="2" marL="859536" marR="0" rtl="0" algn="l">
              <a:lnSpc>
                <a:spcPct val="90000"/>
              </a:lnSpc>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First crusade won Jerusalem from Turkish armies</a:t>
            </a:r>
          </a:p>
          <a:p>
            <a:pPr indent="-237236" lvl="2" marL="859536" marR="0" rtl="0" algn="l">
              <a:lnSpc>
                <a:spcPct val="90000"/>
              </a:lnSpc>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Saladin took it back in 12</a:t>
            </a:r>
            <a:r>
              <a:rPr b="0" baseline="30000" i="0" lang="en-US" sz="1950" u="none" cap="none" strike="noStrike">
                <a:solidFill>
                  <a:schemeClr val="dk1"/>
                </a:solidFill>
                <a:latin typeface="Rambla"/>
                <a:ea typeface="Rambla"/>
                <a:cs typeface="Rambla"/>
                <a:sym typeface="Rambla"/>
              </a:rPr>
              <a:t>th</a:t>
            </a:r>
            <a:r>
              <a:rPr b="0" baseline="0" i="0" lang="en-US" sz="1950" u="none" cap="none" strike="noStrike">
                <a:solidFill>
                  <a:schemeClr val="dk1"/>
                </a:solidFill>
                <a:latin typeface="Rambla"/>
                <a:ea typeface="Rambla"/>
                <a:cs typeface="Rambla"/>
                <a:sym typeface="Rambla"/>
              </a:rPr>
              <a:t> century</a:t>
            </a:r>
          </a:p>
          <a:p>
            <a:pPr indent="-237236" lvl="2" marL="859536" marR="0" rtl="0" algn="l">
              <a:lnSpc>
                <a:spcPct val="90000"/>
              </a:lnSpc>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Venice turned Fourth Crusade into attack on commercial rivals in Constantinople</a:t>
            </a:r>
          </a:p>
          <a:p>
            <a:pPr indent="-237236" lvl="2" marL="859536" marR="0" rtl="0" algn="l">
              <a:lnSpc>
                <a:spcPct val="90000"/>
              </a:lnSpc>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Ultimately the Crusaders failed to accomplish their goals</a:t>
            </a:r>
          </a:p>
        </p:txBody>
      </p:sp>
      <p:sp>
        <p:nvSpPr>
          <p:cNvPr id="420" name="Shape 420"/>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The Impact of the Crusades</a:t>
            </a:r>
          </a:p>
        </p:txBody>
      </p:sp>
      <p:pic>
        <p:nvPicPr>
          <p:cNvPr id="421" name="Shape 421"/>
          <p:cNvPicPr preferRelativeResize="0"/>
          <p:nvPr/>
        </p:nvPicPr>
        <p:blipFill rotWithShape="1">
          <a:blip r:embed="rId3">
            <a:alphaModFix/>
          </a:blip>
          <a:srcRect b="0" l="0" r="0" t="0"/>
          <a:stretch/>
        </p:blipFill>
        <p:spPr>
          <a:xfrm>
            <a:off x="6705600" y="2133600"/>
            <a:ext cx="1809750" cy="1733551"/>
          </a:xfrm>
          <a:prstGeom prst="rect">
            <a:avLst/>
          </a:prstGeom>
          <a:noFill/>
          <a:ln>
            <a:noFill/>
          </a:ln>
        </p:spPr>
      </p:pic>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5" name="Shape 425"/>
        <p:cNvGrpSpPr/>
        <p:nvPr/>
      </p:nvGrpSpPr>
      <p:grpSpPr>
        <a:xfrm>
          <a:off x="0" y="0"/>
          <a:ext cx="0" cy="0"/>
          <a:chOff x="0" y="0"/>
          <a:chExt cx="0" cy="0"/>
        </a:xfrm>
      </p:grpSpPr>
      <p:sp>
        <p:nvSpPr>
          <p:cNvPr id="426" name="Shape 426"/>
          <p:cNvSpPr txBox="1"/>
          <p:nvPr>
            <p:ph idx="1" type="body"/>
          </p:nvPr>
        </p:nvSpPr>
        <p:spPr>
          <a:xfrm>
            <a:off x="457200" y="1481328"/>
            <a:ext cx="8229600" cy="324307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Crusades laid the foundation for the emergence of European countries in the next era</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Put them into direct contact with oldest areas of world civilizations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As Crusaders returned they brought back silks, porcelains, carpets, perfumes, spices, and preservatives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Europeans would not be content to remain in isolated, drafty castles; a whole new world awaited them</a:t>
            </a:r>
          </a:p>
          <a:p>
            <a:pPr indent="-165061" lvl="0" marL="365760" marR="0" rtl="0" algn="l">
              <a:lnSpc>
                <a:spcPct val="80000"/>
              </a:lnSpc>
              <a:spcBef>
                <a:spcPts val="400"/>
              </a:spcBef>
              <a:spcAft>
                <a:spcPts val="0"/>
              </a:spcAft>
              <a:buClr>
                <a:schemeClr val="accent1"/>
              </a:buClr>
              <a:buFont typeface="Rambla"/>
              <a:buNone/>
            </a:pPr>
            <a:r>
              <a:t/>
            </a:r>
            <a:endParaRPr b="0" baseline="0" i="0" sz="2300" u="none" cap="none" strike="noStrike">
              <a:solidFill>
                <a:schemeClr val="dk1"/>
              </a:solidFill>
              <a:latin typeface="Rambla"/>
              <a:ea typeface="Rambla"/>
              <a:cs typeface="Rambla"/>
              <a:sym typeface="Rambla"/>
            </a:endParaRPr>
          </a:p>
        </p:txBody>
      </p:sp>
      <p:sp>
        <p:nvSpPr>
          <p:cNvPr id="427" name="Shape 427"/>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The Impact of the Crusades (cont.)</a:t>
            </a:r>
          </a:p>
        </p:txBody>
      </p:sp>
      <p:pic>
        <p:nvPicPr>
          <p:cNvPr id="428" name="Shape 428"/>
          <p:cNvPicPr preferRelativeResize="0"/>
          <p:nvPr/>
        </p:nvPicPr>
        <p:blipFill rotWithShape="1">
          <a:blip r:embed="rId3">
            <a:alphaModFix/>
          </a:blip>
          <a:srcRect b="0" l="0" r="0" t="0"/>
          <a:stretch/>
        </p:blipFill>
        <p:spPr>
          <a:xfrm>
            <a:off x="762000" y="4495800"/>
            <a:ext cx="7619999" cy="1638300"/>
          </a:xfrm>
          <a:prstGeom prst="rect">
            <a:avLst/>
          </a:prstGeom>
          <a:noFill/>
          <a:ln>
            <a:noFill/>
          </a:ln>
        </p:spPr>
      </p:pic>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2" name="Shape 432"/>
        <p:cNvGrpSpPr/>
        <p:nvPr/>
      </p:nvGrpSpPr>
      <p:grpSpPr>
        <a:xfrm>
          <a:off x="0" y="0"/>
          <a:ext cx="0" cy="0"/>
          <a:chOff x="0" y="0"/>
          <a:chExt cx="0" cy="0"/>
        </a:xfrm>
      </p:grpSpPr>
      <p:sp>
        <p:nvSpPr>
          <p:cNvPr id="433" name="Shape 433"/>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Economic Developments</a:t>
            </a:r>
          </a:p>
        </p:txBody>
      </p:sp>
      <p:sp>
        <p:nvSpPr>
          <p:cNvPr id="434" name="Shape 434"/>
          <p:cNvSpPr txBox="1"/>
          <p:nvPr>
            <p:ph idx="1" type="body"/>
          </p:nvPr>
        </p:nvSpPr>
        <p:spPr>
          <a:xfrm>
            <a:off x="457200" y="1481137"/>
            <a:ext cx="5714999" cy="45259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Genoa and Venice benefitted from the Crusades</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Carried knights and goods to and from the Holy Land; grew wealthy</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Brought ideas about banking to the West</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Merchants invested in trading ships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Internal trade grew</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Hanseatic League (north) formed to facilitate trade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Kings sold charters/feudal ties severed</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Kings received revenue from towns and built armies gaining power over aristocrats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Guilds formed</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Merchant class develops</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Social class structure more complex; serfs became craftsmen, etc</a:t>
            </a:r>
          </a:p>
        </p:txBody>
      </p:sp>
      <p:pic>
        <p:nvPicPr>
          <p:cNvPr id="435" name="Shape 435"/>
          <p:cNvPicPr preferRelativeResize="0"/>
          <p:nvPr/>
        </p:nvPicPr>
        <p:blipFill rotWithShape="1">
          <a:blip r:embed="rId3">
            <a:alphaModFix/>
          </a:blip>
          <a:srcRect b="0" l="0" r="0" t="0"/>
          <a:stretch/>
        </p:blipFill>
        <p:spPr>
          <a:xfrm>
            <a:off x="6248400" y="1219200"/>
            <a:ext cx="2129207" cy="1804988"/>
          </a:xfrm>
          <a:prstGeom prst="rect">
            <a:avLst/>
          </a:prstGeom>
          <a:noFill/>
          <a:ln>
            <a:noFill/>
          </a:ln>
        </p:spPr>
      </p:pic>
      <p:pic>
        <p:nvPicPr>
          <p:cNvPr id="436" name="Shape 436"/>
          <p:cNvPicPr preferRelativeResize="0"/>
          <p:nvPr/>
        </p:nvPicPr>
        <p:blipFill rotWithShape="1">
          <a:blip r:embed="rId4">
            <a:alphaModFix/>
          </a:blip>
          <a:srcRect b="0" l="0" r="0" t="0"/>
          <a:stretch/>
        </p:blipFill>
        <p:spPr>
          <a:xfrm>
            <a:off x="6172200" y="3124200"/>
            <a:ext cx="2471552" cy="2466974"/>
          </a:xfrm>
          <a:prstGeom prst="rect">
            <a:avLst/>
          </a:prstGeom>
          <a:noFill/>
          <a:ln>
            <a:noFill/>
          </a:ln>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0" name="Shape 440"/>
        <p:cNvGrpSpPr/>
        <p:nvPr/>
      </p:nvGrpSpPr>
      <p:grpSpPr>
        <a:xfrm>
          <a:off x="0" y="0"/>
          <a:ext cx="0" cy="0"/>
          <a:chOff x="0" y="0"/>
          <a:chExt cx="0" cy="0"/>
        </a:xfrm>
      </p:grpSpPr>
      <p:sp>
        <p:nvSpPr>
          <p:cNvPr id="441" name="Shape 441"/>
          <p:cNvSpPr txBox="1"/>
          <p:nvPr>
            <p:ph idx="1" type="body"/>
          </p:nvPr>
        </p:nvSpPr>
        <p:spPr>
          <a:xfrm>
            <a:off x="3048000" y="1524000"/>
            <a:ext cx="6096000" cy="4525963"/>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Growth of trade and banking formed the basis of western capitalism</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Church against usury (charging interest); bankers were Jews</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Church eventually eased its policies and became landholder and money lender</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European Christians discriminated against Jews who lived in segregated communities (ghettos)</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Limited there occupations</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In 13</a:t>
            </a:r>
            <a:r>
              <a:rPr b="0" baseline="30000" i="0" lang="en-US" sz="2150" u="none" cap="none" strike="noStrike">
                <a:solidFill>
                  <a:schemeClr val="dk1"/>
                </a:solidFill>
                <a:latin typeface="Rambla"/>
                <a:ea typeface="Rambla"/>
                <a:cs typeface="Rambla"/>
                <a:sym typeface="Rambla"/>
              </a:rPr>
              <a:t>th</a:t>
            </a:r>
            <a:r>
              <a:rPr b="0" baseline="0" i="0" lang="en-US" sz="2150" u="none" cap="none" strike="noStrike">
                <a:solidFill>
                  <a:schemeClr val="dk1"/>
                </a:solidFill>
                <a:latin typeface="Rambla"/>
                <a:ea typeface="Rambla"/>
                <a:cs typeface="Rambla"/>
                <a:sym typeface="Rambla"/>
              </a:rPr>
              <a:t> C English and French kings seized property</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Pogroms drove Jews to eastern Europe</a:t>
            </a:r>
          </a:p>
        </p:txBody>
      </p:sp>
      <p:sp>
        <p:nvSpPr>
          <p:cNvPr id="442" name="Shape 442"/>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Economic Developments (cont.)</a:t>
            </a:r>
          </a:p>
        </p:txBody>
      </p:sp>
      <p:pic>
        <p:nvPicPr>
          <p:cNvPr id="443" name="Shape 443"/>
          <p:cNvPicPr preferRelativeResize="0"/>
          <p:nvPr/>
        </p:nvPicPr>
        <p:blipFill rotWithShape="1">
          <a:blip r:embed="rId3">
            <a:alphaModFix/>
          </a:blip>
          <a:srcRect b="0" l="0" r="0" t="0"/>
          <a:stretch/>
        </p:blipFill>
        <p:spPr>
          <a:xfrm>
            <a:off x="457200" y="1371600"/>
            <a:ext cx="2401112" cy="2362200"/>
          </a:xfrm>
          <a:prstGeom prst="rect">
            <a:avLst/>
          </a:prstGeom>
          <a:noFill/>
          <a:ln>
            <a:noFill/>
          </a:ln>
        </p:spPr>
      </p:pic>
      <p:pic>
        <p:nvPicPr>
          <p:cNvPr id="444" name="Shape 444"/>
          <p:cNvPicPr preferRelativeResize="0"/>
          <p:nvPr/>
        </p:nvPicPr>
        <p:blipFill rotWithShape="1">
          <a:blip r:embed="rId4">
            <a:alphaModFix/>
          </a:blip>
          <a:srcRect b="0" l="0" r="0" t="0"/>
          <a:stretch/>
        </p:blipFill>
        <p:spPr>
          <a:xfrm>
            <a:off x="304800" y="3733800"/>
            <a:ext cx="2858662" cy="2038350"/>
          </a:xfrm>
          <a:prstGeom prst="rect">
            <a:avLst/>
          </a:prstGeom>
          <a:noFill/>
          <a:ln>
            <a:noFill/>
          </a:ln>
        </p:spPr>
      </p:pic>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8" name="Shape 448"/>
        <p:cNvGrpSpPr/>
        <p:nvPr/>
      </p:nvGrpSpPr>
      <p:grpSpPr>
        <a:xfrm>
          <a:off x="0" y="0"/>
          <a:ext cx="0" cy="0"/>
          <a:chOff x="0" y="0"/>
          <a:chExt cx="0" cy="0"/>
        </a:xfrm>
      </p:grpSpPr>
      <p:sp>
        <p:nvSpPr>
          <p:cNvPr id="449" name="Shape 449"/>
          <p:cNvSpPr txBox="1"/>
          <p:nvPr>
            <p:ph idx="1" type="body"/>
          </p:nvPr>
        </p:nvSpPr>
        <p:spPr>
          <a:xfrm>
            <a:off x="381000" y="1481137"/>
            <a:ext cx="5181600" cy="45259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As life became more complex women faced more restrictions</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In early Germanic societies women had considerable freedoms and gained respect.  Many joined monastic life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As cities grew, women were excluded from guilds and their role in commerce decreased.</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Women seen as subservient and were encouraged to be docile and obedient. </a:t>
            </a:r>
          </a:p>
          <a:p>
            <a:pPr indent="-156339" lvl="0" marL="365760" marR="0" rtl="0" algn="l">
              <a:lnSpc>
                <a:spcPct val="80000"/>
              </a:lnSpc>
              <a:spcBef>
                <a:spcPts val="400"/>
              </a:spcBef>
              <a:spcAft>
                <a:spcPts val="0"/>
              </a:spcAft>
              <a:buClr>
                <a:schemeClr val="accent1"/>
              </a:buClr>
              <a:buFont typeface="Rambla"/>
              <a:buNone/>
            </a:pPr>
            <a:r>
              <a:t/>
            </a:r>
            <a:endParaRPr b="0" baseline="0" i="0" sz="2500" u="none" cap="none" strike="noStrike">
              <a:solidFill>
                <a:schemeClr val="dk1"/>
              </a:solidFill>
              <a:latin typeface="Rambla"/>
              <a:ea typeface="Rambla"/>
              <a:cs typeface="Rambla"/>
              <a:sym typeface="Rambla"/>
            </a:endParaRPr>
          </a:p>
        </p:txBody>
      </p:sp>
      <p:sp>
        <p:nvSpPr>
          <p:cNvPr id="450" name="Shape 450"/>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Economic Developments (cont.)</a:t>
            </a:r>
          </a:p>
        </p:txBody>
      </p:sp>
      <p:pic>
        <p:nvPicPr>
          <p:cNvPr id="451" name="Shape 451"/>
          <p:cNvPicPr preferRelativeResize="0"/>
          <p:nvPr/>
        </p:nvPicPr>
        <p:blipFill rotWithShape="1">
          <a:blip r:embed="rId3">
            <a:alphaModFix/>
          </a:blip>
          <a:srcRect b="0" l="0" r="0" t="0"/>
          <a:stretch/>
        </p:blipFill>
        <p:spPr>
          <a:xfrm>
            <a:off x="5638800" y="1447800"/>
            <a:ext cx="2743199" cy="2305050"/>
          </a:xfrm>
          <a:prstGeom prst="rect">
            <a:avLst/>
          </a:prstGeom>
          <a:noFill/>
          <a:ln>
            <a:noFill/>
          </a:ln>
        </p:spPr>
      </p:pic>
      <p:pic>
        <p:nvPicPr>
          <p:cNvPr id="452" name="Shape 452"/>
          <p:cNvPicPr preferRelativeResize="0"/>
          <p:nvPr/>
        </p:nvPicPr>
        <p:blipFill rotWithShape="1">
          <a:blip r:embed="rId4">
            <a:alphaModFix/>
          </a:blip>
          <a:srcRect b="0" l="0" r="0" t="0"/>
          <a:stretch/>
        </p:blipFill>
        <p:spPr>
          <a:xfrm>
            <a:off x="5562600" y="4343400"/>
            <a:ext cx="2895600" cy="1776847"/>
          </a:xfrm>
          <a:prstGeom prst="rect">
            <a:avLst/>
          </a:prstGeom>
          <a:noFill/>
          <a:ln>
            <a:noFill/>
          </a:ln>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6" name="Shape 456"/>
        <p:cNvGrpSpPr/>
        <p:nvPr/>
      </p:nvGrpSpPr>
      <p:grpSpPr>
        <a:xfrm>
          <a:off x="0" y="0"/>
          <a:ext cx="0" cy="0"/>
          <a:chOff x="0" y="0"/>
          <a:chExt cx="0" cy="0"/>
        </a:xfrm>
      </p:grpSpPr>
      <p:sp>
        <p:nvSpPr>
          <p:cNvPr id="457" name="Shape 457"/>
          <p:cNvSpPr txBox="1"/>
          <p:nvPr>
            <p:ph idx="1" type="body"/>
          </p:nvPr>
        </p:nvSpPr>
        <p:spPr>
          <a:xfrm>
            <a:off x="304800" y="1481137"/>
            <a:ext cx="8153399" cy="4525961"/>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As wealth grew rise in specialized </a:t>
            </a:r>
          </a:p>
          <a:p>
            <a:pPr indent="-264160" lvl="0" marL="365760" marR="0" rtl="0" algn="l">
              <a:lnSpc>
                <a:spcPct val="90000"/>
              </a:lnSpc>
              <a:spcBef>
                <a:spcPts val="400"/>
              </a:spcBef>
              <a:spcAft>
                <a:spcPts val="0"/>
              </a:spcAft>
              <a:buClr>
                <a:schemeClr val="accent1"/>
              </a:buClr>
              <a:buSzPct val="25000"/>
              <a:buFont typeface="Rambla"/>
              <a:buNone/>
            </a:pPr>
            <a:r>
              <a:rPr b="0" baseline="0" i="0" lang="en-US" sz="2300" u="none" cap="none" strike="noStrike">
                <a:solidFill>
                  <a:schemeClr val="dk1"/>
                </a:solidFill>
                <a:latin typeface="Rambla"/>
                <a:ea typeface="Rambla"/>
                <a:cs typeface="Rambla"/>
                <a:sym typeface="Rambla"/>
              </a:rPr>
              <a:t>occupations</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Charlemagne brought teachers to his</a:t>
            </a:r>
          </a:p>
          <a:p>
            <a:pPr indent="-264160" lvl="0" marL="365760" marR="0" rtl="0" algn="l">
              <a:lnSpc>
                <a:spcPct val="90000"/>
              </a:lnSpc>
              <a:spcBef>
                <a:spcPts val="400"/>
              </a:spcBef>
              <a:spcAft>
                <a:spcPts val="0"/>
              </a:spcAft>
              <a:buClr>
                <a:schemeClr val="accent1"/>
              </a:buClr>
              <a:buSzPct val="25000"/>
              <a:buFont typeface="Rambla"/>
              <a:buNone/>
            </a:pPr>
            <a:r>
              <a:rPr b="0" baseline="0" i="0" lang="en-US" sz="2300" u="none" cap="none" strike="noStrike">
                <a:solidFill>
                  <a:schemeClr val="dk1"/>
                </a:solidFill>
                <a:latin typeface="Rambla"/>
                <a:ea typeface="Rambla"/>
                <a:cs typeface="Rambla"/>
                <a:sym typeface="Rambla"/>
              </a:rPr>
              <a:t> court and opened a school for clergy </a:t>
            </a:r>
          </a:p>
          <a:p>
            <a:pPr indent="-264160" lvl="0" marL="365760" marR="0" rtl="0" algn="l">
              <a:lnSpc>
                <a:spcPct val="90000"/>
              </a:lnSpc>
              <a:spcBef>
                <a:spcPts val="400"/>
              </a:spcBef>
              <a:spcAft>
                <a:spcPts val="0"/>
              </a:spcAft>
              <a:buClr>
                <a:schemeClr val="accent1"/>
              </a:buClr>
              <a:buSzPct val="25000"/>
              <a:buFont typeface="Rambla"/>
              <a:buNone/>
            </a:pPr>
            <a:r>
              <a:rPr b="0" baseline="0" i="0" lang="en-US" sz="2300" u="none" cap="none" strike="noStrike">
                <a:solidFill>
                  <a:schemeClr val="dk1"/>
                </a:solidFill>
                <a:latin typeface="Rambla"/>
                <a:ea typeface="Rambla"/>
                <a:cs typeface="Rambla"/>
                <a:sym typeface="Rambla"/>
              </a:rPr>
              <a:t>  and officials (Carolingian Renaissance)</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After the 1</a:t>
            </a:r>
            <a:r>
              <a:rPr b="0" baseline="30000" i="0" lang="en-US" sz="2300" u="none" cap="none" strike="noStrike">
                <a:solidFill>
                  <a:schemeClr val="dk1"/>
                </a:solidFill>
                <a:latin typeface="Rambla"/>
                <a:ea typeface="Rambla"/>
                <a:cs typeface="Rambla"/>
                <a:sym typeface="Rambla"/>
              </a:rPr>
              <a:t>st</a:t>
            </a:r>
            <a:r>
              <a:rPr b="0" baseline="0" i="0" lang="en-US" sz="2300" u="none" cap="none" strike="noStrike">
                <a:solidFill>
                  <a:schemeClr val="dk1"/>
                </a:solidFill>
                <a:latin typeface="Rambla"/>
                <a:ea typeface="Rambla"/>
                <a:cs typeface="Rambla"/>
                <a:sym typeface="Rambla"/>
              </a:rPr>
              <a:t> Crusade universities established in Italy</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Others follow; most established for clergy</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Combination of Christian learning and the classics which had been preserved in the Middle East</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Thomas Aquinas, Albertus Magnus, and Peter Abelard tried to reconcile values of Christianity with reason (scholasticism - Aquinas)</a:t>
            </a:r>
          </a:p>
        </p:txBody>
      </p:sp>
      <p:sp>
        <p:nvSpPr>
          <p:cNvPr id="458" name="Shape 458"/>
          <p:cNvSpPr txBox="1"/>
          <p:nvPr>
            <p:ph type="title"/>
          </p:nvPr>
        </p:nvSpPr>
        <p:spPr>
          <a:xfrm>
            <a:off x="685800" y="274637"/>
            <a:ext cx="75438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Culture and Arts</a:t>
            </a:r>
          </a:p>
        </p:txBody>
      </p:sp>
      <p:pic>
        <p:nvPicPr>
          <p:cNvPr id="459" name="Shape 459"/>
          <p:cNvPicPr preferRelativeResize="0"/>
          <p:nvPr/>
        </p:nvPicPr>
        <p:blipFill rotWithShape="1">
          <a:blip r:embed="rId3">
            <a:alphaModFix/>
          </a:blip>
          <a:srcRect b="0" l="0" r="0" t="0"/>
          <a:stretch/>
        </p:blipFill>
        <p:spPr>
          <a:xfrm>
            <a:off x="6172200" y="609600"/>
            <a:ext cx="2548456" cy="2057400"/>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 name="Shape 128"/>
        <p:cNvGrpSpPr/>
        <p:nvPr/>
      </p:nvGrpSpPr>
      <p:grpSpPr>
        <a:xfrm>
          <a:off x="0" y="0"/>
          <a:ext cx="0" cy="0"/>
          <a:chOff x="0" y="0"/>
          <a:chExt cx="0" cy="0"/>
        </a:xfrm>
      </p:grpSpPr>
      <p:sp>
        <p:nvSpPr>
          <p:cNvPr id="129" name="Shape 129"/>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China on the verge of political centralization after the fall of the Han and resulting 400 years of political chaos due to the unifying influences of Confucianism and Daoism</a:t>
            </a:r>
          </a:p>
          <a:p>
            <a:pPr indent="-147573" lvl="0" marL="365760" marR="0" rtl="0" algn="l">
              <a:spcBef>
                <a:spcPts val="400"/>
              </a:spcBef>
              <a:spcAft>
                <a:spcPts val="0"/>
              </a:spcAft>
              <a:buClr>
                <a:schemeClr val="accent1"/>
              </a:buClr>
              <a:buFont typeface="Rambla"/>
              <a:buNone/>
            </a:pPr>
            <a:r>
              <a:t/>
            </a:r>
            <a:endParaRPr b="0" baseline="0" i="0" sz="2700" u="none" cap="none" strike="noStrike">
              <a:solidFill>
                <a:schemeClr val="dk1"/>
              </a:solidFill>
              <a:latin typeface="Rambla"/>
              <a:ea typeface="Rambla"/>
              <a:cs typeface="Rambla"/>
              <a:sym typeface="Rambla"/>
            </a:endParaRPr>
          </a:p>
        </p:txBody>
      </p:sp>
      <p:sp>
        <p:nvSpPr>
          <p:cNvPr id="130" name="Shape 130"/>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China</a:t>
            </a:r>
          </a:p>
        </p:txBody>
      </p:sp>
      <p:pic>
        <p:nvPicPr>
          <p:cNvPr id="131" name="Shape 131"/>
          <p:cNvPicPr preferRelativeResize="0"/>
          <p:nvPr/>
        </p:nvPicPr>
        <p:blipFill rotWithShape="1">
          <a:blip r:embed="rId3">
            <a:alphaModFix/>
          </a:blip>
          <a:srcRect b="11817" l="0" r="0" t="11818"/>
          <a:stretch/>
        </p:blipFill>
        <p:spPr>
          <a:xfrm>
            <a:off x="2819400" y="3505200"/>
            <a:ext cx="4256088" cy="2456380"/>
          </a:xfrm>
          <a:prstGeom prst="rect">
            <a:avLst/>
          </a:prstGeom>
          <a:no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3" name="Shape 463"/>
        <p:cNvGrpSpPr/>
        <p:nvPr/>
      </p:nvGrpSpPr>
      <p:grpSpPr>
        <a:xfrm>
          <a:off x="0" y="0"/>
          <a:ext cx="0" cy="0"/>
          <a:chOff x="0" y="0"/>
          <a:chExt cx="0" cy="0"/>
        </a:xfrm>
      </p:grpSpPr>
      <p:sp>
        <p:nvSpPr>
          <p:cNvPr id="464" name="Shape 464"/>
          <p:cNvSpPr txBox="1"/>
          <p:nvPr>
            <p:ph type="title"/>
          </p:nvPr>
        </p:nvSpPr>
        <p:spPr>
          <a:xfrm>
            <a:off x="381000" y="274637"/>
            <a:ext cx="78485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Culture and Arts (cont.)</a:t>
            </a:r>
          </a:p>
        </p:txBody>
      </p:sp>
      <p:sp>
        <p:nvSpPr>
          <p:cNvPr id="465" name="Shape 465"/>
          <p:cNvSpPr txBox="1"/>
          <p:nvPr>
            <p:ph idx="1" type="body"/>
          </p:nvPr>
        </p:nvSpPr>
        <p:spPr>
          <a:xfrm>
            <a:off x="3657600" y="1481137"/>
            <a:ext cx="5029199" cy="4525961"/>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Development of vernacular</a:t>
            </a:r>
          </a:p>
          <a:p>
            <a:pPr indent="-240791" lvl="1" marL="621792" marR="0" rtl="0" algn="l">
              <a:lnSpc>
                <a:spcPct val="90000"/>
              </a:lnSpc>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Previous literature written in Latin</a:t>
            </a:r>
          </a:p>
          <a:p>
            <a:pPr indent="-240791" lvl="1" marL="621792" marR="0" rtl="0" algn="l">
              <a:lnSpc>
                <a:spcPct val="90000"/>
              </a:lnSpc>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Dante’s </a:t>
            </a:r>
            <a:r>
              <a:rPr b="0" baseline="0" i="1" lang="en-US" sz="2300" u="none" cap="none" strike="noStrike">
                <a:solidFill>
                  <a:schemeClr val="dk1"/>
                </a:solidFill>
                <a:latin typeface="Rambla"/>
                <a:ea typeface="Rambla"/>
                <a:cs typeface="Rambla"/>
                <a:sym typeface="Rambla"/>
              </a:rPr>
              <a:t>Divine Comedy</a:t>
            </a:r>
            <a:r>
              <a:rPr b="0" baseline="0" i="0" lang="en-US" sz="2300" u="none" cap="none" strike="noStrike">
                <a:solidFill>
                  <a:schemeClr val="dk1"/>
                </a:solidFill>
                <a:latin typeface="Rambla"/>
                <a:ea typeface="Rambla"/>
                <a:cs typeface="Rambla"/>
                <a:sym typeface="Rambla"/>
              </a:rPr>
              <a:t> written in vernacular; began to replace old Roman language</a:t>
            </a:r>
          </a:p>
          <a:p>
            <a:pPr indent="-240791" lvl="1" marL="621792" marR="0" rtl="0" algn="l">
              <a:lnSpc>
                <a:spcPct val="90000"/>
              </a:lnSpc>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Chaucer wrote </a:t>
            </a:r>
            <a:r>
              <a:rPr b="0" baseline="0" i="1" lang="en-US" sz="2300" u="none" cap="none" strike="noStrike">
                <a:solidFill>
                  <a:schemeClr val="dk1"/>
                </a:solidFill>
                <a:latin typeface="Rambla"/>
                <a:ea typeface="Rambla"/>
                <a:cs typeface="Rambla"/>
                <a:sym typeface="Rambla"/>
              </a:rPr>
              <a:t>Canterbury Tales</a:t>
            </a:r>
            <a:r>
              <a:rPr b="0" baseline="0" i="0" lang="en-US" sz="2300" u="none" cap="none" strike="noStrike">
                <a:solidFill>
                  <a:schemeClr val="dk1"/>
                </a:solidFill>
                <a:latin typeface="Rambla"/>
                <a:ea typeface="Rambla"/>
                <a:cs typeface="Rambla"/>
                <a:sym typeface="Rambla"/>
              </a:rPr>
              <a:t>; provided insight into medieval life in England </a:t>
            </a:r>
          </a:p>
          <a:p>
            <a:pPr indent="-240791" lvl="1" marL="621792" marR="0" rtl="0" algn="l">
              <a:lnSpc>
                <a:spcPct val="90000"/>
              </a:lnSpc>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 Others follow and by end of 14</a:t>
            </a:r>
            <a:r>
              <a:rPr b="0" baseline="30000" i="0" lang="en-US" sz="2300" u="none" cap="none" strike="noStrike">
                <a:solidFill>
                  <a:schemeClr val="dk1"/>
                </a:solidFill>
                <a:latin typeface="Rambla"/>
                <a:ea typeface="Rambla"/>
                <a:cs typeface="Rambla"/>
                <a:sym typeface="Rambla"/>
              </a:rPr>
              <a:t>th</a:t>
            </a:r>
            <a:r>
              <a:rPr b="0" baseline="0" i="0" lang="en-US" sz="2300" u="none" cap="none" strike="noStrike">
                <a:solidFill>
                  <a:schemeClr val="dk1"/>
                </a:solidFill>
                <a:latin typeface="Rambla"/>
                <a:ea typeface="Rambla"/>
                <a:cs typeface="Rambla"/>
                <a:sym typeface="Rambla"/>
              </a:rPr>
              <a:t> C Latin no longer the preferred written language</a:t>
            </a:r>
          </a:p>
          <a:p>
            <a:pPr indent="-147573" lvl="0" marL="365760" marR="0" rtl="0" algn="l">
              <a:lnSpc>
                <a:spcPct val="90000"/>
              </a:lnSpc>
              <a:spcBef>
                <a:spcPts val="400"/>
              </a:spcBef>
              <a:spcAft>
                <a:spcPts val="0"/>
              </a:spcAft>
              <a:buClr>
                <a:schemeClr val="accent1"/>
              </a:buClr>
              <a:buFont typeface="Rambla"/>
              <a:buNone/>
            </a:pPr>
            <a:r>
              <a:t/>
            </a:r>
            <a:endParaRPr b="0" baseline="0" i="0" sz="2700" u="none" cap="none" strike="noStrike">
              <a:solidFill>
                <a:schemeClr val="dk1"/>
              </a:solidFill>
              <a:latin typeface="Rambla"/>
              <a:ea typeface="Rambla"/>
              <a:cs typeface="Rambla"/>
              <a:sym typeface="Rambla"/>
            </a:endParaRPr>
          </a:p>
        </p:txBody>
      </p:sp>
      <p:pic>
        <p:nvPicPr>
          <p:cNvPr id="466" name="Shape 466"/>
          <p:cNvPicPr preferRelativeResize="0"/>
          <p:nvPr/>
        </p:nvPicPr>
        <p:blipFill rotWithShape="1">
          <a:blip r:embed="rId3">
            <a:alphaModFix/>
          </a:blip>
          <a:srcRect b="0" l="0" r="0" t="0"/>
          <a:stretch/>
        </p:blipFill>
        <p:spPr>
          <a:xfrm>
            <a:off x="533400" y="1295400"/>
            <a:ext cx="2969647" cy="2871788"/>
          </a:xfrm>
          <a:prstGeom prst="rect">
            <a:avLst/>
          </a:prstGeom>
          <a:noFill/>
          <a:ln>
            <a:noFill/>
          </a:ln>
        </p:spPr>
      </p:pic>
      <p:pic>
        <p:nvPicPr>
          <p:cNvPr id="467" name="Shape 467"/>
          <p:cNvPicPr preferRelativeResize="0"/>
          <p:nvPr/>
        </p:nvPicPr>
        <p:blipFill rotWithShape="1">
          <a:blip r:embed="rId4">
            <a:alphaModFix/>
          </a:blip>
          <a:srcRect b="0" l="0" r="0" t="0"/>
          <a:stretch/>
        </p:blipFill>
        <p:spPr>
          <a:xfrm>
            <a:off x="457200" y="3657600"/>
            <a:ext cx="3164204" cy="2514599"/>
          </a:xfrm>
          <a:prstGeom prst="rect">
            <a:avLst/>
          </a:prstGeom>
          <a:noFill/>
          <a:ln>
            <a:noFill/>
          </a:ln>
        </p:spPr>
      </p:pic>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1" name="Shape 471"/>
        <p:cNvGrpSpPr/>
        <p:nvPr/>
      </p:nvGrpSpPr>
      <p:grpSpPr>
        <a:xfrm>
          <a:off x="0" y="0"/>
          <a:ext cx="0" cy="0"/>
          <a:chOff x="0" y="0"/>
          <a:chExt cx="0" cy="0"/>
        </a:xfrm>
      </p:grpSpPr>
      <p:sp>
        <p:nvSpPr>
          <p:cNvPr id="472" name="Shape 472"/>
          <p:cNvSpPr txBox="1"/>
          <p:nvPr>
            <p:ph idx="1" type="body"/>
          </p:nvPr>
        </p:nvSpPr>
        <p:spPr>
          <a:xfrm>
            <a:off x="457200" y="1481137"/>
            <a:ext cx="4648199" cy="45259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Cathedrals combined</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Architecture</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Painting</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Sculpture</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Inlay </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Stained glass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Music </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Literature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Painting became more sophisticated after 13</a:t>
            </a:r>
            <a:r>
              <a:rPr b="0" baseline="30000" i="0" lang="en-US" sz="2300" u="none" cap="none" strike="noStrike">
                <a:solidFill>
                  <a:schemeClr val="dk1"/>
                </a:solidFill>
                <a:latin typeface="Rambla"/>
                <a:ea typeface="Rambla"/>
                <a:cs typeface="Rambla"/>
                <a:sym typeface="Rambla"/>
              </a:rPr>
              <a:t>th</a:t>
            </a:r>
            <a:r>
              <a:rPr b="0" baseline="0" i="0" lang="en-US" sz="2300" u="none" cap="none" strike="noStrike">
                <a:solidFill>
                  <a:schemeClr val="dk1"/>
                </a:solidFill>
                <a:latin typeface="Rambla"/>
                <a:ea typeface="Rambla"/>
                <a:cs typeface="Rambla"/>
                <a:sym typeface="Rambla"/>
              </a:rPr>
              <a:t> C</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Most formal art produced for the Church or clergy</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Renaissance reached full flower during 15</a:t>
            </a:r>
            <a:r>
              <a:rPr b="0" baseline="30000" i="0" lang="en-US" sz="2300" u="none" cap="none" strike="noStrike">
                <a:solidFill>
                  <a:schemeClr val="dk1"/>
                </a:solidFill>
                <a:latin typeface="Rambla"/>
                <a:ea typeface="Rambla"/>
                <a:cs typeface="Rambla"/>
                <a:sym typeface="Rambla"/>
              </a:rPr>
              <a:t>th</a:t>
            </a:r>
            <a:r>
              <a:rPr b="0" baseline="0" i="0" lang="en-US" sz="2300" u="none" cap="none" strike="noStrike">
                <a:solidFill>
                  <a:schemeClr val="dk1"/>
                </a:solidFill>
                <a:latin typeface="Rambla"/>
                <a:ea typeface="Rambla"/>
                <a:cs typeface="Rambla"/>
                <a:sym typeface="Rambla"/>
              </a:rPr>
              <a:t> and 16</a:t>
            </a:r>
            <a:r>
              <a:rPr b="0" baseline="30000" i="0" lang="en-US" sz="2300" u="none" cap="none" strike="noStrike">
                <a:solidFill>
                  <a:schemeClr val="dk1"/>
                </a:solidFill>
                <a:latin typeface="Rambla"/>
                <a:ea typeface="Rambla"/>
                <a:cs typeface="Rambla"/>
                <a:sym typeface="Rambla"/>
              </a:rPr>
              <a:t>th</a:t>
            </a:r>
            <a:r>
              <a:rPr b="0" baseline="0" i="0" lang="en-US" sz="2300" u="none" cap="none" strike="noStrike">
                <a:solidFill>
                  <a:schemeClr val="dk1"/>
                </a:solidFill>
                <a:latin typeface="Rambla"/>
                <a:ea typeface="Rambla"/>
                <a:cs typeface="Rambla"/>
                <a:sym typeface="Rambla"/>
              </a:rPr>
              <a:t> centuries</a:t>
            </a:r>
          </a:p>
        </p:txBody>
      </p:sp>
      <p:sp>
        <p:nvSpPr>
          <p:cNvPr id="473" name="Shape 473"/>
          <p:cNvSpPr txBox="1"/>
          <p:nvPr>
            <p:ph type="title"/>
          </p:nvPr>
        </p:nvSpPr>
        <p:spPr>
          <a:xfrm>
            <a:off x="609600" y="274637"/>
            <a:ext cx="76199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Culture and Arts (cont.)</a:t>
            </a:r>
          </a:p>
        </p:txBody>
      </p:sp>
      <p:pic>
        <p:nvPicPr>
          <p:cNvPr id="474" name="Shape 474"/>
          <p:cNvPicPr preferRelativeResize="0"/>
          <p:nvPr/>
        </p:nvPicPr>
        <p:blipFill rotWithShape="1">
          <a:blip r:embed="rId3">
            <a:alphaModFix/>
          </a:blip>
          <a:srcRect b="0" l="0" r="0" t="0"/>
          <a:stretch/>
        </p:blipFill>
        <p:spPr>
          <a:xfrm>
            <a:off x="5410200" y="1371600"/>
            <a:ext cx="3027680" cy="4780546"/>
          </a:xfrm>
          <a:prstGeom prst="rect">
            <a:avLst/>
          </a:prstGeom>
          <a:noFill/>
          <a:ln>
            <a:noFill/>
          </a:ln>
        </p:spPr>
      </p:pic>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8" name="Shape 478"/>
        <p:cNvGrpSpPr/>
        <p:nvPr/>
      </p:nvGrpSpPr>
      <p:grpSpPr>
        <a:xfrm>
          <a:off x="0" y="0"/>
          <a:ext cx="0" cy="0"/>
          <a:chOff x="0" y="0"/>
          <a:chExt cx="0" cy="0"/>
        </a:xfrm>
      </p:grpSpPr>
      <p:sp>
        <p:nvSpPr>
          <p:cNvPr id="479" name="Shape 479"/>
          <p:cNvSpPr txBox="1"/>
          <p:nvPr>
            <p:ph type="title"/>
          </p:nvPr>
        </p:nvSpPr>
        <p:spPr>
          <a:xfrm>
            <a:off x="609600" y="274637"/>
            <a:ext cx="76199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The Byzantine Empire</a:t>
            </a:r>
          </a:p>
        </p:txBody>
      </p:sp>
      <p:sp>
        <p:nvSpPr>
          <p:cNvPr id="480" name="Shape 480"/>
          <p:cNvSpPr txBox="1"/>
          <p:nvPr>
            <p:ph idx="1" type="body"/>
          </p:nvPr>
        </p:nvSpPr>
        <p:spPr>
          <a:xfrm>
            <a:off x="3810000" y="1481137"/>
            <a:ext cx="5333999" cy="5148262"/>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Lasted almost 1000 years after the Western Empire fell</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Controlled the eastern Mediterranean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Inherited Roman authority, roads, communications, imperial institutions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Economic powerhouse with manufactured goods and silks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Influenced by the Slavic people of eastern Europe and Russia</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By 12</a:t>
            </a:r>
            <a:r>
              <a:rPr b="0" baseline="30000" i="0" lang="en-US" sz="1950" u="none" cap="none" strike="noStrike">
                <a:solidFill>
                  <a:schemeClr val="dk1"/>
                </a:solidFill>
                <a:latin typeface="Rambla"/>
                <a:ea typeface="Rambla"/>
                <a:cs typeface="Rambla"/>
                <a:sym typeface="Rambla"/>
              </a:rPr>
              <a:t>th</a:t>
            </a:r>
            <a:r>
              <a:rPr b="0" baseline="0" i="0" lang="en-US" sz="1950" u="none" cap="none" strike="noStrike">
                <a:solidFill>
                  <a:schemeClr val="dk1"/>
                </a:solidFill>
                <a:latin typeface="Rambla"/>
                <a:ea typeface="Rambla"/>
                <a:cs typeface="Rambla"/>
                <a:sym typeface="Rambla"/>
              </a:rPr>
              <a:t> C weakened with the Islamic states to the east and Slavic people to the north and Western Europe gaining strength.</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Survived until 1453; fell to Ottoman Turks and renamed Istanbul</a:t>
            </a:r>
          </a:p>
        </p:txBody>
      </p:sp>
      <p:pic>
        <p:nvPicPr>
          <p:cNvPr id="481" name="Shape 481"/>
          <p:cNvPicPr preferRelativeResize="0"/>
          <p:nvPr/>
        </p:nvPicPr>
        <p:blipFill rotWithShape="1">
          <a:blip r:embed="rId3">
            <a:alphaModFix/>
          </a:blip>
          <a:srcRect b="0" l="0" r="0" t="0"/>
          <a:stretch/>
        </p:blipFill>
        <p:spPr>
          <a:xfrm>
            <a:off x="304800" y="1828800"/>
            <a:ext cx="3464910" cy="3505200"/>
          </a:xfrm>
          <a:prstGeom prst="rect">
            <a:avLst/>
          </a:prstGeom>
          <a:noFill/>
          <a:ln>
            <a:noFill/>
          </a:ln>
        </p:spPr>
      </p:pic>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5" name="Shape 485"/>
        <p:cNvGrpSpPr/>
        <p:nvPr/>
      </p:nvGrpSpPr>
      <p:grpSpPr>
        <a:xfrm>
          <a:off x="0" y="0"/>
          <a:ext cx="0" cy="0"/>
          <a:chOff x="0" y="0"/>
          <a:chExt cx="0" cy="0"/>
        </a:xfrm>
      </p:grpSpPr>
      <p:sp>
        <p:nvSpPr>
          <p:cNvPr id="486" name="Shape 486"/>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Byzantine Empire: </a:t>
            </a:r>
            <a:br>
              <a:rPr b="1" baseline="0" i="0" lang="en-US" sz="3700" u="none" cap="none" strike="noStrike">
                <a:solidFill>
                  <a:schemeClr val="dk2"/>
                </a:solidFill>
                <a:latin typeface="Rambla"/>
                <a:ea typeface="Rambla"/>
                <a:cs typeface="Rambla"/>
                <a:sym typeface="Rambla"/>
              </a:rPr>
            </a:br>
            <a:r>
              <a:rPr b="1" baseline="0" i="0" lang="en-US" sz="3700" u="none" cap="none" strike="noStrike">
                <a:solidFill>
                  <a:schemeClr val="dk2"/>
                </a:solidFill>
                <a:latin typeface="Rambla"/>
                <a:ea typeface="Rambla"/>
                <a:cs typeface="Rambla"/>
                <a:sym typeface="Rambla"/>
              </a:rPr>
              <a:t>Political Developments</a:t>
            </a:r>
          </a:p>
        </p:txBody>
      </p:sp>
      <p:sp>
        <p:nvSpPr>
          <p:cNvPr id="487" name="Shape 487"/>
          <p:cNvSpPr txBox="1"/>
          <p:nvPr>
            <p:ph idx="1" type="body"/>
          </p:nvPr>
        </p:nvSpPr>
        <p:spPr>
          <a:xfrm>
            <a:off x="381000" y="1524000"/>
            <a:ext cx="5410200" cy="4800600"/>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East wealthier and better fortified than the western empire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Sassanids threaten to the east</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Constantine claimed divine favor and sanction for his rule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Emperor in the east intervened in theological disputes</a:t>
            </a:r>
          </a:p>
          <a:p>
            <a:pPr indent="-260604" lvl="2" marL="603504" marR="0" rtl="0" algn="l">
              <a:lnSpc>
                <a:spcPct val="80000"/>
              </a:lnSpc>
              <a:spcBef>
                <a:spcPts val="400"/>
              </a:spcBef>
              <a:buClr>
                <a:schemeClr val="accent2"/>
              </a:buClr>
              <a:buSzPct val="66300"/>
              <a:buFont typeface="Rambla"/>
              <a:buChar char=""/>
            </a:pPr>
            <a:r>
              <a:rPr b="0" baseline="0" i="0" lang="en-US" sz="1950" u="none" cap="none" strike="noStrike">
                <a:solidFill>
                  <a:schemeClr val="dk1"/>
                </a:solidFill>
                <a:latin typeface="Rambla"/>
                <a:ea typeface="Rambla"/>
                <a:cs typeface="Rambla"/>
                <a:sym typeface="Rambla"/>
              </a:rPr>
              <a:t>Used position to define orthodox (accepted/true) beliefs and condemn others as heretical (false/dangerous)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Political and religious power: caesaropapism (caesar and pope)</a:t>
            </a:r>
          </a:p>
          <a:p>
            <a:pPr indent="-240791" lvl="1" marL="621792" marR="0" rtl="0" algn="l">
              <a:lnSpc>
                <a:spcPct val="80000"/>
              </a:lnSpc>
              <a:spcBef>
                <a:spcPts val="324"/>
              </a:spcBef>
              <a:buClr>
                <a:schemeClr val="accent1"/>
              </a:buClr>
              <a:buFont typeface="Rambla"/>
              <a:buNone/>
            </a:pPr>
            <a:r>
              <a:t/>
            </a:r>
            <a:endParaRPr b="0" baseline="0" i="0" sz="2150" u="none" cap="none" strike="noStrike">
              <a:solidFill>
                <a:schemeClr val="dk1"/>
              </a:solidFill>
              <a:latin typeface="Rambla"/>
              <a:ea typeface="Rambla"/>
              <a:cs typeface="Rambla"/>
              <a:sym typeface="Rambla"/>
            </a:endParaRPr>
          </a:p>
        </p:txBody>
      </p:sp>
      <p:pic>
        <p:nvPicPr>
          <p:cNvPr id="488" name="Shape 488"/>
          <p:cNvPicPr preferRelativeResize="0"/>
          <p:nvPr/>
        </p:nvPicPr>
        <p:blipFill rotWithShape="1">
          <a:blip r:embed="rId3">
            <a:alphaModFix/>
          </a:blip>
          <a:srcRect b="0" l="0" r="0" t="0"/>
          <a:stretch/>
        </p:blipFill>
        <p:spPr>
          <a:xfrm>
            <a:off x="6172200" y="1447800"/>
            <a:ext cx="2438399" cy="3990976"/>
          </a:xfrm>
          <a:prstGeom prst="rect">
            <a:avLst/>
          </a:prstGeom>
          <a:noFill/>
          <a:ln>
            <a:noFill/>
          </a:ln>
        </p:spPr>
      </p:pic>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2" name="Shape 492"/>
        <p:cNvGrpSpPr/>
        <p:nvPr/>
      </p:nvGrpSpPr>
      <p:grpSpPr>
        <a:xfrm>
          <a:off x="0" y="0"/>
          <a:ext cx="0" cy="0"/>
          <a:chOff x="0" y="0"/>
          <a:chExt cx="0" cy="0"/>
        </a:xfrm>
      </p:grpSpPr>
      <p:sp>
        <p:nvSpPr>
          <p:cNvPr id="493" name="Shape 493"/>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Byzantine Empire: </a:t>
            </a:r>
            <a:br>
              <a:rPr b="1" baseline="0" i="0" lang="en-US" sz="3700" u="none" cap="none" strike="noStrike">
                <a:solidFill>
                  <a:schemeClr val="dk2"/>
                </a:solidFill>
                <a:latin typeface="Rambla"/>
                <a:ea typeface="Rambla"/>
                <a:cs typeface="Rambla"/>
                <a:sym typeface="Rambla"/>
              </a:rPr>
            </a:br>
            <a:r>
              <a:rPr b="1" baseline="0" i="0" lang="en-US" sz="3700" u="none" cap="none" strike="noStrike">
                <a:solidFill>
                  <a:schemeClr val="dk2"/>
                </a:solidFill>
                <a:latin typeface="Rambla"/>
                <a:ea typeface="Rambla"/>
                <a:cs typeface="Rambla"/>
                <a:sym typeface="Rambla"/>
              </a:rPr>
              <a:t>Political Developments</a:t>
            </a:r>
          </a:p>
        </p:txBody>
      </p:sp>
      <p:sp>
        <p:nvSpPr>
          <p:cNvPr id="494" name="Shape 494"/>
          <p:cNvSpPr txBox="1"/>
          <p:nvPr>
            <p:ph idx="1" type="body"/>
          </p:nvPr>
        </p:nvSpPr>
        <p:spPr>
          <a:xfrm>
            <a:off x="304800" y="1481137"/>
            <a:ext cx="6172199" cy="45259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Most important of early emperors: Justinian </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Hagia Sophia – one of the most important examples of Christian architecture in the world</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Major military campaigns to win back lost lands of the Roman Empire</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Most important contribution codification of Roman Law; </a:t>
            </a:r>
            <a:r>
              <a:rPr b="0" baseline="0" i="1" lang="en-US" sz="2150" u="none" cap="none" strike="noStrike">
                <a:solidFill>
                  <a:schemeClr val="dk1"/>
                </a:solidFill>
                <a:latin typeface="Rambla"/>
                <a:ea typeface="Rambla"/>
                <a:cs typeface="Rambla"/>
                <a:sym typeface="Rambla"/>
              </a:rPr>
              <a:t>corpus juris civilis </a:t>
            </a:r>
            <a:r>
              <a:rPr b="0" baseline="0" i="0" lang="en-US" sz="2150" u="none" cap="none" strike="noStrike">
                <a:solidFill>
                  <a:schemeClr val="dk1"/>
                </a:solidFill>
                <a:latin typeface="Rambla"/>
                <a:ea typeface="Rambla"/>
                <a:cs typeface="Rambla"/>
                <a:sym typeface="Rambla"/>
              </a:rPr>
              <a:t>(basis for civil law codes that developed throughout much of western Europe)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Empire under almost constant attack</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Greek fire</a:t>
            </a:r>
          </a:p>
        </p:txBody>
      </p:sp>
      <p:pic>
        <p:nvPicPr>
          <p:cNvPr id="495" name="Shape 495"/>
          <p:cNvPicPr preferRelativeResize="0"/>
          <p:nvPr/>
        </p:nvPicPr>
        <p:blipFill rotWithShape="1">
          <a:blip r:embed="rId3">
            <a:alphaModFix/>
          </a:blip>
          <a:srcRect b="0" l="0" r="0" t="0"/>
          <a:stretch/>
        </p:blipFill>
        <p:spPr>
          <a:xfrm>
            <a:off x="6324600" y="609600"/>
            <a:ext cx="2590800" cy="2383535"/>
          </a:xfrm>
          <a:prstGeom prst="rect">
            <a:avLst/>
          </a:prstGeom>
          <a:noFill/>
          <a:ln>
            <a:noFill/>
          </a:ln>
        </p:spPr>
      </p:pic>
      <p:pic>
        <p:nvPicPr>
          <p:cNvPr id="496" name="Shape 496"/>
          <p:cNvPicPr preferRelativeResize="0"/>
          <p:nvPr/>
        </p:nvPicPr>
        <p:blipFill rotWithShape="1">
          <a:blip r:embed="rId4">
            <a:alphaModFix/>
          </a:blip>
          <a:srcRect b="0" l="0" r="0" t="0"/>
          <a:stretch/>
        </p:blipFill>
        <p:spPr>
          <a:xfrm>
            <a:off x="6477000" y="3276600"/>
            <a:ext cx="1904999" cy="2676525"/>
          </a:xfrm>
          <a:prstGeom prst="rect">
            <a:avLst/>
          </a:prstGeom>
          <a:noFill/>
          <a:ln>
            <a:noFill/>
          </a:ln>
        </p:spPr>
      </p:pic>
      <p:pic>
        <p:nvPicPr>
          <p:cNvPr id="497" name="Shape 497"/>
          <p:cNvPicPr preferRelativeResize="0"/>
          <p:nvPr/>
        </p:nvPicPr>
        <p:blipFill rotWithShape="1">
          <a:blip r:embed="rId5">
            <a:alphaModFix/>
          </a:blip>
          <a:srcRect b="0" l="0" r="0" t="0"/>
          <a:stretch/>
        </p:blipFill>
        <p:spPr>
          <a:xfrm>
            <a:off x="3200400" y="5029200"/>
            <a:ext cx="2309393" cy="1609725"/>
          </a:xfrm>
          <a:prstGeom prst="rect">
            <a:avLst/>
          </a:prstGeom>
          <a:noFill/>
          <a:ln>
            <a:noFill/>
          </a:ln>
        </p:spPr>
      </p:pic>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1" name="Shape 501"/>
        <p:cNvGrpSpPr/>
        <p:nvPr/>
      </p:nvGrpSpPr>
      <p:grpSpPr>
        <a:xfrm>
          <a:off x="0" y="0"/>
          <a:ext cx="0" cy="0"/>
          <a:chOff x="0" y="0"/>
          <a:chExt cx="0" cy="0"/>
        </a:xfrm>
      </p:grpSpPr>
      <p:sp>
        <p:nvSpPr>
          <p:cNvPr id="502" name="Shape 502"/>
          <p:cNvSpPr txBox="1"/>
          <p:nvPr>
            <p:ph type="title"/>
          </p:nvPr>
        </p:nvSpPr>
        <p:spPr>
          <a:xfrm>
            <a:off x="228600" y="274637"/>
            <a:ext cx="80010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Economic and Social Distinctions</a:t>
            </a:r>
          </a:p>
        </p:txBody>
      </p:sp>
      <p:sp>
        <p:nvSpPr>
          <p:cNvPr id="503" name="Shape 503"/>
          <p:cNvSpPr txBox="1"/>
          <p:nvPr>
            <p:ph idx="1" type="body"/>
          </p:nvPr>
        </p:nvSpPr>
        <p:spPr>
          <a:xfrm>
            <a:off x="3429000" y="1481137"/>
            <a:ext cx="5714999" cy="45259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Economy centrally controlled (Constantinople)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Large peasant class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Food prices kept low for urban lower class; hardship for peasants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Location ideal for defense and trade</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Brisk silk production</a:t>
            </a:r>
          </a:p>
          <a:p>
            <a:pPr indent="-250316"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Manufactured cloth</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Carpets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Luxury products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Merchants did not have political power (like Chinese)</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Merchants in western Europe had greater power</a:t>
            </a:r>
          </a:p>
        </p:txBody>
      </p:sp>
      <p:pic>
        <p:nvPicPr>
          <p:cNvPr id="504" name="Shape 504"/>
          <p:cNvPicPr preferRelativeResize="0"/>
          <p:nvPr/>
        </p:nvPicPr>
        <p:blipFill rotWithShape="1">
          <a:blip r:embed="rId3">
            <a:alphaModFix/>
          </a:blip>
          <a:srcRect b="0" l="0" r="0" t="0"/>
          <a:stretch/>
        </p:blipFill>
        <p:spPr>
          <a:xfrm>
            <a:off x="457200" y="1600200"/>
            <a:ext cx="2829103" cy="2133599"/>
          </a:xfrm>
          <a:prstGeom prst="rect">
            <a:avLst/>
          </a:prstGeom>
          <a:noFill/>
          <a:ln>
            <a:noFill/>
          </a:ln>
        </p:spPr>
      </p:pic>
      <p:pic>
        <p:nvPicPr>
          <p:cNvPr id="505" name="Shape 505"/>
          <p:cNvPicPr preferRelativeResize="0"/>
          <p:nvPr/>
        </p:nvPicPr>
        <p:blipFill rotWithShape="1">
          <a:blip r:embed="rId4">
            <a:alphaModFix/>
          </a:blip>
          <a:srcRect b="0" l="0" r="0" t="0"/>
          <a:stretch/>
        </p:blipFill>
        <p:spPr>
          <a:xfrm rot="-1004441">
            <a:off x="527822" y="3422413"/>
            <a:ext cx="2969730" cy="2514600"/>
          </a:xfrm>
          <a:prstGeom prst="rect">
            <a:avLst/>
          </a:prstGeom>
          <a:noFill/>
          <a:ln>
            <a:noFill/>
          </a:ln>
        </p:spPr>
      </p:pic>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9" name="Shape 509"/>
        <p:cNvGrpSpPr/>
        <p:nvPr/>
      </p:nvGrpSpPr>
      <p:grpSpPr>
        <a:xfrm>
          <a:off x="0" y="0"/>
          <a:ext cx="0" cy="0"/>
          <a:chOff x="0" y="0"/>
          <a:chExt cx="0" cy="0"/>
        </a:xfrm>
      </p:grpSpPr>
      <p:sp>
        <p:nvSpPr>
          <p:cNvPr id="510" name="Shape 510"/>
          <p:cNvSpPr txBox="1"/>
          <p:nvPr>
            <p:ph idx="1" type="body"/>
          </p:nvPr>
        </p:nvSpPr>
        <p:spPr>
          <a:xfrm>
            <a:off x="457200" y="1481329"/>
            <a:ext cx="8229600" cy="2328672"/>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Women found themselves confined to the home</a:t>
            </a:r>
          </a:p>
          <a:p>
            <a:pPr indent="-240791" lvl="1" marL="621792" marR="0" rtl="0" algn="l">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May have concealed their faces when they left home under veils</a:t>
            </a:r>
          </a:p>
          <a:p>
            <a:pPr indent="-240791" lvl="1" marL="621792" marR="0" rtl="0" algn="l">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Only men they socialized with were family members</a:t>
            </a:r>
          </a:p>
          <a:p>
            <a:pPr indent="-240791" lvl="1" marL="621792" marR="0" rtl="0" algn="l">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Empress Theodora had great influence over Justinian</a:t>
            </a:r>
          </a:p>
        </p:txBody>
      </p:sp>
      <p:sp>
        <p:nvSpPr>
          <p:cNvPr id="511" name="Shape 511"/>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Economic and Social Distinctions</a:t>
            </a:r>
          </a:p>
        </p:txBody>
      </p:sp>
      <p:pic>
        <p:nvPicPr>
          <p:cNvPr id="512" name="Shape 512"/>
          <p:cNvPicPr preferRelativeResize="0"/>
          <p:nvPr/>
        </p:nvPicPr>
        <p:blipFill rotWithShape="1">
          <a:blip r:embed="rId3">
            <a:alphaModFix/>
          </a:blip>
          <a:srcRect b="0" l="0" r="0" t="0"/>
          <a:stretch/>
        </p:blipFill>
        <p:spPr>
          <a:xfrm>
            <a:off x="2743200" y="3505200"/>
            <a:ext cx="3543300" cy="2743199"/>
          </a:xfrm>
          <a:prstGeom prst="rect">
            <a:avLst/>
          </a:prstGeom>
          <a:noFill/>
          <a:ln>
            <a:noFill/>
          </a:ln>
        </p:spPr>
      </p:pic>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6" name="Shape 516"/>
        <p:cNvGrpSpPr/>
        <p:nvPr/>
      </p:nvGrpSpPr>
      <p:grpSpPr>
        <a:xfrm>
          <a:off x="0" y="0"/>
          <a:ext cx="0" cy="0"/>
          <a:chOff x="0" y="0"/>
          <a:chExt cx="0" cy="0"/>
        </a:xfrm>
      </p:grpSpPr>
      <p:sp>
        <p:nvSpPr>
          <p:cNvPr id="517" name="Shape 517"/>
          <p:cNvSpPr txBox="1"/>
          <p:nvPr>
            <p:ph type="title"/>
          </p:nvPr>
        </p:nvSpPr>
        <p:spPr>
          <a:xfrm>
            <a:off x="381000" y="274637"/>
            <a:ext cx="78485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Cultural Achievements</a:t>
            </a:r>
          </a:p>
        </p:txBody>
      </p:sp>
      <p:sp>
        <p:nvSpPr>
          <p:cNvPr id="518" name="Shape 518"/>
          <p:cNvSpPr txBox="1"/>
          <p:nvPr>
            <p:ph idx="1" type="body"/>
          </p:nvPr>
        </p:nvSpPr>
        <p:spPr>
          <a:xfrm>
            <a:off x="609600" y="1295400"/>
            <a:ext cx="8305799" cy="46148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Greek replaced Latin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Influence of classics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Education valued for children of wealthy; peasants and urban workers no formal education</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Literacy widespread</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Many converted to Eastern Orthodox Christianity</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Russia</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Romania</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Serbia</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Bulgaria</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Greece</a:t>
            </a:r>
          </a:p>
          <a:p>
            <a:pPr indent="-216662"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Cyrillic alphabet</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Schism in 1054</a:t>
            </a:r>
          </a:p>
        </p:txBody>
      </p:sp>
      <p:sp>
        <p:nvSpPr>
          <p:cNvPr id="519" name="Shape 519"/>
          <p:cNvSpPr/>
          <p:nvPr/>
        </p:nvSpPr>
        <p:spPr>
          <a:xfrm>
            <a:off x="155575" y="-144463"/>
            <a:ext cx="304799" cy="304801"/>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sp>
        <p:nvSpPr>
          <p:cNvPr id="520" name="Shape 520"/>
          <p:cNvSpPr/>
          <p:nvPr/>
        </p:nvSpPr>
        <p:spPr>
          <a:xfrm>
            <a:off x="155575" y="-144463"/>
            <a:ext cx="304799" cy="304801"/>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Rambla"/>
              <a:ea typeface="Rambla"/>
              <a:cs typeface="Rambla"/>
              <a:sym typeface="Rambla"/>
            </a:endParaRPr>
          </a:p>
        </p:txBody>
      </p:sp>
      <p:pic>
        <p:nvPicPr>
          <p:cNvPr id="521" name="Shape 521"/>
          <p:cNvPicPr preferRelativeResize="0"/>
          <p:nvPr/>
        </p:nvPicPr>
        <p:blipFill rotWithShape="1">
          <a:blip r:embed="rId3">
            <a:alphaModFix/>
          </a:blip>
          <a:srcRect b="0" l="0" r="0" t="0"/>
          <a:stretch/>
        </p:blipFill>
        <p:spPr>
          <a:xfrm>
            <a:off x="4267200" y="3505200"/>
            <a:ext cx="2819400" cy="2022355"/>
          </a:xfrm>
          <a:prstGeom prst="rect">
            <a:avLst/>
          </a:prstGeom>
          <a:noFill/>
          <a:ln>
            <a:noFill/>
          </a:ln>
        </p:spPr>
      </p:pic>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5" name="Shape 525"/>
        <p:cNvGrpSpPr/>
        <p:nvPr/>
      </p:nvGrpSpPr>
      <p:grpSpPr>
        <a:xfrm>
          <a:off x="0" y="0"/>
          <a:ext cx="0" cy="0"/>
          <a:chOff x="0" y="0"/>
          <a:chExt cx="0" cy="0"/>
        </a:xfrm>
      </p:grpSpPr>
      <p:sp>
        <p:nvSpPr>
          <p:cNvPr id="526" name="Shape 526"/>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Byzantium and Russia</a:t>
            </a:r>
          </a:p>
        </p:txBody>
      </p:sp>
      <p:sp>
        <p:nvSpPr>
          <p:cNvPr id="527" name="Shape 527"/>
          <p:cNvSpPr txBox="1"/>
          <p:nvPr>
            <p:ph idx="1" type="body"/>
          </p:nvPr>
        </p:nvSpPr>
        <p:spPr>
          <a:xfrm>
            <a:off x="457200" y="1481328"/>
            <a:ext cx="8229600" cy="4767071"/>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Kiev – thriving trading center</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Princes sought alliances with Byzantine rulers</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Prince Vladimir conversion brought Byzantine influences (marker event)</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Art</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Cyrillic alphabet</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Architecture</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Law codes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Missions</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After Constantinople fell Byzantine influences lived on in Russia</a:t>
            </a:r>
          </a:p>
          <a:p>
            <a:pPr indent="-147573" lvl="0" marL="365760" marR="0" rtl="0" algn="l">
              <a:spcBef>
                <a:spcPts val="400"/>
              </a:spcBef>
              <a:spcAft>
                <a:spcPts val="0"/>
              </a:spcAft>
              <a:buClr>
                <a:schemeClr val="accent1"/>
              </a:buClr>
              <a:buFont typeface="Rambla"/>
              <a:buNone/>
            </a:pPr>
            <a:r>
              <a:t/>
            </a:r>
            <a:endParaRPr b="0" baseline="0" i="0" sz="2700" u="none" cap="none" strike="noStrike">
              <a:solidFill>
                <a:schemeClr val="dk1"/>
              </a:solidFill>
              <a:latin typeface="Rambla"/>
              <a:ea typeface="Rambla"/>
              <a:cs typeface="Rambla"/>
              <a:sym typeface="Rambla"/>
            </a:endParaRPr>
          </a:p>
        </p:txBody>
      </p:sp>
      <p:pic>
        <p:nvPicPr>
          <p:cNvPr id="528" name="Shape 528"/>
          <p:cNvPicPr preferRelativeResize="0"/>
          <p:nvPr/>
        </p:nvPicPr>
        <p:blipFill rotWithShape="1">
          <a:blip r:embed="rId3">
            <a:alphaModFix/>
          </a:blip>
          <a:srcRect b="0" l="0" r="0" t="0"/>
          <a:stretch/>
        </p:blipFill>
        <p:spPr>
          <a:xfrm>
            <a:off x="6019800" y="2971800"/>
            <a:ext cx="1651786" cy="2019299"/>
          </a:xfrm>
          <a:prstGeom prst="rect">
            <a:avLst/>
          </a:prstGeom>
          <a:noFill/>
          <a:ln>
            <a:noFill/>
          </a:ln>
        </p:spPr>
      </p:pic>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2" name="Shape 532"/>
        <p:cNvGrpSpPr/>
        <p:nvPr/>
      </p:nvGrpSpPr>
      <p:grpSpPr>
        <a:xfrm>
          <a:off x="0" y="0"/>
          <a:ext cx="0" cy="0"/>
          <a:chOff x="0" y="0"/>
          <a:chExt cx="0" cy="0"/>
        </a:xfrm>
      </p:grpSpPr>
      <p:sp>
        <p:nvSpPr>
          <p:cNvPr id="533" name="Shape 533"/>
          <p:cNvSpPr txBox="1"/>
          <p:nvPr>
            <p:ph idx="1" type="body"/>
          </p:nvPr>
        </p:nvSpPr>
        <p:spPr>
          <a:xfrm>
            <a:off x="0" y="1481137"/>
            <a:ext cx="8229600" cy="4525961"/>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Western Europe on the rise</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Byzantium headed for fall</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Leaves lasting imprint on the world’s history through </a:t>
            </a:r>
          </a:p>
          <a:p>
            <a:pPr indent="-237236" lvl="2" marL="859536" marR="0" rtl="0" algn="l">
              <a:spcBef>
                <a:spcPts val="350"/>
              </a:spcBef>
              <a:buClr>
                <a:schemeClr val="accent2"/>
              </a:buClr>
              <a:buSzPct val="100000"/>
              <a:buFont typeface="Rambla"/>
              <a:buChar char="⚫"/>
            </a:pPr>
            <a:r>
              <a:rPr b="0" baseline="0" i="0" lang="en-US" sz="2100" u="none" cap="none" strike="noStrike">
                <a:solidFill>
                  <a:schemeClr val="dk1"/>
                </a:solidFill>
                <a:latin typeface="Rambla"/>
                <a:ea typeface="Rambla"/>
                <a:cs typeface="Rambla"/>
                <a:sym typeface="Rambla"/>
              </a:rPr>
              <a:t>Law codes</a:t>
            </a:r>
          </a:p>
          <a:p>
            <a:pPr indent="-237236" lvl="2" marL="859536" marR="0" rtl="0" algn="l">
              <a:spcBef>
                <a:spcPts val="350"/>
              </a:spcBef>
              <a:buClr>
                <a:schemeClr val="accent2"/>
              </a:buClr>
              <a:buSzPct val="100000"/>
              <a:buFont typeface="Rambla"/>
              <a:buChar char="⚫"/>
            </a:pPr>
            <a:r>
              <a:rPr b="0" baseline="0" i="0" lang="en-US" sz="2100" u="none" cap="none" strike="noStrike">
                <a:solidFill>
                  <a:schemeClr val="dk1"/>
                </a:solidFill>
                <a:latin typeface="Rambla"/>
                <a:ea typeface="Rambla"/>
                <a:cs typeface="Rambla"/>
                <a:sym typeface="Rambla"/>
              </a:rPr>
              <a:t>Distinctive architecture</a:t>
            </a:r>
          </a:p>
          <a:p>
            <a:pPr indent="-237236" lvl="2" marL="859536" marR="0" rtl="0" algn="l">
              <a:spcBef>
                <a:spcPts val="350"/>
              </a:spcBef>
              <a:buClr>
                <a:schemeClr val="accent2"/>
              </a:buClr>
              <a:buSzPct val="100000"/>
              <a:buFont typeface="Rambla"/>
              <a:buChar char="⚫"/>
            </a:pPr>
            <a:r>
              <a:rPr b="0" baseline="0" i="0" lang="en-US" sz="2100" u="none" cap="none" strike="noStrike">
                <a:solidFill>
                  <a:schemeClr val="dk1"/>
                </a:solidFill>
                <a:latin typeface="Rambla"/>
                <a:ea typeface="Rambla"/>
                <a:cs typeface="Rambla"/>
                <a:sym typeface="Rambla"/>
              </a:rPr>
              <a:t>Religion</a:t>
            </a:r>
          </a:p>
          <a:p>
            <a:pPr indent="-237236" lvl="2" marL="859536" marR="0" rtl="0" algn="l">
              <a:spcBef>
                <a:spcPts val="350"/>
              </a:spcBef>
              <a:buClr>
                <a:schemeClr val="accent2"/>
              </a:buClr>
              <a:buSzPct val="100000"/>
              <a:buFont typeface="Rambla"/>
              <a:buChar char="⚫"/>
            </a:pPr>
            <a:r>
              <a:rPr b="0" baseline="0" i="0" lang="en-US" sz="2100" u="none" cap="none" strike="noStrike">
                <a:solidFill>
                  <a:schemeClr val="dk1"/>
                </a:solidFill>
                <a:latin typeface="Rambla"/>
                <a:ea typeface="Rambla"/>
                <a:cs typeface="Rambla"/>
                <a:sym typeface="Rambla"/>
              </a:rPr>
              <a:t>Organizational structure</a:t>
            </a:r>
          </a:p>
        </p:txBody>
      </p:sp>
      <p:sp>
        <p:nvSpPr>
          <p:cNvPr id="534" name="Shape 534"/>
          <p:cNvSpPr txBox="1"/>
          <p:nvPr>
            <p:ph type="title"/>
          </p:nvPr>
        </p:nvSpPr>
        <p:spPr>
          <a:xfrm>
            <a:off x="457200" y="274637"/>
            <a:ext cx="77724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As 600 – 1450 came to an end..</a:t>
            </a:r>
          </a:p>
        </p:txBody>
      </p:sp>
      <p:pic>
        <p:nvPicPr>
          <p:cNvPr id="535" name="Shape 535"/>
          <p:cNvPicPr preferRelativeResize="0"/>
          <p:nvPr/>
        </p:nvPicPr>
        <p:blipFill rotWithShape="1">
          <a:blip r:embed="rId3">
            <a:alphaModFix/>
          </a:blip>
          <a:srcRect b="0" l="0" r="0" t="0"/>
          <a:stretch/>
        </p:blipFill>
        <p:spPr>
          <a:xfrm>
            <a:off x="5181600" y="2819400"/>
            <a:ext cx="2286000" cy="1524000"/>
          </a:xfrm>
          <a:prstGeom prst="rect">
            <a:avLst/>
          </a:prstGeom>
          <a:noFill/>
          <a:ln>
            <a:noFill/>
          </a:ln>
        </p:spPr>
      </p:pic>
      <p:pic>
        <p:nvPicPr>
          <p:cNvPr id="536" name="Shape 536"/>
          <p:cNvPicPr preferRelativeResize="0"/>
          <p:nvPr/>
        </p:nvPicPr>
        <p:blipFill rotWithShape="1">
          <a:blip r:embed="rId4">
            <a:alphaModFix/>
          </a:blip>
          <a:srcRect b="0" l="0" r="0" t="0"/>
          <a:stretch/>
        </p:blipFill>
        <p:spPr>
          <a:xfrm>
            <a:off x="4724400" y="4419600"/>
            <a:ext cx="3496033" cy="2152651"/>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 name="Shape 135"/>
        <p:cNvGrpSpPr/>
        <p:nvPr/>
      </p:nvGrpSpPr>
      <p:grpSpPr>
        <a:xfrm>
          <a:off x="0" y="0"/>
          <a:ext cx="0" cy="0"/>
          <a:chOff x="0" y="0"/>
          <a:chExt cx="0" cy="0"/>
        </a:xfrm>
      </p:grpSpPr>
      <p:sp>
        <p:nvSpPr>
          <p:cNvPr id="136" name="Shape 136"/>
          <p:cNvSpPr txBox="1"/>
          <p:nvPr>
            <p:ph idx="1" type="body"/>
          </p:nvPr>
        </p:nvSpPr>
        <p:spPr>
          <a:xfrm>
            <a:off x="457200" y="2438400"/>
            <a:ext cx="8229600" cy="3568891"/>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The post classical era saw the emergence of:</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 important new civilizations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the revival and expansion of some old civilizations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the peak of influence of nomadic groups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the importance of belief systems as unifying forces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the increasing interconnections among the world’s people through trade networks </a:t>
            </a:r>
          </a:p>
        </p:txBody>
      </p:sp>
      <p:sp>
        <p:nvSpPr>
          <p:cNvPr id="137" name="Shape 137"/>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Overall</a:t>
            </a:r>
          </a:p>
        </p:txBody>
      </p:sp>
      <p:pic>
        <p:nvPicPr>
          <p:cNvPr id="138" name="Shape 138"/>
          <p:cNvPicPr preferRelativeResize="0"/>
          <p:nvPr/>
        </p:nvPicPr>
        <p:blipFill rotWithShape="1">
          <a:blip r:embed="rId3">
            <a:alphaModFix/>
          </a:blip>
          <a:srcRect b="0" l="0" r="0" t="0"/>
          <a:stretch/>
        </p:blipFill>
        <p:spPr>
          <a:xfrm>
            <a:off x="5105400" y="533400"/>
            <a:ext cx="2666868" cy="1904999"/>
          </a:xfrm>
          <a:prstGeom prst="rect">
            <a:avLst/>
          </a:prstGeom>
          <a:noFill/>
          <a:ln>
            <a:noFill/>
          </a:ln>
        </p:spPr>
      </p:pic>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0" name="Shape 540"/>
        <p:cNvGrpSpPr/>
        <p:nvPr/>
      </p:nvGrpSpPr>
      <p:grpSpPr>
        <a:xfrm>
          <a:off x="0" y="0"/>
          <a:ext cx="0" cy="0"/>
          <a:chOff x="0" y="0"/>
          <a:chExt cx="0" cy="0"/>
        </a:xfrm>
      </p:grpSpPr>
      <p:sp>
        <p:nvSpPr>
          <p:cNvPr id="541" name="Shape 541"/>
          <p:cNvSpPr txBox="1"/>
          <p:nvPr>
            <p:ph type="title"/>
          </p:nvPr>
        </p:nvSpPr>
        <p:spPr>
          <a:xfrm>
            <a:off x="722375" y="1059712"/>
            <a:ext cx="7772400" cy="1828800"/>
          </a:xfrm>
          <a:prstGeom prst="rect">
            <a:avLst/>
          </a:prstGeom>
          <a:noFill/>
          <a:ln>
            <a:noFill/>
          </a:ln>
        </p:spPr>
        <p:txBody>
          <a:bodyPr anchorCtr="0" anchor="b" bIns="45700" lIns="91425" rIns="91425" tIns="45700">
            <a:noAutofit/>
          </a:bodyPr>
          <a:lstStyle/>
          <a:p>
            <a:pPr indent="0" lvl="0" marL="0" marR="0" rtl="0" algn="r">
              <a:spcBef>
                <a:spcPts val="0"/>
              </a:spcBef>
              <a:buClr>
                <a:schemeClr val="dk2"/>
              </a:buClr>
              <a:buSzPct val="25000"/>
              <a:buFont typeface="Rambla"/>
              <a:buNone/>
            </a:pPr>
            <a:r>
              <a:rPr b="1" baseline="0" i="0" lang="en-US" sz="4800" u="none" cap="none" strike="noStrike">
                <a:solidFill>
                  <a:schemeClr val="dk2"/>
                </a:solidFill>
                <a:latin typeface="Rambla"/>
                <a:ea typeface="Rambla"/>
                <a:cs typeface="Rambla"/>
                <a:sym typeface="Rambla"/>
              </a:rPr>
              <a:t>The Americas</a:t>
            </a:r>
          </a:p>
        </p:txBody>
      </p:sp>
      <p:sp>
        <p:nvSpPr>
          <p:cNvPr id="542" name="Shape 542"/>
          <p:cNvSpPr txBox="1"/>
          <p:nvPr>
            <p:ph idx="1" type="body"/>
          </p:nvPr>
        </p:nvSpPr>
        <p:spPr>
          <a:xfrm>
            <a:off x="3922712" y="2931711"/>
            <a:ext cx="4572000" cy="1454888"/>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spcAft>
                <a:spcPts val="0"/>
              </a:spcAft>
              <a:buClr>
                <a:schemeClr val="accent1"/>
              </a:buClr>
              <a:buSzPct val="25000"/>
              <a:buFont typeface="Rambla"/>
              <a:buNone/>
            </a:pPr>
            <a:r>
              <a:rPr b="0" baseline="0" i="0" lang="en-US" sz="2300" u="none" cap="none" strike="noStrike">
                <a:solidFill>
                  <a:schemeClr val="dk1"/>
                </a:solidFill>
                <a:latin typeface="Rambla"/>
                <a:ea typeface="Rambla"/>
                <a:cs typeface="Rambla"/>
                <a:sym typeface="Rambla"/>
              </a:rPr>
              <a:t>The emergence of two great empires in this era which unified Mesoamerica and the Andes Mountains area</a:t>
            </a:r>
          </a:p>
        </p:txBody>
      </p:sp>
      <p:pic>
        <p:nvPicPr>
          <p:cNvPr id="543" name="Shape 543"/>
          <p:cNvPicPr preferRelativeResize="0"/>
          <p:nvPr/>
        </p:nvPicPr>
        <p:blipFill rotWithShape="1">
          <a:blip r:embed="rId3">
            <a:alphaModFix/>
          </a:blip>
          <a:srcRect b="0" l="0" r="0" t="0"/>
          <a:stretch/>
        </p:blipFill>
        <p:spPr>
          <a:xfrm>
            <a:off x="457200" y="381000"/>
            <a:ext cx="3124199" cy="3124199"/>
          </a:xfrm>
          <a:prstGeom prst="rect">
            <a:avLst/>
          </a:prstGeom>
          <a:noFill/>
          <a:ln>
            <a:noFill/>
          </a:ln>
        </p:spPr>
      </p:pic>
      <p:pic>
        <p:nvPicPr>
          <p:cNvPr id="544" name="Shape 544"/>
          <p:cNvPicPr preferRelativeResize="0"/>
          <p:nvPr/>
        </p:nvPicPr>
        <p:blipFill rotWithShape="1">
          <a:blip r:embed="rId4">
            <a:alphaModFix/>
          </a:blip>
          <a:srcRect b="0" l="0" r="0" t="0"/>
          <a:stretch/>
        </p:blipFill>
        <p:spPr>
          <a:xfrm>
            <a:off x="6248400" y="4190998"/>
            <a:ext cx="1927592" cy="2667001"/>
          </a:xfrm>
          <a:prstGeom prst="rect">
            <a:avLst/>
          </a:prstGeom>
          <a:noFill/>
          <a:ln>
            <a:noFill/>
          </a:ln>
        </p:spPr>
      </p:pic>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8" name="Shape 548"/>
        <p:cNvGrpSpPr/>
        <p:nvPr/>
      </p:nvGrpSpPr>
      <p:grpSpPr>
        <a:xfrm>
          <a:off x="0" y="0"/>
          <a:ext cx="0" cy="0"/>
          <a:chOff x="0" y="0"/>
          <a:chExt cx="0" cy="0"/>
        </a:xfrm>
      </p:grpSpPr>
      <p:sp>
        <p:nvSpPr>
          <p:cNvPr id="549" name="Shape 549"/>
          <p:cNvSpPr txBox="1"/>
          <p:nvPr>
            <p:ph idx="1" type="body"/>
          </p:nvPr>
        </p:nvSpPr>
        <p:spPr>
          <a:xfrm>
            <a:off x="457200" y="1481328"/>
            <a:ext cx="8229600" cy="4767071"/>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Nomadic groups and subsistence farmers in North America</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Complex civilizations in Mesoamerica and around the Andes in South America</a:t>
            </a:r>
          </a:p>
          <a:p>
            <a:pPr indent="-240791" lvl="1" marL="621792" marR="0" rtl="0" algn="l">
              <a:lnSpc>
                <a:spcPct val="90000"/>
              </a:lnSpc>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Olmec society replaced by the Maya, the people of Teotihuacan, the Toltecs, and eventually the Aztecs</a:t>
            </a:r>
          </a:p>
          <a:p>
            <a:pPr indent="-240791" lvl="1" marL="621792" marR="0" rtl="0" algn="l">
              <a:lnSpc>
                <a:spcPct val="90000"/>
              </a:lnSpc>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In South America the Chavin was replaced by the Mochica and the Chimu state.  </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At the end of the era the people of the Americas were in their last days of isolation from the east before the devastation that the 16</a:t>
            </a:r>
            <a:r>
              <a:rPr b="0" baseline="30000" i="0" lang="en-US" sz="2700" u="none" cap="none" strike="noStrike">
                <a:solidFill>
                  <a:schemeClr val="dk1"/>
                </a:solidFill>
                <a:latin typeface="Rambla"/>
                <a:ea typeface="Rambla"/>
                <a:cs typeface="Rambla"/>
                <a:sym typeface="Rambla"/>
              </a:rPr>
              <a:t>th</a:t>
            </a:r>
            <a:r>
              <a:rPr b="0" baseline="0" i="0" lang="en-US" sz="2700" u="none" cap="none" strike="noStrike">
                <a:solidFill>
                  <a:schemeClr val="dk1"/>
                </a:solidFill>
                <a:latin typeface="Rambla"/>
                <a:ea typeface="Rambla"/>
                <a:cs typeface="Rambla"/>
                <a:sym typeface="Rambla"/>
              </a:rPr>
              <a:t> century would bring</a:t>
            </a:r>
          </a:p>
          <a:p>
            <a:pPr indent="-147573" lvl="0" marL="365760" marR="0" rtl="0" algn="l">
              <a:lnSpc>
                <a:spcPct val="90000"/>
              </a:lnSpc>
              <a:spcBef>
                <a:spcPts val="400"/>
              </a:spcBef>
              <a:spcAft>
                <a:spcPts val="0"/>
              </a:spcAft>
              <a:buClr>
                <a:schemeClr val="accent1"/>
              </a:buClr>
              <a:buFont typeface="Rambla"/>
              <a:buNone/>
            </a:pPr>
            <a:r>
              <a:t/>
            </a:r>
            <a:endParaRPr b="0" baseline="0" i="0" sz="2700" u="none" cap="none" strike="noStrike">
              <a:solidFill>
                <a:schemeClr val="dk1"/>
              </a:solidFill>
              <a:latin typeface="Rambla"/>
              <a:ea typeface="Rambla"/>
              <a:cs typeface="Rambla"/>
              <a:sym typeface="Rambla"/>
            </a:endParaRPr>
          </a:p>
        </p:txBody>
      </p:sp>
      <p:sp>
        <p:nvSpPr>
          <p:cNvPr id="550" name="Shape 550"/>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Western Hemisphere Civilizations</a:t>
            </a:r>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4" name="Shape 554"/>
        <p:cNvGrpSpPr/>
        <p:nvPr/>
      </p:nvGrpSpPr>
      <p:grpSpPr>
        <a:xfrm>
          <a:off x="0" y="0"/>
          <a:ext cx="0" cy="0"/>
          <a:chOff x="0" y="0"/>
          <a:chExt cx="0" cy="0"/>
        </a:xfrm>
      </p:grpSpPr>
      <p:sp>
        <p:nvSpPr>
          <p:cNvPr id="555" name="Shape 555"/>
          <p:cNvSpPr txBox="1"/>
          <p:nvPr>
            <p:ph idx="1" type="body"/>
          </p:nvPr>
        </p:nvSpPr>
        <p:spPr>
          <a:xfrm>
            <a:off x="533400" y="1447800"/>
            <a:ext cx="8229600" cy="3078163"/>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Classical period ends about 900 </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Post-classical ends 1450</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Note difference from Eastern Hemisphere!</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Classical civilizations:</a:t>
            </a:r>
          </a:p>
          <a:p>
            <a:pPr indent="-240791" lvl="1" marL="621792" marR="0" rtl="0" algn="l">
              <a:lnSpc>
                <a:spcPct val="90000"/>
              </a:lnSpc>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include Maya and people of Teotihuacan</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Post-classical:</a:t>
            </a:r>
          </a:p>
          <a:p>
            <a:pPr indent="-240791" lvl="1" marL="621792" marR="0" rtl="0" algn="l">
              <a:lnSpc>
                <a:spcPct val="90000"/>
              </a:lnSpc>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Toltecs and Aztecs</a:t>
            </a:r>
          </a:p>
        </p:txBody>
      </p:sp>
      <p:sp>
        <p:nvSpPr>
          <p:cNvPr id="556" name="Shape 556"/>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Societies in Mesoamerica</a:t>
            </a:r>
          </a:p>
        </p:txBody>
      </p:sp>
      <p:pic>
        <p:nvPicPr>
          <p:cNvPr id="557" name="Shape 557"/>
          <p:cNvPicPr preferRelativeResize="0"/>
          <p:nvPr/>
        </p:nvPicPr>
        <p:blipFill rotWithShape="1">
          <a:blip r:embed="rId3">
            <a:alphaModFix/>
          </a:blip>
          <a:srcRect b="0" l="0" r="0" t="0"/>
          <a:stretch/>
        </p:blipFill>
        <p:spPr>
          <a:xfrm>
            <a:off x="4191000" y="3505200"/>
            <a:ext cx="4411580" cy="2933700"/>
          </a:xfrm>
          <a:prstGeom prst="rect">
            <a:avLst/>
          </a:prstGeom>
          <a:noFill/>
          <a:ln>
            <a:noFill/>
          </a:ln>
        </p:spPr>
      </p:pic>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1" name="Shape 561"/>
        <p:cNvGrpSpPr/>
        <p:nvPr/>
      </p:nvGrpSpPr>
      <p:grpSpPr>
        <a:xfrm>
          <a:off x="0" y="0"/>
          <a:ext cx="0" cy="0"/>
          <a:chOff x="0" y="0"/>
          <a:chExt cx="0" cy="0"/>
        </a:xfrm>
      </p:grpSpPr>
      <p:sp>
        <p:nvSpPr>
          <p:cNvPr id="562" name="Shape 562"/>
          <p:cNvSpPr txBox="1"/>
          <p:nvPr>
            <p:ph type="title"/>
          </p:nvPr>
        </p:nvSpPr>
        <p:spPr>
          <a:xfrm>
            <a:off x="381000" y="274637"/>
            <a:ext cx="78485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Classical Mesoamerica: Maya</a:t>
            </a:r>
          </a:p>
        </p:txBody>
      </p:sp>
      <p:sp>
        <p:nvSpPr>
          <p:cNvPr id="563" name="Shape 563"/>
          <p:cNvSpPr txBox="1"/>
          <p:nvPr>
            <p:ph idx="1" type="body"/>
          </p:nvPr>
        </p:nvSpPr>
        <p:spPr>
          <a:xfrm>
            <a:off x="5105400" y="1481137"/>
            <a:ext cx="4038599" cy="45259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Heirs of Olmecs were Maya </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Ceremonial center at Kaminaljuyu which fell under control of Teotihuacan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Maya moved to poorly drained Mesoamerican lowlands</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Built large ceremonial centers with </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Pyramids, palaces, and temples, stelae (memorial pillars)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Large cities with peasant populations on the periphery</a:t>
            </a:r>
          </a:p>
          <a:p>
            <a:pPr indent="-173827" lvl="0" marL="365760" marR="0" rtl="0" algn="l">
              <a:lnSpc>
                <a:spcPct val="80000"/>
              </a:lnSpc>
              <a:spcBef>
                <a:spcPts val="400"/>
              </a:spcBef>
              <a:spcAft>
                <a:spcPts val="0"/>
              </a:spcAft>
              <a:buClr>
                <a:schemeClr val="accent1"/>
              </a:buClr>
              <a:buFont typeface="Rambla"/>
              <a:buNone/>
            </a:pPr>
            <a:r>
              <a:t/>
            </a:r>
            <a:endParaRPr b="0" baseline="0" i="0" sz="2100" u="none" cap="none" strike="noStrike">
              <a:solidFill>
                <a:schemeClr val="dk1"/>
              </a:solidFill>
              <a:latin typeface="Rambla"/>
              <a:ea typeface="Rambla"/>
              <a:cs typeface="Rambla"/>
              <a:sym typeface="Rambla"/>
            </a:endParaRPr>
          </a:p>
          <a:p>
            <a:pPr indent="-173827" lvl="0" marL="365760" marR="0" rtl="0" algn="l">
              <a:lnSpc>
                <a:spcPct val="80000"/>
              </a:lnSpc>
              <a:spcBef>
                <a:spcPts val="400"/>
              </a:spcBef>
              <a:spcAft>
                <a:spcPts val="0"/>
              </a:spcAft>
              <a:buClr>
                <a:schemeClr val="accent1"/>
              </a:buClr>
              <a:buFont typeface="Rambla"/>
              <a:buNone/>
            </a:pPr>
            <a:r>
              <a:t/>
            </a:r>
            <a:endParaRPr b="0" baseline="0" i="0" sz="2100" u="none" cap="none" strike="noStrike">
              <a:solidFill>
                <a:schemeClr val="dk1"/>
              </a:solidFill>
              <a:latin typeface="Rambla"/>
              <a:ea typeface="Rambla"/>
              <a:cs typeface="Rambla"/>
              <a:sym typeface="Rambla"/>
            </a:endParaRPr>
          </a:p>
        </p:txBody>
      </p:sp>
      <p:pic>
        <p:nvPicPr>
          <p:cNvPr id="564" name="Shape 564"/>
          <p:cNvPicPr preferRelativeResize="0"/>
          <p:nvPr/>
        </p:nvPicPr>
        <p:blipFill rotWithShape="1">
          <a:blip r:embed="rId3">
            <a:alphaModFix/>
          </a:blip>
          <a:srcRect b="0" l="0" r="0" t="0"/>
          <a:stretch/>
        </p:blipFill>
        <p:spPr>
          <a:xfrm rot="-1418875">
            <a:off x="698995" y="2543447"/>
            <a:ext cx="4073777" cy="2438400"/>
          </a:xfrm>
          <a:prstGeom prst="rect">
            <a:avLst/>
          </a:prstGeom>
          <a:noFill/>
          <a:ln>
            <a:noFill/>
          </a:ln>
        </p:spPr>
      </p:pic>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8" name="Shape 568"/>
        <p:cNvGrpSpPr/>
        <p:nvPr/>
      </p:nvGrpSpPr>
      <p:grpSpPr>
        <a:xfrm>
          <a:off x="0" y="0"/>
          <a:ext cx="0" cy="0"/>
          <a:chOff x="0" y="0"/>
          <a:chExt cx="0" cy="0"/>
        </a:xfrm>
      </p:grpSpPr>
      <p:sp>
        <p:nvSpPr>
          <p:cNvPr id="569" name="Shape 569"/>
          <p:cNvSpPr txBox="1"/>
          <p:nvPr>
            <p:ph type="title"/>
          </p:nvPr>
        </p:nvSpPr>
        <p:spPr>
          <a:xfrm>
            <a:off x="381000" y="274637"/>
            <a:ext cx="78485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200" u="none" cap="none" strike="noStrike">
                <a:solidFill>
                  <a:schemeClr val="dk2"/>
                </a:solidFill>
                <a:latin typeface="Rambla"/>
                <a:ea typeface="Rambla"/>
                <a:cs typeface="Rambla"/>
                <a:sym typeface="Rambla"/>
              </a:rPr>
              <a:t>Classical Mesoamerica: Maya (cont.)</a:t>
            </a:r>
          </a:p>
        </p:txBody>
      </p:sp>
      <p:sp>
        <p:nvSpPr>
          <p:cNvPr id="570" name="Shape 570"/>
          <p:cNvSpPr txBox="1"/>
          <p:nvPr>
            <p:ph idx="1" type="body"/>
          </p:nvPr>
        </p:nvSpPr>
        <p:spPr>
          <a:xfrm>
            <a:off x="0" y="1481137"/>
            <a:ext cx="8686800" cy="4767262"/>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Slash and burn (shifting) agriculture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Terraced farming</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Maize</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Cotton</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Cacao</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Cities were religious and administrative  centers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Social stratification</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Rulers and elite serving priestly and political functions</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Tattoos and feathers; elaborate costumes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Kings not divine but communicated with ancestral spirits</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Rituals included blood letting and hallucinogenic trances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Large numbers of people to build altars and temples; did not use wheels or metal tools.</a:t>
            </a:r>
          </a:p>
          <a:p>
            <a:pPr indent="-156339" lvl="0" marL="365760" marR="0" rtl="0" algn="l">
              <a:lnSpc>
                <a:spcPct val="80000"/>
              </a:lnSpc>
              <a:spcBef>
                <a:spcPts val="400"/>
              </a:spcBef>
              <a:spcAft>
                <a:spcPts val="0"/>
              </a:spcAft>
              <a:buClr>
                <a:schemeClr val="accent1"/>
              </a:buClr>
              <a:buFont typeface="Rambla"/>
              <a:buNone/>
            </a:pPr>
            <a:r>
              <a:t/>
            </a:r>
            <a:endParaRPr b="0" baseline="0" i="0" sz="2500" u="none" cap="none" strike="noStrike">
              <a:solidFill>
                <a:schemeClr val="dk1"/>
              </a:solidFill>
              <a:latin typeface="Rambla"/>
              <a:ea typeface="Rambla"/>
              <a:cs typeface="Rambla"/>
              <a:sym typeface="Rambla"/>
            </a:endParaRPr>
          </a:p>
        </p:txBody>
      </p:sp>
      <p:pic>
        <p:nvPicPr>
          <p:cNvPr id="571" name="Shape 571"/>
          <p:cNvPicPr preferRelativeResize="0"/>
          <p:nvPr/>
        </p:nvPicPr>
        <p:blipFill rotWithShape="1">
          <a:blip r:embed="rId3">
            <a:alphaModFix/>
          </a:blip>
          <a:srcRect b="0" l="0" r="0" t="0"/>
          <a:stretch/>
        </p:blipFill>
        <p:spPr>
          <a:xfrm rot="1447664">
            <a:off x="6430217" y="1517057"/>
            <a:ext cx="1726301" cy="1258528"/>
          </a:xfrm>
          <a:prstGeom prst="rect">
            <a:avLst/>
          </a:prstGeom>
          <a:noFill/>
          <a:ln>
            <a:noFill/>
          </a:ln>
        </p:spPr>
      </p:pic>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5" name="Shape 575"/>
        <p:cNvGrpSpPr/>
        <p:nvPr/>
      </p:nvGrpSpPr>
      <p:grpSpPr>
        <a:xfrm>
          <a:off x="0" y="0"/>
          <a:ext cx="0" cy="0"/>
          <a:chOff x="0" y="0"/>
          <a:chExt cx="0" cy="0"/>
        </a:xfrm>
      </p:grpSpPr>
      <p:sp>
        <p:nvSpPr>
          <p:cNvPr id="576" name="Shape 576"/>
          <p:cNvSpPr txBox="1"/>
          <p:nvPr>
            <p:ph idx="1" type="body"/>
          </p:nvPr>
        </p:nvSpPr>
        <p:spPr>
          <a:xfrm>
            <a:off x="457200" y="1295400"/>
            <a:ext cx="8305799" cy="5562600"/>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Religion was central</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Pantheon of gods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Human sacrifice</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POW – especially elite</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Priests had magical powers giving them access to underworld; nine levels of hell</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Gods believed to interfere in human affairs, possessing both human and animal traits (jaguar)</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Please the gods through bloodletting – victims lacerated before being decapitated to produce more blood</a:t>
            </a:r>
          </a:p>
          <a:p>
            <a:pPr indent="-147573" lvl="0" marL="365760" marR="0" rtl="0" algn="l">
              <a:spcBef>
                <a:spcPts val="400"/>
              </a:spcBef>
              <a:spcAft>
                <a:spcPts val="0"/>
              </a:spcAft>
              <a:buClr>
                <a:schemeClr val="accent1"/>
              </a:buClr>
              <a:buFont typeface="Rambla"/>
              <a:buNone/>
            </a:pPr>
            <a:r>
              <a:t/>
            </a:r>
            <a:endParaRPr b="0" baseline="0" i="0" sz="2700" u="none" cap="none" strike="noStrike">
              <a:solidFill>
                <a:schemeClr val="dk1"/>
              </a:solidFill>
              <a:latin typeface="Rambla"/>
              <a:ea typeface="Rambla"/>
              <a:cs typeface="Rambla"/>
              <a:sym typeface="Rambla"/>
            </a:endParaRPr>
          </a:p>
        </p:txBody>
      </p:sp>
      <p:sp>
        <p:nvSpPr>
          <p:cNvPr id="577" name="Shape 577"/>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600" u="none" cap="none" strike="noStrike">
                <a:solidFill>
                  <a:schemeClr val="dk2"/>
                </a:solidFill>
                <a:latin typeface="Rambla"/>
                <a:ea typeface="Rambla"/>
                <a:cs typeface="Rambla"/>
                <a:sym typeface="Rambla"/>
              </a:rPr>
              <a:t>Classical Mesoamerica: Maya (cont.)</a:t>
            </a:r>
          </a:p>
        </p:txBody>
      </p:sp>
      <p:pic>
        <p:nvPicPr>
          <p:cNvPr id="578" name="Shape 578"/>
          <p:cNvPicPr preferRelativeResize="0"/>
          <p:nvPr/>
        </p:nvPicPr>
        <p:blipFill rotWithShape="1">
          <a:blip r:embed="rId3">
            <a:alphaModFix/>
          </a:blip>
          <a:srcRect b="0" l="0" r="0" t="0"/>
          <a:stretch/>
        </p:blipFill>
        <p:spPr>
          <a:xfrm>
            <a:off x="4800600" y="1371600"/>
            <a:ext cx="2560425" cy="1525587"/>
          </a:xfrm>
          <a:prstGeom prst="rect">
            <a:avLst/>
          </a:prstGeom>
          <a:noFill/>
          <a:ln>
            <a:noFill/>
          </a:ln>
        </p:spPr>
      </p:pic>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2" name="Shape 582"/>
        <p:cNvGrpSpPr/>
        <p:nvPr/>
      </p:nvGrpSpPr>
      <p:grpSpPr>
        <a:xfrm>
          <a:off x="0" y="0"/>
          <a:ext cx="0" cy="0"/>
          <a:chOff x="0" y="0"/>
          <a:chExt cx="0" cy="0"/>
        </a:xfrm>
      </p:grpSpPr>
      <p:sp>
        <p:nvSpPr>
          <p:cNvPr id="583" name="Shape 583"/>
          <p:cNvSpPr txBox="1"/>
          <p:nvPr>
            <p:ph idx="1" type="body"/>
          </p:nvPr>
        </p:nvSpPr>
        <p:spPr>
          <a:xfrm>
            <a:off x="3886200" y="1481137"/>
            <a:ext cx="5029199" cy="4525961"/>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Priests constructed elaborate calendars</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Solar based on agricultural cycle (365 days) and ritual (260 days)</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Wrote inscriptions on temples/monuments and books on paper or vellum</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Mayan began to leave cities about 800 CE and within 100 years the cities disappeared</a:t>
            </a:r>
          </a:p>
          <a:p>
            <a:pPr indent="-240791" lvl="1" marL="621792" marR="0" rtl="0" algn="l">
              <a:lnSpc>
                <a:spcPct val="9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Civil war, epidemic disease, foreign invasions?</a:t>
            </a:r>
          </a:p>
        </p:txBody>
      </p:sp>
      <p:sp>
        <p:nvSpPr>
          <p:cNvPr id="584" name="Shape 584"/>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600" u="none" cap="none" strike="noStrike">
                <a:solidFill>
                  <a:schemeClr val="dk2"/>
                </a:solidFill>
                <a:latin typeface="Rambla"/>
                <a:ea typeface="Rambla"/>
                <a:cs typeface="Rambla"/>
                <a:sym typeface="Rambla"/>
              </a:rPr>
              <a:t>Classical Mesoamerica: Maya (cont.)</a:t>
            </a:r>
          </a:p>
        </p:txBody>
      </p:sp>
      <p:pic>
        <p:nvPicPr>
          <p:cNvPr id="585" name="Shape 585"/>
          <p:cNvPicPr preferRelativeResize="0"/>
          <p:nvPr/>
        </p:nvPicPr>
        <p:blipFill rotWithShape="1">
          <a:blip r:embed="rId3">
            <a:alphaModFix/>
          </a:blip>
          <a:srcRect b="0" l="0" r="0" t="0"/>
          <a:stretch/>
        </p:blipFill>
        <p:spPr>
          <a:xfrm rot="-1418230">
            <a:off x="286920" y="2123340"/>
            <a:ext cx="3439745" cy="2150987"/>
          </a:xfrm>
          <a:prstGeom prst="rect">
            <a:avLst/>
          </a:prstGeom>
          <a:noFill/>
          <a:ln>
            <a:noFill/>
          </a:ln>
        </p:spPr>
      </p:pic>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9" name="Shape 589"/>
        <p:cNvGrpSpPr/>
        <p:nvPr/>
      </p:nvGrpSpPr>
      <p:grpSpPr>
        <a:xfrm>
          <a:off x="0" y="0"/>
          <a:ext cx="0" cy="0"/>
          <a:chOff x="0" y="0"/>
          <a:chExt cx="0" cy="0"/>
        </a:xfrm>
      </p:grpSpPr>
      <p:sp>
        <p:nvSpPr>
          <p:cNvPr id="590" name="Shape 590"/>
          <p:cNvSpPr txBox="1"/>
          <p:nvPr>
            <p:ph idx="1" type="body"/>
          </p:nvPr>
        </p:nvSpPr>
        <p:spPr>
          <a:xfrm>
            <a:off x="457200" y="1481328"/>
            <a:ext cx="8229600" cy="415747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500" u="sng" cap="none" strike="noStrike">
                <a:solidFill>
                  <a:schemeClr val="dk1"/>
                </a:solidFill>
                <a:latin typeface="Rambla"/>
                <a:ea typeface="Rambla"/>
                <a:cs typeface="Rambla"/>
                <a:sym typeface="Rambla"/>
              </a:rPr>
              <a:t>Teotihuacan</a:t>
            </a:r>
            <a:r>
              <a:rPr b="0" baseline="0" i="0" lang="en-US" sz="2500" u="none" cap="none" strike="noStrike">
                <a:solidFill>
                  <a:schemeClr val="dk1"/>
                </a:solidFill>
                <a:latin typeface="Rambla"/>
                <a:ea typeface="Rambla"/>
                <a:cs typeface="Rambla"/>
                <a:sym typeface="Rambla"/>
              </a:rPr>
              <a:t> develops in the highlands to the north of the Maya</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Large lakes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Center of religious ritual and government administration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Pyramidal monuments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Pyramids of the Sun and Moon among largest masonry structures ever built</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City laid out in barrios</a:t>
            </a:r>
          </a:p>
          <a:p>
            <a:pPr indent="-264160" lvl="0" marL="365760" marR="0" rtl="0" algn="l">
              <a:lnSpc>
                <a:spcPct val="80000"/>
              </a:lnSpc>
              <a:spcBef>
                <a:spcPts val="400"/>
              </a:spcBef>
              <a:spcAft>
                <a:spcPts val="0"/>
              </a:spcAft>
              <a:buClr>
                <a:schemeClr val="accent1"/>
              </a:buClr>
              <a:buSzPct val="25000"/>
              <a:buFont typeface="Rambla"/>
              <a:buNone/>
            </a:pPr>
            <a:r>
              <a:rPr b="0" baseline="0" i="0" lang="en-US" sz="2500" u="none" cap="none" strike="noStrike">
                <a:solidFill>
                  <a:schemeClr val="dk1"/>
                </a:solidFill>
                <a:latin typeface="Rambla"/>
                <a:ea typeface="Rambla"/>
                <a:cs typeface="Rambla"/>
                <a:sym typeface="Rambla"/>
              </a:rPr>
              <a:t>(quarters) for ordinary people.</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Also temples, palatial residences, </a:t>
            </a:r>
          </a:p>
          <a:p>
            <a:pPr indent="-240791" lvl="1" marL="621792" marR="0" rtl="0" algn="l">
              <a:lnSpc>
                <a:spcPct val="80000"/>
              </a:lnSpc>
              <a:spcBef>
                <a:spcPts val="324"/>
              </a:spcBef>
              <a:buClr>
                <a:schemeClr val="accent1"/>
              </a:buClr>
              <a:buSzPct val="25000"/>
              <a:buFont typeface="Rambla"/>
              <a:buNone/>
            </a:pPr>
            <a:r>
              <a:rPr b="0" baseline="0" i="0" lang="en-US" sz="2150" u="none" cap="none" strike="noStrike">
                <a:solidFill>
                  <a:schemeClr val="dk1"/>
                </a:solidFill>
                <a:latin typeface="Rambla"/>
                <a:ea typeface="Rambla"/>
                <a:cs typeface="Rambla"/>
                <a:sym typeface="Rambla"/>
              </a:rPr>
              <a:t> markets and workshops for craftsmen</a:t>
            </a:r>
          </a:p>
        </p:txBody>
      </p:sp>
      <p:sp>
        <p:nvSpPr>
          <p:cNvPr id="591" name="Shape 591"/>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Classical Mesoamerica:</a:t>
            </a:r>
            <a:br>
              <a:rPr b="1" baseline="0" i="0" lang="en-US" sz="3700" u="none" cap="none" strike="noStrike">
                <a:solidFill>
                  <a:schemeClr val="dk2"/>
                </a:solidFill>
                <a:latin typeface="Rambla"/>
                <a:ea typeface="Rambla"/>
                <a:cs typeface="Rambla"/>
                <a:sym typeface="Rambla"/>
              </a:rPr>
            </a:br>
            <a:r>
              <a:rPr b="1" baseline="0" i="0" lang="en-US" sz="3700" u="none" cap="none" strike="noStrike">
                <a:solidFill>
                  <a:schemeClr val="dk2"/>
                </a:solidFill>
                <a:latin typeface="Rambla"/>
                <a:ea typeface="Rambla"/>
                <a:cs typeface="Rambla"/>
                <a:sym typeface="Rambla"/>
              </a:rPr>
              <a:t>Teotihuacan</a:t>
            </a:r>
          </a:p>
        </p:txBody>
      </p:sp>
      <p:pic>
        <p:nvPicPr>
          <p:cNvPr id="592" name="Shape 592"/>
          <p:cNvPicPr preferRelativeResize="0"/>
          <p:nvPr/>
        </p:nvPicPr>
        <p:blipFill rotWithShape="1">
          <a:blip r:embed="rId3">
            <a:alphaModFix/>
          </a:blip>
          <a:srcRect b="0" l="0" r="0" t="0"/>
          <a:stretch/>
        </p:blipFill>
        <p:spPr>
          <a:xfrm>
            <a:off x="6172200" y="4191000"/>
            <a:ext cx="2666999" cy="2118360"/>
          </a:xfrm>
          <a:prstGeom prst="rect">
            <a:avLst/>
          </a:prstGeom>
          <a:noFill/>
          <a:ln>
            <a:noFill/>
          </a:ln>
        </p:spPr>
      </p:pic>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6" name="Shape 596"/>
        <p:cNvGrpSpPr/>
        <p:nvPr/>
      </p:nvGrpSpPr>
      <p:grpSpPr>
        <a:xfrm>
          <a:off x="0" y="0"/>
          <a:ext cx="0" cy="0"/>
          <a:chOff x="0" y="0"/>
          <a:chExt cx="0" cy="0"/>
        </a:xfrm>
      </p:grpSpPr>
      <p:sp>
        <p:nvSpPr>
          <p:cNvPr id="597" name="Shape 597"/>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Classical Mesoamerica:</a:t>
            </a:r>
            <a:br>
              <a:rPr b="1" baseline="0" i="0" lang="en-US" sz="3700" u="none" cap="none" strike="noStrike">
                <a:solidFill>
                  <a:schemeClr val="dk2"/>
                </a:solidFill>
                <a:latin typeface="Rambla"/>
                <a:ea typeface="Rambla"/>
                <a:cs typeface="Rambla"/>
                <a:sym typeface="Rambla"/>
              </a:rPr>
            </a:br>
            <a:r>
              <a:rPr b="1" baseline="0" i="0" lang="en-US" sz="3700" u="none" cap="none" strike="noStrike">
                <a:solidFill>
                  <a:schemeClr val="dk2"/>
                </a:solidFill>
                <a:latin typeface="Rambla"/>
                <a:ea typeface="Rambla"/>
                <a:cs typeface="Rambla"/>
                <a:sym typeface="Rambla"/>
              </a:rPr>
              <a:t>Teotihuacan (cont.)</a:t>
            </a:r>
          </a:p>
        </p:txBody>
      </p:sp>
      <p:sp>
        <p:nvSpPr>
          <p:cNvPr id="598" name="Shape 598"/>
          <p:cNvSpPr txBox="1"/>
          <p:nvPr>
            <p:ph idx="1" type="body"/>
          </p:nvPr>
        </p:nvSpPr>
        <p:spPr>
          <a:xfrm>
            <a:off x="4876800" y="1481137"/>
            <a:ext cx="4267199" cy="5148262"/>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No written records; the story is in the stone</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Paintings and murals suggest priests important (similar to Maya)</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Priests kept calendars for agriculture (similar to Maya)</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Cities were centers of extensive trade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Evidence of centralized planning</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Collapsed about 750 CE</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Walls suggest that later days not as peaceful as earlier</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Violent murals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Temples and houses burned</a:t>
            </a:r>
          </a:p>
          <a:p>
            <a:pPr indent="-165061" lvl="0" marL="365760" marR="0" rtl="0" algn="l">
              <a:lnSpc>
                <a:spcPct val="80000"/>
              </a:lnSpc>
              <a:spcBef>
                <a:spcPts val="400"/>
              </a:spcBef>
              <a:spcAft>
                <a:spcPts val="0"/>
              </a:spcAft>
              <a:buClr>
                <a:schemeClr val="accent1"/>
              </a:buClr>
              <a:buFont typeface="Rambla"/>
              <a:buNone/>
            </a:pPr>
            <a:r>
              <a:t/>
            </a:r>
            <a:endParaRPr b="0" baseline="0" i="0" sz="2300" u="none" cap="none" strike="noStrike">
              <a:solidFill>
                <a:schemeClr val="dk1"/>
              </a:solidFill>
              <a:latin typeface="Rambla"/>
              <a:ea typeface="Rambla"/>
              <a:cs typeface="Rambla"/>
              <a:sym typeface="Rambla"/>
            </a:endParaRPr>
          </a:p>
        </p:txBody>
      </p:sp>
      <p:pic>
        <p:nvPicPr>
          <p:cNvPr id="599" name="Shape 599"/>
          <p:cNvPicPr preferRelativeResize="0"/>
          <p:nvPr/>
        </p:nvPicPr>
        <p:blipFill rotWithShape="1">
          <a:blip r:embed="rId3">
            <a:alphaModFix/>
          </a:blip>
          <a:srcRect b="0" l="0" r="0" t="0"/>
          <a:stretch/>
        </p:blipFill>
        <p:spPr>
          <a:xfrm>
            <a:off x="685800" y="1676400"/>
            <a:ext cx="4020393" cy="4190999"/>
          </a:xfrm>
          <a:prstGeom prst="rect">
            <a:avLst/>
          </a:prstGeom>
          <a:noFill/>
          <a:ln>
            <a:noFill/>
          </a:ln>
        </p:spPr>
      </p:pic>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3" name="Shape 603"/>
        <p:cNvGrpSpPr/>
        <p:nvPr/>
      </p:nvGrpSpPr>
      <p:grpSpPr>
        <a:xfrm>
          <a:off x="0" y="0"/>
          <a:ext cx="0" cy="0"/>
          <a:chOff x="0" y="0"/>
          <a:chExt cx="0" cy="0"/>
        </a:xfrm>
      </p:grpSpPr>
      <p:sp>
        <p:nvSpPr>
          <p:cNvPr id="604" name="Shape 604"/>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Post- Classical Mesoamerica</a:t>
            </a:r>
          </a:p>
        </p:txBody>
      </p:sp>
      <p:sp>
        <p:nvSpPr>
          <p:cNvPr id="605" name="Shape 605"/>
          <p:cNvSpPr txBox="1"/>
          <p:nvPr>
            <p:ph idx="1" type="body"/>
          </p:nvPr>
        </p:nvSpPr>
        <p:spPr>
          <a:xfrm>
            <a:off x="457200" y="1447800"/>
            <a:ext cx="3886200" cy="4525961"/>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Regional states arose; conflicts led to more emphasis on military organization</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Capitals on well-defended hills</a:t>
            </a:r>
          </a:p>
          <a:p>
            <a:pPr indent="-264160" lvl="0" marL="365760" marR="0" rtl="0" algn="l">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Art illustrated warriors</a:t>
            </a:r>
          </a:p>
        </p:txBody>
      </p:sp>
      <p:pic>
        <p:nvPicPr>
          <p:cNvPr id="606" name="Shape 606"/>
          <p:cNvPicPr preferRelativeResize="0"/>
          <p:nvPr/>
        </p:nvPicPr>
        <p:blipFill rotWithShape="1">
          <a:blip r:embed="rId3">
            <a:alphaModFix/>
          </a:blip>
          <a:srcRect b="0" l="0" r="0" t="0"/>
          <a:stretch/>
        </p:blipFill>
        <p:spPr>
          <a:xfrm>
            <a:off x="5029200" y="1447800"/>
            <a:ext cx="2990849" cy="4524374"/>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 name="Shape 142"/>
        <p:cNvGrpSpPr/>
        <p:nvPr/>
      </p:nvGrpSpPr>
      <p:grpSpPr>
        <a:xfrm>
          <a:off x="0" y="0"/>
          <a:ext cx="0" cy="0"/>
          <a:chOff x="0" y="0"/>
          <a:chExt cx="0" cy="0"/>
        </a:xfrm>
      </p:grpSpPr>
      <p:sp>
        <p:nvSpPr>
          <p:cNvPr id="143" name="Shape 143"/>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1" baseline="0" i="1" lang="en-US" sz="2500" u="none" cap="none" strike="noStrike">
                <a:solidFill>
                  <a:schemeClr val="dk1"/>
                </a:solidFill>
                <a:latin typeface="Rambla"/>
                <a:ea typeface="Rambla"/>
                <a:cs typeface="Rambla"/>
                <a:sym typeface="Rambla"/>
              </a:rPr>
              <a:t>Eastern and Western hemispheres were not joined</a:t>
            </a:r>
            <a:r>
              <a:rPr b="0" baseline="0" i="0" lang="en-US" sz="2500" u="none" cap="none" strike="noStrike">
                <a:solidFill>
                  <a:schemeClr val="dk1"/>
                </a:solidFill>
                <a:latin typeface="Rambla"/>
                <a:ea typeface="Rambla"/>
                <a:cs typeface="Rambla"/>
                <a:sym typeface="Rambla"/>
              </a:rPr>
              <a:t>.  </a:t>
            </a:r>
          </a:p>
          <a:p>
            <a:pPr indent="-240791" lvl="1" marL="621792" marR="0" rtl="0" algn="l">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The Americans were developing in isolation from Asia, Europe, and Africa.  Australia and Polynesia were also developing on their own.</a:t>
            </a:r>
          </a:p>
          <a:p>
            <a:pPr indent="-240791" lvl="1" marL="621792" marR="0" rtl="0" algn="l">
              <a:spcBef>
                <a:spcPts val="324"/>
              </a:spcBef>
              <a:buClr>
                <a:schemeClr val="accent1"/>
              </a:buClr>
              <a:buFont typeface="Rambla"/>
              <a:buNone/>
            </a:pPr>
            <a:r>
              <a:t/>
            </a:r>
            <a:endParaRPr b="0" baseline="0" i="0" sz="2150" u="none" cap="none" strike="noStrike">
              <a:solidFill>
                <a:schemeClr val="dk1"/>
              </a:solidFill>
              <a:latin typeface="Rambla"/>
              <a:ea typeface="Rambla"/>
              <a:cs typeface="Rambla"/>
              <a:sym typeface="Rambla"/>
            </a:endParaRPr>
          </a:p>
          <a:p>
            <a:pPr indent="-264160" lvl="0" marL="365760" marR="0" rtl="0" algn="l">
              <a:spcBef>
                <a:spcPts val="400"/>
              </a:spcBef>
              <a:spcAft>
                <a:spcPts val="0"/>
              </a:spcAft>
              <a:buClr>
                <a:schemeClr val="accent1"/>
              </a:buClr>
              <a:buSzPct val="68000"/>
              <a:buFont typeface="Rambla"/>
              <a:buChar char=""/>
            </a:pPr>
            <a:r>
              <a:rPr b="1" baseline="0" i="1" lang="en-US" sz="2500" u="none" cap="none" strike="noStrike">
                <a:solidFill>
                  <a:schemeClr val="dk1"/>
                </a:solidFill>
                <a:latin typeface="Rambla"/>
                <a:ea typeface="Rambla"/>
                <a:cs typeface="Rambla"/>
                <a:sym typeface="Rambla"/>
              </a:rPr>
              <a:t>Technology expanded but innovations were not numerous. </a:t>
            </a:r>
          </a:p>
          <a:p>
            <a:pPr indent="-240791" lvl="1" marL="621792" marR="0" rtl="0" algn="l">
              <a:spcBef>
                <a:spcPts val="324"/>
              </a:spcBef>
              <a:buClr>
                <a:schemeClr val="accent1"/>
              </a:buClr>
              <a:buSzPct val="97727"/>
              <a:buFont typeface="Rambla"/>
              <a:buChar char="◦"/>
            </a:pPr>
            <a:r>
              <a:rPr b="0" baseline="0" i="0" lang="en-US" sz="2150" u="sng" cap="none" strike="noStrike">
                <a:solidFill>
                  <a:schemeClr val="dk1"/>
                </a:solidFill>
                <a:latin typeface="Rambla"/>
                <a:ea typeface="Rambla"/>
                <a:cs typeface="Rambla"/>
                <a:sym typeface="Rambla"/>
              </a:rPr>
              <a:t>Expansion</a:t>
            </a:r>
            <a:r>
              <a:rPr b="0" baseline="0" i="0" lang="en-US" sz="2150" u="none" cap="none" strike="noStrike">
                <a:solidFill>
                  <a:schemeClr val="dk1"/>
                </a:solidFill>
                <a:latin typeface="Rambla"/>
                <a:ea typeface="Rambla"/>
                <a:cs typeface="Rambla"/>
                <a:sym typeface="Rambla"/>
              </a:rPr>
              <a:t> was more characteristic than innovation.  Previous technologies diffused far beyond the region of innovation </a:t>
            </a:r>
          </a:p>
          <a:p>
            <a:pPr indent="-237236" lvl="2" marL="859536" marR="0" rtl="0" algn="l">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camel saddles, stirrups, silk-making techniques, steel plows</a:t>
            </a:r>
          </a:p>
        </p:txBody>
      </p:sp>
      <p:sp>
        <p:nvSpPr>
          <p:cNvPr id="144" name="Shape 144"/>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Keep in mind what did NOT happen!</a:t>
            </a:r>
          </a:p>
        </p:txBody>
      </p:sp>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0" name="Shape 610"/>
        <p:cNvGrpSpPr/>
        <p:nvPr/>
      </p:nvGrpSpPr>
      <p:grpSpPr>
        <a:xfrm>
          <a:off x="0" y="0"/>
          <a:ext cx="0" cy="0"/>
          <a:chOff x="0" y="0"/>
          <a:chExt cx="0" cy="0"/>
        </a:xfrm>
      </p:grpSpPr>
      <p:sp>
        <p:nvSpPr>
          <p:cNvPr id="611" name="Shape 611"/>
          <p:cNvSpPr txBox="1"/>
          <p:nvPr>
            <p:ph idx="1" type="body"/>
          </p:nvPr>
        </p:nvSpPr>
        <p:spPr>
          <a:xfrm>
            <a:off x="3505200" y="1481137"/>
            <a:ext cx="5029199" cy="45259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Toltecs first to unify central Mexico after the people of Teotihuacan</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Agriculture included maize, beans, peppers, tomatoes, chiles, and cotton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Centralized state based on military power</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Buildings decorated w/warriors and scenes of human sacrifice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Two rulers; most famous was Topiltizin, a priest associated with god Quetzalcoatl (forced into exile)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Replaced by Mexica – the Aztecs</a:t>
            </a:r>
          </a:p>
          <a:p>
            <a:pPr indent="-173827" lvl="0" marL="365760" marR="0" rtl="0" algn="l">
              <a:lnSpc>
                <a:spcPct val="80000"/>
              </a:lnSpc>
              <a:spcBef>
                <a:spcPts val="400"/>
              </a:spcBef>
              <a:spcAft>
                <a:spcPts val="0"/>
              </a:spcAft>
              <a:buClr>
                <a:schemeClr val="accent1"/>
              </a:buClr>
              <a:buFont typeface="Rambla"/>
              <a:buNone/>
            </a:pPr>
            <a:r>
              <a:t/>
            </a:r>
            <a:endParaRPr b="0" baseline="0" i="0" sz="2100" u="none" cap="none" strike="noStrike">
              <a:solidFill>
                <a:schemeClr val="dk1"/>
              </a:solidFill>
              <a:latin typeface="Rambla"/>
              <a:ea typeface="Rambla"/>
              <a:cs typeface="Rambla"/>
              <a:sym typeface="Rambla"/>
            </a:endParaRPr>
          </a:p>
        </p:txBody>
      </p:sp>
      <p:sp>
        <p:nvSpPr>
          <p:cNvPr id="612" name="Shape 612"/>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Post- Classical Mesoamerica:</a:t>
            </a:r>
            <a:br>
              <a:rPr b="1" baseline="0" i="0" lang="en-US" sz="3700" u="none" cap="none" strike="noStrike">
                <a:solidFill>
                  <a:schemeClr val="dk2"/>
                </a:solidFill>
                <a:latin typeface="Rambla"/>
                <a:ea typeface="Rambla"/>
                <a:cs typeface="Rambla"/>
                <a:sym typeface="Rambla"/>
              </a:rPr>
            </a:br>
            <a:r>
              <a:rPr b="1" baseline="0" i="0" lang="en-US" sz="3700" u="none" cap="none" strike="noStrike">
                <a:solidFill>
                  <a:schemeClr val="dk2"/>
                </a:solidFill>
                <a:latin typeface="Rambla"/>
                <a:ea typeface="Rambla"/>
                <a:cs typeface="Rambla"/>
                <a:sym typeface="Rambla"/>
              </a:rPr>
              <a:t>Toltecs</a:t>
            </a:r>
          </a:p>
        </p:txBody>
      </p:sp>
      <p:pic>
        <p:nvPicPr>
          <p:cNvPr id="613" name="Shape 613"/>
          <p:cNvPicPr preferRelativeResize="0"/>
          <p:nvPr/>
        </p:nvPicPr>
        <p:blipFill rotWithShape="1">
          <a:blip r:embed="rId3">
            <a:alphaModFix/>
          </a:blip>
          <a:srcRect b="0" l="0" r="0" t="0"/>
          <a:stretch/>
        </p:blipFill>
        <p:spPr>
          <a:xfrm>
            <a:off x="381000" y="1600200"/>
            <a:ext cx="2857499" cy="4286250"/>
          </a:xfrm>
          <a:prstGeom prst="rect">
            <a:avLst/>
          </a:prstGeom>
          <a:noFill/>
          <a:ln>
            <a:noFill/>
          </a:ln>
        </p:spPr>
      </p:pic>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7" name="Shape 617"/>
        <p:cNvGrpSpPr/>
        <p:nvPr/>
      </p:nvGrpSpPr>
      <p:grpSpPr>
        <a:xfrm>
          <a:off x="0" y="0"/>
          <a:ext cx="0" cy="0"/>
          <a:chOff x="0" y="0"/>
          <a:chExt cx="0" cy="0"/>
        </a:xfrm>
      </p:grpSpPr>
      <p:sp>
        <p:nvSpPr>
          <p:cNvPr id="618" name="Shape 618"/>
          <p:cNvSpPr txBox="1"/>
          <p:nvPr>
            <p:ph idx="1" type="body"/>
          </p:nvPr>
        </p:nvSpPr>
        <p:spPr>
          <a:xfrm>
            <a:off x="3810000" y="1481137"/>
            <a:ext cx="4800600" cy="4525961"/>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Tenochtitlan built where an eagle perched on a cactus with a snake in its mouth</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Large city, position on small island in Lake Texcoco, connected by causeways</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Chinampas – floating gardens; boosted agricultural production</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Tribute system on conquered peoples</a:t>
            </a:r>
          </a:p>
        </p:txBody>
      </p:sp>
      <p:sp>
        <p:nvSpPr>
          <p:cNvPr id="619" name="Shape 619"/>
          <p:cNvSpPr txBox="1"/>
          <p:nvPr>
            <p:ph type="title"/>
          </p:nvPr>
        </p:nvSpPr>
        <p:spPr>
          <a:xfrm>
            <a:off x="457200" y="274637"/>
            <a:ext cx="77724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Post- Classical Mesoamerica:</a:t>
            </a:r>
            <a:br>
              <a:rPr b="1" baseline="0" i="0" lang="en-US" sz="3700" u="none" cap="none" strike="noStrike">
                <a:solidFill>
                  <a:schemeClr val="dk2"/>
                </a:solidFill>
                <a:latin typeface="Rambla"/>
                <a:ea typeface="Rambla"/>
                <a:cs typeface="Rambla"/>
                <a:sym typeface="Rambla"/>
              </a:rPr>
            </a:br>
            <a:r>
              <a:rPr b="1" baseline="0" i="0" lang="en-US" sz="3700" u="none" cap="none" strike="noStrike">
                <a:solidFill>
                  <a:schemeClr val="dk2"/>
                </a:solidFill>
                <a:latin typeface="Rambla"/>
                <a:ea typeface="Rambla"/>
                <a:cs typeface="Rambla"/>
                <a:sym typeface="Rambla"/>
              </a:rPr>
              <a:t>Aztecs</a:t>
            </a:r>
          </a:p>
        </p:txBody>
      </p:sp>
      <p:pic>
        <p:nvPicPr>
          <p:cNvPr id="620" name="Shape 620"/>
          <p:cNvPicPr preferRelativeResize="0"/>
          <p:nvPr/>
        </p:nvPicPr>
        <p:blipFill rotWithShape="1">
          <a:blip r:embed="rId3">
            <a:alphaModFix/>
          </a:blip>
          <a:srcRect b="0" l="0" r="0" t="0"/>
          <a:stretch/>
        </p:blipFill>
        <p:spPr>
          <a:xfrm>
            <a:off x="533400" y="1524000"/>
            <a:ext cx="2964669" cy="2688171"/>
          </a:xfrm>
          <a:prstGeom prst="rect">
            <a:avLst/>
          </a:prstGeom>
          <a:noFill/>
          <a:ln>
            <a:noFill/>
          </a:ln>
        </p:spPr>
      </p:pic>
      <p:pic>
        <p:nvPicPr>
          <p:cNvPr id="621" name="Shape 621"/>
          <p:cNvPicPr preferRelativeResize="0"/>
          <p:nvPr/>
        </p:nvPicPr>
        <p:blipFill rotWithShape="1">
          <a:blip r:embed="rId4">
            <a:alphaModFix/>
          </a:blip>
          <a:srcRect b="0" l="0" r="0" t="0"/>
          <a:stretch/>
        </p:blipFill>
        <p:spPr>
          <a:xfrm>
            <a:off x="990600" y="4343400"/>
            <a:ext cx="2209799" cy="1565146"/>
          </a:xfrm>
          <a:prstGeom prst="rect">
            <a:avLst/>
          </a:prstGeom>
          <a:noFill/>
          <a:ln>
            <a:noFill/>
          </a:ln>
        </p:spPr>
      </p:pic>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5" name="Shape 625"/>
        <p:cNvGrpSpPr/>
        <p:nvPr/>
      </p:nvGrpSpPr>
      <p:grpSpPr>
        <a:xfrm>
          <a:off x="0" y="0"/>
          <a:ext cx="0" cy="0"/>
          <a:chOff x="0" y="0"/>
          <a:chExt cx="0" cy="0"/>
        </a:xfrm>
      </p:grpSpPr>
      <p:sp>
        <p:nvSpPr>
          <p:cNvPr id="626" name="Shape 626"/>
          <p:cNvSpPr txBox="1"/>
          <p:nvPr>
            <p:ph type="title"/>
          </p:nvPr>
        </p:nvSpPr>
        <p:spPr>
          <a:xfrm>
            <a:off x="228600" y="274637"/>
            <a:ext cx="80010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Post- Classical Mesoamerica:</a:t>
            </a:r>
            <a:br>
              <a:rPr b="1" baseline="0" i="0" lang="en-US" sz="3700" u="none" cap="none" strike="noStrike">
                <a:solidFill>
                  <a:schemeClr val="dk2"/>
                </a:solidFill>
                <a:latin typeface="Rambla"/>
                <a:ea typeface="Rambla"/>
                <a:cs typeface="Rambla"/>
                <a:sym typeface="Rambla"/>
              </a:rPr>
            </a:br>
            <a:r>
              <a:rPr b="1" baseline="0" i="0" lang="en-US" sz="3700" u="none" cap="none" strike="noStrike">
                <a:solidFill>
                  <a:schemeClr val="dk2"/>
                </a:solidFill>
                <a:latin typeface="Rambla"/>
                <a:ea typeface="Rambla"/>
                <a:cs typeface="Rambla"/>
                <a:sym typeface="Rambla"/>
              </a:rPr>
              <a:t>Aztecs (cont.)</a:t>
            </a:r>
          </a:p>
        </p:txBody>
      </p:sp>
      <p:sp>
        <p:nvSpPr>
          <p:cNvPr id="627" name="Shape 627"/>
          <p:cNvSpPr txBox="1"/>
          <p:nvPr>
            <p:ph idx="1" type="body"/>
          </p:nvPr>
        </p:nvSpPr>
        <p:spPr>
          <a:xfrm>
            <a:off x="228600" y="1600200"/>
            <a:ext cx="5562600" cy="4572000"/>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Aztecs rose through military might</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Aggressive expansion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Semi-divine king top of social structure</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Officials (military heroes) ruled conquered people like feudal lords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Warriors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Free people</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Serfs and slaves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Patriarchal society</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Women received high honor for bearing warrior sons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Spirits of women who died helped the sun on his journey through the sky each day</a:t>
            </a:r>
          </a:p>
        </p:txBody>
      </p:sp>
      <p:pic>
        <p:nvPicPr>
          <p:cNvPr id="628" name="Shape 628"/>
          <p:cNvPicPr preferRelativeResize="0"/>
          <p:nvPr/>
        </p:nvPicPr>
        <p:blipFill rotWithShape="1">
          <a:blip r:embed="rId3">
            <a:alphaModFix/>
          </a:blip>
          <a:srcRect b="0" l="0" r="0" t="0"/>
          <a:stretch/>
        </p:blipFill>
        <p:spPr>
          <a:xfrm>
            <a:off x="6019800" y="1676400"/>
            <a:ext cx="2219325" cy="4029074"/>
          </a:xfrm>
          <a:prstGeom prst="rect">
            <a:avLst/>
          </a:prstGeom>
          <a:noFill/>
          <a:ln>
            <a:noFill/>
          </a:ln>
        </p:spPr>
      </p:pic>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2" name="Shape 632"/>
        <p:cNvGrpSpPr/>
        <p:nvPr/>
      </p:nvGrpSpPr>
      <p:grpSpPr>
        <a:xfrm>
          <a:off x="0" y="0"/>
          <a:ext cx="0" cy="0"/>
          <a:chOff x="0" y="0"/>
          <a:chExt cx="0" cy="0"/>
        </a:xfrm>
      </p:grpSpPr>
      <p:sp>
        <p:nvSpPr>
          <p:cNvPr id="633" name="Shape 633"/>
          <p:cNvSpPr txBox="1"/>
          <p:nvPr>
            <p:ph type="title"/>
          </p:nvPr>
        </p:nvSpPr>
        <p:spPr>
          <a:xfrm>
            <a:off x="381000" y="274637"/>
            <a:ext cx="78485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Post- Classical Mesoamerica:</a:t>
            </a:r>
            <a:br>
              <a:rPr b="1" baseline="0" i="0" lang="en-US" sz="3700" u="none" cap="none" strike="noStrike">
                <a:solidFill>
                  <a:schemeClr val="dk2"/>
                </a:solidFill>
                <a:latin typeface="Rambla"/>
                <a:ea typeface="Rambla"/>
                <a:cs typeface="Rambla"/>
                <a:sym typeface="Rambla"/>
              </a:rPr>
            </a:br>
            <a:r>
              <a:rPr b="1" baseline="0" i="0" lang="en-US" sz="3700" u="none" cap="none" strike="noStrike">
                <a:solidFill>
                  <a:schemeClr val="dk2"/>
                </a:solidFill>
                <a:latin typeface="Rambla"/>
                <a:ea typeface="Rambla"/>
                <a:cs typeface="Rambla"/>
                <a:sym typeface="Rambla"/>
              </a:rPr>
              <a:t>Aztecs (cont.)</a:t>
            </a:r>
          </a:p>
        </p:txBody>
      </p:sp>
      <p:sp>
        <p:nvSpPr>
          <p:cNvPr id="634" name="Shape 634"/>
          <p:cNvSpPr txBox="1"/>
          <p:nvPr>
            <p:ph idx="1" type="body"/>
          </p:nvPr>
        </p:nvSpPr>
        <p:spPr>
          <a:xfrm>
            <a:off x="609600" y="1481137"/>
            <a:ext cx="4800600" cy="45259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Powerful group of priests</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Advisers to the king and officials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Elaborate religious rituals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Chief god, Huitzilopochtli needed blood which came from frequent human sacrifices</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Thousands taken captive for that purpose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Cut the heart from a live victim’s chest (with large obsidian knife) which was eaten by the nobility </a:t>
            </a:r>
          </a:p>
        </p:txBody>
      </p:sp>
      <p:pic>
        <p:nvPicPr>
          <p:cNvPr id="635" name="Shape 635"/>
          <p:cNvPicPr preferRelativeResize="0"/>
          <p:nvPr/>
        </p:nvPicPr>
        <p:blipFill rotWithShape="1">
          <a:blip r:embed="rId3">
            <a:alphaModFix/>
          </a:blip>
          <a:srcRect b="0" l="0" r="0" t="0"/>
          <a:stretch/>
        </p:blipFill>
        <p:spPr>
          <a:xfrm>
            <a:off x="5638800" y="3581400"/>
            <a:ext cx="2705100" cy="2857499"/>
          </a:xfrm>
          <a:prstGeom prst="rect">
            <a:avLst/>
          </a:prstGeom>
          <a:noFill/>
          <a:ln>
            <a:noFill/>
          </a:ln>
        </p:spPr>
      </p:pic>
      <p:pic>
        <p:nvPicPr>
          <p:cNvPr id="636" name="Shape 636"/>
          <p:cNvPicPr preferRelativeResize="0"/>
          <p:nvPr/>
        </p:nvPicPr>
        <p:blipFill rotWithShape="1">
          <a:blip r:embed="rId4">
            <a:alphaModFix/>
          </a:blip>
          <a:srcRect b="0" l="0" r="0" t="0"/>
          <a:stretch/>
        </p:blipFill>
        <p:spPr>
          <a:xfrm rot="681363">
            <a:off x="6283112" y="1104996"/>
            <a:ext cx="2223821" cy="2895599"/>
          </a:xfrm>
          <a:prstGeom prst="rect">
            <a:avLst/>
          </a:prstGeom>
          <a:noFill/>
          <a:ln>
            <a:noFill/>
          </a:ln>
        </p:spPr>
      </p:pic>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0" name="Shape 640"/>
        <p:cNvGrpSpPr/>
        <p:nvPr/>
      </p:nvGrpSpPr>
      <p:grpSpPr>
        <a:xfrm>
          <a:off x="0" y="0"/>
          <a:ext cx="0" cy="0"/>
          <a:chOff x="0" y="0"/>
          <a:chExt cx="0" cy="0"/>
        </a:xfrm>
      </p:grpSpPr>
      <p:sp>
        <p:nvSpPr>
          <p:cNvPr id="641" name="Shape 641"/>
          <p:cNvSpPr txBox="1"/>
          <p:nvPr>
            <p:ph type="title"/>
          </p:nvPr>
        </p:nvSpPr>
        <p:spPr>
          <a:xfrm>
            <a:off x="838200" y="274637"/>
            <a:ext cx="73913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Mesoamerican Ball Game: Continuity</a:t>
            </a:r>
          </a:p>
        </p:txBody>
      </p:sp>
      <p:sp>
        <p:nvSpPr>
          <p:cNvPr id="642" name="Shape 642"/>
          <p:cNvSpPr txBox="1"/>
          <p:nvPr>
            <p:ph idx="1" type="body"/>
          </p:nvPr>
        </p:nvSpPr>
        <p:spPr>
          <a:xfrm>
            <a:off x="533400" y="1481137"/>
            <a:ext cx="4190999" cy="45259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All enjoyed ball games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Olmec to Aztecs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Large courts in cities with long alleys and side-walls for bouncing balls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Similar to racquetball or volleyball; keep the ball in play</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Often featured human sacrifice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Some representations show the balls to resemble human heads</a:t>
            </a:r>
          </a:p>
        </p:txBody>
      </p:sp>
      <p:pic>
        <p:nvPicPr>
          <p:cNvPr id="643" name="Shape 643"/>
          <p:cNvPicPr preferRelativeResize="0"/>
          <p:nvPr/>
        </p:nvPicPr>
        <p:blipFill rotWithShape="1">
          <a:blip r:embed="rId3">
            <a:alphaModFix/>
          </a:blip>
          <a:srcRect b="0" l="0" r="0" t="0"/>
          <a:stretch/>
        </p:blipFill>
        <p:spPr>
          <a:xfrm>
            <a:off x="5257800" y="2286000"/>
            <a:ext cx="3333750" cy="2276475"/>
          </a:xfrm>
          <a:prstGeom prst="rect">
            <a:avLst/>
          </a:prstGeom>
          <a:noFill/>
          <a:ln>
            <a:noFill/>
          </a:ln>
        </p:spPr>
      </p:pic>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47" name="Shape 647"/>
        <p:cNvGrpSpPr/>
        <p:nvPr/>
      </p:nvGrpSpPr>
      <p:grpSpPr>
        <a:xfrm>
          <a:off x="0" y="0"/>
          <a:ext cx="0" cy="0"/>
          <a:chOff x="0" y="0"/>
          <a:chExt cx="0" cy="0"/>
        </a:xfrm>
      </p:grpSpPr>
      <p:sp>
        <p:nvSpPr>
          <p:cNvPr id="648" name="Shape 648"/>
          <p:cNvSpPr txBox="1"/>
          <p:nvPr>
            <p:ph type="title"/>
          </p:nvPr>
        </p:nvSpPr>
        <p:spPr>
          <a:xfrm>
            <a:off x="457200" y="273050"/>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2800" u="none" cap="none" strike="noStrike">
                <a:solidFill>
                  <a:schemeClr val="dk2"/>
                </a:solidFill>
                <a:latin typeface="Rambla"/>
                <a:ea typeface="Rambla"/>
                <a:cs typeface="Rambla"/>
                <a:sym typeface="Rambla"/>
              </a:rPr>
              <a:t>Change Over Time:</a:t>
            </a:r>
            <a:br>
              <a:rPr b="1" baseline="0" i="0" lang="en-US" sz="2800" u="none" cap="none" strike="noStrike">
                <a:solidFill>
                  <a:schemeClr val="dk2"/>
                </a:solidFill>
                <a:latin typeface="Rambla"/>
                <a:ea typeface="Rambla"/>
                <a:cs typeface="Rambla"/>
                <a:sym typeface="Rambla"/>
              </a:rPr>
            </a:br>
            <a:r>
              <a:rPr b="1" baseline="0" i="0" lang="en-US" sz="2800" u="none" cap="none" strike="noStrike">
                <a:solidFill>
                  <a:schemeClr val="dk2"/>
                </a:solidFill>
                <a:latin typeface="Rambla"/>
                <a:ea typeface="Rambla"/>
                <a:cs typeface="Rambla"/>
                <a:sym typeface="Rambla"/>
              </a:rPr>
              <a:t>Classical and Post-Classical Mesoamerica</a:t>
            </a:r>
          </a:p>
        </p:txBody>
      </p:sp>
      <p:sp>
        <p:nvSpPr>
          <p:cNvPr id="649" name="Shape 649"/>
          <p:cNvSpPr txBox="1"/>
          <p:nvPr>
            <p:ph idx="1" type="body"/>
          </p:nvPr>
        </p:nvSpPr>
        <p:spPr>
          <a:xfrm>
            <a:off x="457200" y="5410200"/>
            <a:ext cx="4040187" cy="762000"/>
          </a:xfrm>
          <a:prstGeom prst="rect">
            <a:avLst/>
          </a:prstGeom>
          <a:solidFill>
            <a:schemeClr val="accent1"/>
          </a:solidFill>
          <a:ln cap="flat" cmpd="sng" w="9650">
            <a:solidFill>
              <a:schemeClr val="accent1"/>
            </a:solidFill>
            <a:prstDash val="solid"/>
            <a:miter/>
            <a:headEnd len="med" w="med" type="none"/>
            <a:tailEnd len="med" w="med" type="none"/>
          </a:ln>
        </p:spPr>
        <p:txBody>
          <a:bodyPr anchorCtr="0" anchor="ctr" bIns="45700" lIns="182875" rIns="91425" tIns="45700">
            <a:noAutofit/>
          </a:bodyPr>
          <a:lstStyle/>
          <a:p>
            <a:pPr indent="0" lvl="0" marL="0" marR="0" rtl="0" algn="l">
              <a:lnSpc>
                <a:spcPct val="90000"/>
              </a:lnSpc>
              <a:spcBef>
                <a:spcPts val="0"/>
              </a:spcBef>
              <a:spcAft>
                <a:spcPts val="0"/>
              </a:spcAft>
              <a:buClr>
                <a:schemeClr val="accent1"/>
              </a:buClr>
              <a:buSzPct val="25000"/>
              <a:buFont typeface="Rambla"/>
              <a:buNone/>
            </a:pPr>
            <a:r>
              <a:rPr b="0" baseline="0" i="0" lang="en-US" sz="2400" u="none" cap="none" strike="noStrike">
                <a:solidFill>
                  <a:schemeClr val="lt1"/>
                </a:solidFill>
                <a:latin typeface="Rambla"/>
                <a:ea typeface="Rambla"/>
                <a:cs typeface="Rambla"/>
                <a:sym typeface="Rambla"/>
              </a:rPr>
              <a:t>Classical (Maya, Teotihuacan)</a:t>
            </a:r>
          </a:p>
        </p:txBody>
      </p:sp>
      <p:sp>
        <p:nvSpPr>
          <p:cNvPr id="650" name="Shape 650"/>
          <p:cNvSpPr txBox="1"/>
          <p:nvPr>
            <p:ph idx="2" type="body"/>
          </p:nvPr>
        </p:nvSpPr>
        <p:spPr>
          <a:xfrm>
            <a:off x="4645026" y="5410200"/>
            <a:ext cx="4041774" cy="762000"/>
          </a:xfrm>
          <a:prstGeom prst="rect">
            <a:avLst/>
          </a:prstGeom>
          <a:solidFill>
            <a:schemeClr val="accent1"/>
          </a:solidFill>
          <a:ln cap="flat" cmpd="sng" w="9650">
            <a:solidFill>
              <a:schemeClr val="accent1"/>
            </a:solidFill>
            <a:prstDash val="solid"/>
            <a:miter/>
            <a:headEnd len="med" w="med" type="none"/>
            <a:tailEnd len="med" w="med" type="none"/>
          </a:ln>
        </p:spPr>
        <p:txBody>
          <a:bodyPr anchorCtr="0" anchor="ctr" bIns="45700" lIns="182875" rIns="91425" tIns="45700">
            <a:noAutofit/>
          </a:bodyPr>
          <a:lstStyle/>
          <a:p>
            <a:pPr indent="0" lvl="0" marL="0" marR="0" rtl="0" algn="l">
              <a:lnSpc>
                <a:spcPct val="90000"/>
              </a:lnSpc>
              <a:spcBef>
                <a:spcPts val="0"/>
              </a:spcBef>
              <a:spcAft>
                <a:spcPts val="0"/>
              </a:spcAft>
              <a:buClr>
                <a:schemeClr val="accent1"/>
              </a:buClr>
              <a:buSzPct val="25000"/>
              <a:buFont typeface="Rambla"/>
              <a:buNone/>
            </a:pPr>
            <a:r>
              <a:rPr b="0" baseline="0" i="0" lang="en-US" sz="2400" u="none" cap="none" strike="noStrike">
                <a:solidFill>
                  <a:schemeClr val="lt1"/>
                </a:solidFill>
                <a:latin typeface="Rambla"/>
                <a:ea typeface="Rambla"/>
                <a:cs typeface="Rambla"/>
                <a:sym typeface="Rambla"/>
              </a:rPr>
              <a:t>Post-Classical (Toltec, Aztec)</a:t>
            </a:r>
          </a:p>
        </p:txBody>
      </p:sp>
      <p:sp>
        <p:nvSpPr>
          <p:cNvPr id="651" name="Shape 651"/>
          <p:cNvSpPr txBox="1"/>
          <p:nvPr>
            <p:ph idx="3" type="body"/>
          </p:nvPr>
        </p:nvSpPr>
        <p:spPr>
          <a:xfrm>
            <a:off x="457200" y="1444294"/>
            <a:ext cx="4040187" cy="3941762"/>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Lower Population</a:t>
            </a:r>
          </a:p>
          <a:p>
            <a:pPr indent="-264160" lvl="0" marL="365760" marR="0" rtl="0" algn="l">
              <a:spcBef>
                <a:spcPts val="40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Land less intensively farmed</a:t>
            </a:r>
          </a:p>
          <a:p>
            <a:pPr indent="-264160" lvl="0" marL="365760" marR="0" rtl="0" algn="l">
              <a:spcBef>
                <a:spcPts val="40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Warfare among groups frequent</a:t>
            </a:r>
          </a:p>
          <a:p>
            <a:pPr indent="-264160" lvl="0" marL="365760" marR="0" rtl="0" algn="l">
              <a:spcBef>
                <a:spcPts val="400"/>
              </a:spcBef>
              <a:spcAft>
                <a:spcPts val="0"/>
              </a:spcAft>
              <a:buClr>
                <a:schemeClr val="accent1"/>
              </a:buClr>
              <a:buSzPct val="68000"/>
              <a:buFont typeface="Rambla"/>
              <a:buChar char=""/>
            </a:pPr>
            <a:r>
              <a:rPr b="0" baseline="0" i="0" lang="en-US" sz="2400" u="none" cap="none" strike="noStrike">
                <a:solidFill>
                  <a:schemeClr val="dk1"/>
                </a:solidFill>
                <a:latin typeface="Rambla"/>
                <a:ea typeface="Rambla"/>
                <a:cs typeface="Rambla"/>
                <a:sym typeface="Rambla"/>
              </a:rPr>
              <a:t>Small armies, relatively simple forms of government</a:t>
            </a:r>
          </a:p>
        </p:txBody>
      </p:sp>
      <p:sp>
        <p:nvSpPr>
          <p:cNvPr id="652" name="Shape 652"/>
          <p:cNvSpPr txBox="1"/>
          <p:nvPr>
            <p:ph idx="4" type="body"/>
          </p:nvPr>
        </p:nvSpPr>
        <p:spPr>
          <a:xfrm>
            <a:off x="4645025" y="1444294"/>
            <a:ext cx="4041774" cy="3941762"/>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6380"/>
              <a:buFont typeface="Rambla"/>
              <a:buChar char=""/>
            </a:pPr>
            <a:r>
              <a:rPr b="0" baseline="0" i="0" lang="en-US" sz="2050" u="none" cap="none" strike="noStrike">
                <a:solidFill>
                  <a:schemeClr val="dk1"/>
                </a:solidFill>
                <a:latin typeface="Rambla"/>
                <a:ea typeface="Rambla"/>
                <a:cs typeface="Rambla"/>
                <a:sym typeface="Rambla"/>
              </a:rPr>
              <a:t>Population density increased, large cities and overall larger populations</a:t>
            </a:r>
          </a:p>
          <a:p>
            <a:pPr indent="-264160" lvl="0" marL="365760" marR="0" rtl="0" algn="l">
              <a:lnSpc>
                <a:spcPct val="90000"/>
              </a:lnSpc>
              <a:spcBef>
                <a:spcPts val="0"/>
              </a:spcBef>
              <a:spcAft>
                <a:spcPts val="0"/>
              </a:spcAft>
              <a:buClr>
                <a:schemeClr val="accent1"/>
              </a:buClr>
              <a:buSzPct val="66380"/>
              <a:buFont typeface="Rambla"/>
              <a:buChar char=""/>
            </a:pPr>
            <a:r>
              <a:rPr b="0" baseline="0" i="0" lang="en-US" sz="2050" u="none" cap="none" strike="noStrike">
                <a:solidFill>
                  <a:schemeClr val="dk1"/>
                </a:solidFill>
                <a:latin typeface="Rambla"/>
                <a:ea typeface="Rambla"/>
                <a:cs typeface="Rambla"/>
                <a:sym typeface="Rambla"/>
              </a:rPr>
              <a:t>Agriculture intensified (partly due to population increase)</a:t>
            </a:r>
          </a:p>
          <a:p>
            <a:pPr indent="-264160" lvl="0" marL="365760" marR="0" rtl="0" algn="l">
              <a:lnSpc>
                <a:spcPct val="90000"/>
              </a:lnSpc>
              <a:spcBef>
                <a:spcPts val="0"/>
              </a:spcBef>
              <a:spcAft>
                <a:spcPts val="0"/>
              </a:spcAft>
              <a:buClr>
                <a:schemeClr val="accent1"/>
              </a:buClr>
              <a:buSzPct val="66380"/>
              <a:buFont typeface="Rambla"/>
              <a:buChar char=""/>
            </a:pPr>
            <a:r>
              <a:rPr b="0" baseline="0" i="0" lang="en-US" sz="2050" u="none" cap="none" strike="noStrike">
                <a:solidFill>
                  <a:schemeClr val="dk1"/>
                </a:solidFill>
                <a:latin typeface="Rambla"/>
                <a:ea typeface="Rambla"/>
                <a:cs typeface="Rambla"/>
                <a:sym typeface="Rambla"/>
              </a:rPr>
              <a:t>Warfare intensified, more frequent and involved more people as competition for land increased</a:t>
            </a:r>
          </a:p>
          <a:p>
            <a:pPr indent="-264160" lvl="0" marL="365760" marR="0" rtl="0" algn="l">
              <a:lnSpc>
                <a:spcPct val="90000"/>
              </a:lnSpc>
              <a:spcBef>
                <a:spcPts val="0"/>
              </a:spcBef>
              <a:spcAft>
                <a:spcPts val="0"/>
              </a:spcAft>
              <a:buClr>
                <a:schemeClr val="accent1"/>
              </a:buClr>
              <a:buSzPct val="66380"/>
              <a:buFont typeface="Rambla"/>
              <a:buChar char=""/>
            </a:pPr>
            <a:r>
              <a:rPr b="0" baseline="0" i="0" lang="en-US" sz="2050" u="none" cap="none" strike="noStrike">
                <a:solidFill>
                  <a:schemeClr val="dk1"/>
                </a:solidFill>
                <a:latin typeface="Rambla"/>
                <a:ea typeface="Rambla"/>
                <a:cs typeface="Rambla"/>
                <a:sym typeface="Rambla"/>
              </a:rPr>
              <a:t>Centralized, strong governments maintained large armies</a:t>
            </a:r>
          </a:p>
        </p:txBody>
      </p:sp>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6" name="Shape 656"/>
        <p:cNvGrpSpPr/>
        <p:nvPr/>
      </p:nvGrpSpPr>
      <p:grpSpPr>
        <a:xfrm>
          <a:off x="0" y="0"/>
          <a:ext cx="0" cy="0"/>
          <a:chOff x="0" y="0"/>
          <a:chExt cx="0" cy="0"/>
        </a:xfrm>
      </p:grpSpPr>
      <p:sp>
        <p:nvSpPr>
          <p:cNvPr id="657" name="Shape 657"/>
          <p:cNvSpPr txBox="1"/>
          <p:nvPr>
            <p:ph idx="1" type="body"/>
          </p:nvPr>
        </p:nvSpPr>
        <p:spPr>
          <a:xfrm>
            <a:off x="457200" y="1481329"/>
            <a:ext cx="8229600" cy="331927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After Chavin declined the Moche thrived in the region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Extensive irrigation systems</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Cultivated maize, beans, manioc, sweet potatoes, and coca</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Stratified society</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Wealth and power in hands of priests and military</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Wealthy adorned with rich clothing, jewelry, and headdresses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No written records; evidence from tombs reveals ceramics, gold ornaments, jewel, and textiles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Decline not well understood; natural disasters and drought</a:t>
            </a:r>
          </a:p>
          <a:p>
            <a:pPr indent="-173827" lvl="0" marL="365760" marR="0" rtl="0" algn="l">
              <a:lnSpc>
                <a:spcPct val="80000"/>
              </a:lnSpc>
              <a:spcBef>
                <a:spcPts val="400"/>
              </a:spcBef>
              <a:spcAft>
                <a:spcPts val="0"/>
              </a:spcAft>
              <a:buClr>
                <a:schemeClr val="accent1"/>
              </a:buClr>
              <a:buFont typeface="Rambla"/>
              <a:buNone/>
            </a:pPr>
            <a:r>
              <a:t/>
            </a:r>
            <a:endParaRPr b="0" baseline="0" i="0" sz="2100" u="none" cap="none" strike="noStrike">
              <a:solidFill>
                <a:schemeClr val="dk1"/>
              </a:solidFill>
              <a:latin typeface="Rambla"/>
              <a:ea typeface="Rambla"/>
              <a:cs typeface="Rambla"/>
              <a:sym typeface="Rambla"/>
            </a:endParaRPr>
          </a:p>
        </p:txBody>
      </p:sp>
      <p:sp>
        <p:nvSpPr>
          <p:cNvPr id="658" name="Shape 658"/>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Andean Civilizations: Moche</a:t>
            </a:r>
          </a:p>
        </p:txBody>
      </p:sp>
      <p:pic>
        <p:nvPicPr>
          <p:cNvPr id="659" name="Shape 659"/>
          <p:cNvPicPr preferRelativeResize="0"/>
          <p:nvPr/>
        </p:nvPicPr>
        <p:blipFill rotWithShape="1">
          <a:blip r:embed="rId3">
            <a:alphaModFix/>
          </a:blip>
          <a:srcRect b="0" l="0" r="0" t="0"/>
          <a:stretch/>
        </p:blipFill>
        <p:spPr>
          <a:xfrm>
            <a:off x="4572000" y="4267200"/>
            <a:ext cx="3581399" cy="2308254"/>
          </a:xfrm>
          <a:prstGeom prst="rect">
            <a:avLst/>
          </a:prstGeom>
          <a:noFill/>
          <a:ln>
            <a:noFill/>
          </a:ln>
        </p:spPr>
      </p:pic>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3" name="Shape 663"/>
        <p:cNvGrpSpPr/>
        <p:nvPr/>
      </p:nvGrpSpPr>
      <p:grpSpPr>
        <a:xfrm>
          <a:off x="0" y="0"/>
          <a:ext cx="0" cy="0"/>
          <a:chOff x="0" y="0"/>
          <a:chExt cx="0" cy="0"/>
        </a:xfrm>
      </p:grpSpPr>
      <p:sp>
        <p:nvSpPr>
          <p:cNvPr id="664" name="Shape 664"/>
          <p:cNvSpPr txBox="1"/>
          <p:nvPr>
            <p:ph idx="1" type="body"/>
          </p:nvPr>
        </p:nvSpPr>
        <p:spPr>
          <a:xfrm>
            <a:off x="762000" y="1447800"/>
            <a:ext cx="7543800" cy="4919472"/>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Unique partly due to their relative isolation to others and the natural environment</a:t>
            </a:r>
          </a:p>
          <a:p>
            <a:pPr indent="-240791" lvl="1" marL="621792" marR="0" rtl="0" algn="l">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Sea coasts</a:t>
            </a:r>
          </a:p>
          <a:p>
            <a:pPr indent="-240791" lvl="1" marL="621792" marR="0" rtl="0" algn="l">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High mountain valleys</a:t>
            </a:r>
          </a:p>
          <a:p>
            <a:pPr indent="-240791" lvl="1" marL="621792" marR="0" rtl="0" algn="l">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Jungles</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Only beasts of burden were llamas and alpacas</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1. No written language. Records kept on khipus (quipu)</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2. Mit’a labor system – workers responsible for certain tasks each year; developed for public works</a:t>
            </a:r>
          </a:p>
        </p:txBody>
      </p:sp>
      <p:sp>
        <p:nvSpPr>
          <p:cNvPr id="665" name="Shape 665"/>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Andean Civilizations: Comparisons</a:t>
            </a:r>
          </a:p>
        </p:txBody>
      </p:sp>
      <p:pic>
        <p:nvPicPr>
          <p:cNvPr id="666" name="Shape 666"/>
          <p:cNvPicPr preferRelativeResize="0"/>
          <p:nvPr/>
        </p:nvPicPr>
        <p:blipFill rotWithShape="1">
          <a:blip r:embed="rId3">
            <a:alphaModFix/>
          </a:blip>
          <a:srcRect b="0" l="0" r="0" t="0"/>
          <a:stretch/>
        </p:blipFill>
        <p:spPr>
          <a:xfrm rot="1881560">
            <a:off x="7100245" y="2201110"/>
            <a:ext cx="1519026" cy="1357385"/>
          </a:xfrm>
          <a:prstGeom prst="rect">
            <a:avLst/>
          </a:prstGeom>
          <a:noFill/>
          <a:ln>
            <a:noFill/>
          </a:ln>
        </p:spPr>
      </p:pic>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0" name="Shape 670"/>
        <p:cNvGrpSpPr/>
        <p:nvPr/>
      </p:nvGrpSpPr>
      <p:grpSpPr>
        <a:xfrm>
          <a:off x="0" y="0"/>
          <a:ext cx="0" cy="0"/>
          <a:chOff x="0" y="0"/>
          <a:chExt cx="0" cy="0"/>
        </a:xfrm>
      </p:grpSpPr>
      <p:sp>
        <p:nvSpPr>
          <p:cNvPr id="671" name="Shape 671"/>
          <p:cNvSpPr txBox="1"/>
          <p:nvPr>
            <p:ph idx="1" type="body"/>
          </p:nvPr>
        </p:nvSpPr>
        <p:spPr>
          <a:xfrm>
            <a:off x="762000" y="1481137"/>
            <a:ext cx="5791200" cy="4767262"/>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1900" u="none" cap="none" strike="noStrike">
                <a:solidFill>
                  <a:schemeClr val="dk1"/>
                </a:solidFill>
                <a:latin typeface="Rambla"/>
                <a:ea typeface="Rambla"/>
                <a:cs typeface="Rambla"/>
                <a:sym typeface="Rambla"/>
              </a:rPr>
              <a:t>Most powerful to occupy region after Moche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900" u="none" cap="none" strike="noStrike">
                <a:solidFill>
                  <a:schemeClr val="dk1"/>
                </a:solidFill>
                <a:latin typeface="Rambla"/>
                <a:ea typeface="Rambla"/>
                <a:cs typeface="Rambla"/>
                <a:sym typeface="Rambla"/>
              </a:rPr>
              <a:t>Began about 1100 </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900" u="none" cap="none" strike="noStrike">
                <a:solidFill>
                  <a:schemeClr val="dk1"/>
                </a:solidFill>
                <a:latin typeface="Rambla"/>
                <a:ea typeface="Rambla"/>
                <a:cs typeface="Rambla"/>
                <a:sym typeface="Rambla"/>
              </a:rPr>
              <a:t>Strong, ambitious leaders began aggressive expansion</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Empire 2500 miles north to south</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900" u="none" cap="none" strike="noStrike">
                <a:solidFill>
                  <a:schemeClr val="dk1"/>
                </a:solidFill>
                <a:latin typeface="Rambla"/>
                <a:ea typeface="Rambla"/>
                <a:cs typeface="Rambla"/>
                <a:sym typeface="Rambla"/>
              </a:rPr>
              <a:t>Possible due to agricultural advances: increased food supply</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Metal tools</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Fertilizers</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Irrigation systems</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Dams and canals</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Terraced farming</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Used alpacas and llamas</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Surpluses were stored</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Mit’a system meant all owed compulsory labor services</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Khipu system kept trace owed by communities (alyllus) </a:t>
            </a:r>
          </a:p>
          <a:p>
            <a:pPr indent="-138557" lvl="1" marL="621792" marR="0" rtl="0" algn="l">
              <a:lnSpc>
                <a:spcPct val="80000"/>
              </a:lnSpc>
              <a:spcBef>
                <a:spcPts val="324"/>
              </a:spcBef>
              <a:buClr>
                <a:schemeClr val="accent1"/>
              </a:buClr>
              <a:buFont typeface="Rambla"/>
              <a:buNone/>
            </a:pPr>
            <a:r>
              <a:t/>
            </a:r>
            <a:endParaRPr b="0" baseline="0" i="0" sz="1600" u="none" cap="none" strike="noStrike">
              <a:solidFill>
                <a:schemeClr val="dk1"/>
              </a:solidFill>
              <a:latin typeface="Rambla"/>
              <a:ea typeface="Rambla"/>
              <a:cs typeface="Rambla"/>
              <a:sym typeface="Rambla"/>
            </a:endParaRPr>
          </a:p>
          <a:p>
            <a:pPr indent="-138557" lvl="1" marL="621792" marR="0" rtl="0" algn="l">
              <a:lnSpc>
                <a:spcPct val="80000"/>
              </a:lnSpc>
              <a:spcBef>
                <a:spcPts val="324"/>
              </a:spcBef>
              <a:buClr>
                <a:schemeClr val="accent1"/>
              </a:buClr>
              <a:buFont typeface="Rambla"/>
              <a:buNone/>
            </a:pPr>
            <a:r>
              <a:t/>
            </a:r>
            <a:endParaRPr b="0" baseline="0" i="0" sz="1600" u="none" cap="none" strike="noStrike">
              <a:solidFill>
                <a:schemeClr val="dk1"/>
              </a:solidFill>
              <a:latin typeface="Rambla"/>
              <a:ea typeface="Rambla"/>
              <a:cs typeface="Rambla"/>
              <a:sym typeface="Rambla"/>
            </a:endParaRPr>
          </a:p>
        </p:txBody>
      </p:sp>
      <p:sp>
        <p:nvSpPr>
          <p:cNvPr id="672" name="Shape 672"/>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   Andean Civilizations: Inca</a:t>
            </a:r>
          </a:p>
        </p:txBody>
      </p:sp>
      <p:pic>
        <p:nvPicPr>
          <p:cNvPr id="673" name="Shape 673"/>
          <p:cNvPicPr preferRelativeResize="0"/>
          <p:nvPr/>
        </p:nvPicPr>
        <p:blipFill rotWithShape="1">
          <a:blip r:embed="rId3">
            <a:alphaModFix/>
          </a:blip>
          <a:srcRect b="0" l="0" r="0" t="0"/>
          <a:stretch/>
        </p:blipFill>
        <p:spPr>
          <a:xfrm rot="1495818">
            <a:off x="5604924" y="3035159"/>
            <a:ext cx="2895600" cy="1925574"/>
          </a:xfrm>
          <a:prstGeom prst="rect">
            <a:avLst/>
          </a:prstGeom>
          <a:noFill/>
          <a:ln>
            <a:noFill/>
          </a:ln>
        </p:spPr>
      </p:pic>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7" name="Shape 677"/>
        <p:cNvGrpSpPr/>
        <p:nvPr/>
      </p:nvGrpSpPr>
      <p:grpSpPr>
        <a:xfrm>
          <a:off x="0" y="0"/>
          <a:ext cx="0" cy="0"/>
          <a:chOff x="0" y="0"/>
          <a:chExt cx="0" cy="0"/>
        </a:xfrm>
      </p:grpSpPr>
      <p:sp>
        <p:nvSpPr>
          <p:cNvPr id="678" name="Shape 678"/>
          <p:cNvSpPr txBox="1"/>
          <p:nvPr>
            <p:ph type="title"/>
          </p:nvPr>
        </p:nvSpPr>
        <p:spPr>
          <a:xfrm>
            <a:off x="304800" y="274637"/>
            <a:ext cx="79247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Andean Civilizations: Inca (cont.)</a:t>
            </a:r>
          </a:p>
        </p:txBody>
      </p:sp>
      <p:sp>
        <p:nvSpPr>
          <p:cNvPr id="679" name="Shape 679"/>
          <p:cNvSpPr txBox="1"/>
          <p:nvPr>
            <p:ph idx="1" type="body"/>
          </p:nvPr>
        </p:nvSpPr>
        <p:spPr>
          <a:xfrm>
            <a:off x="4495800" y="1481137"/>
            <a:ext cx="4648199" cy="49196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Ruler was considered a deity descended from the sun: The INCA</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Senior wife a link to the moon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The Inca owned everything in theory; governed as absolute ruler</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Status as god-king reflected in elaborate dress (special clothing every day)</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Aristocrats and priests led privileged lives with large ear spools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Priests highly educated; many rituals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No distinct merchant class; Inca self-sufficient</a:t>
            </a:r>
          </a:p>
          <a:p>
            <a:pPr indent="-173827" lvl="0" marL="365760" marR="0" rtl="0" algn="l">
              <a:lnSpc>
                <a:spcPct val="80000"/>
              </a:lnSpc>
              <a:spcBef>
                <a:spcPts val="400"/>
              </a:spcBef>
              <a:spcAft>
                <a:spcPts val="0"/>
              </a:spcAft>
              <a:buClr>
                <a:schemeClr val="accent1"/>
              </a:buClr>
              <a:buFont typeface="Rambla"/>
              <a:buNone/>
            </a:pPr>
            <a:r>
              <a:t/>
            </a:r>
            <a:endParaRPr b="0" baseline="0" i="0" sz="2100" u="none" cap="none" strike="noStrike">
              <a:solidFill>
                <a:schemeClr val="dk1"/>
              </a:solidFill>
              <a:latin typeface="Rambla"/>
              <a:ea typeface="Rambla"/>
              <a:cs typeface="Rambla"/>
              <a:sym typeface="Rambla"/>
            </a:endParaRPr>
          </a:p>
        </p:txBody>
      </p:sp>
      <p:pic>
        <p:nvPicPr>
          <p:cNvPr id="680" name="Shape 680"/>
          <p:cNvPicPr preferRelativeResize="0"/>
          <p:nvPr/>
        </p:nvPicPr>
        <p:blipFill rotWithShape="1">
          <a:blip r:embed="rId3">
            <a:alphaModFix/>
          </a:blip>
          <a:srcRect b="0" l="0" r="0" t="0"/>
          <a:stretch/>
        </p:blipFill>
        <p:spPr>
          <a:xfrm>
            <a:off x="457200" y="1447800"/>
            <a:ext cx="3909039" cy="4714874"/>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8" name="Shape 148"/>
        <p:cNvGrpSpPr/>
        <p:nvPr/>
      </p:nvGrpSpPr>
      <p:grpSpPr>
        <a:xfrm>
          <a:off x="0" y="0"/>
          <a:ext cx="0" cy="0"/>
          <a:chOff x="0" y="0"/>
          <a:chExt cx="0" cy="0"/>
        </a:xfrm>
      </p:grpSpPr>
      <p:sp>
        <p:nvSpPr>
          <p:cNvPr id="149" name="Shape 149"/>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1" baseline="0" i="1" lang="en-US" sz="2700" u="none" cap="none" strike="noStrike">
                <a:solidFill>
                  <a:schemeClr val="dk1"/>
                </a:solidFill>
                <a:latin typeface="Rambla"/>
                <a:ea typeface="Rambla"/>
                <a:cs typeface="Rambla"/>
                <a:sym typeface="Rambla"/>
              </a:rPr>
              <a:t>No political form became dominant</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Empires in this era were smaller and many other organizations emerged (previous era empire was the dominant political form)</a:t>
            </a:r>
          </a:p>
          <a:p>
            <a:pPr indent="-237236" lvl="2" marL="859536" marR="0" rtl="0" algn="l">
              <a:spcBef>
                <a:spcPts val="350"/>
              </a:spcBef>
              <a:buClr>
                <a:schemeClr val="accent2"/>
              </a:buClr>
              <a:buSzPct val="100000"/>
              <a:buFont typeface="Rambla"/>
              <a:buChar char="⚫"/>
            </a:pPr>
            <a:r>
              <a:rPr b="0" baseline="0" i="0" lang="en-US" sz="2100" u="none" cap="none" strike="noStrike">
                <a:solidFill>
                  <a:schemeClr val="dk1"/>
                </a:solidFill>
                <a:latin typeface="Rambla"/>
                <a:ea typeface="Rambla"/>
                <a:cs typeface="Rambla"/>
                <a:sym typeface="Rambla"/>
              </a:rPr>
              <a:t>kingdoms, caliphates, khanates</a:t>
            </a:r>
          </a:p>
          <a:p>
            <a:pPr indent="-237236" lvl="2" marL="859536" marR="0" rtl="0" algn="l">
              <a:spcBef>
                <a:spcPts val="350"/>
              </a:spcBef>
              <a:buClr>
                <a:schemeClr val="accent2"/>
              </a:buClr>
              <a:buFont typeface="Rambla"/>
              <a:buNone/>
            </a:pPr>
            <a:r>
              <a:t/>
            </a:r>
            <a:endParaRPr b="0" baseline="0" i="0" sz="2100" u="none" cap="none" strike="noStrike">
              <a:solidFill>
                <a:schemeClr val="dk1"/>
              </a:solidFill>
              <a:latin typeface="Rambla"/>
              <a:ea typeface="Rambla"/>
              <a:cs typeface="Rambla"/>
              <a:sym typeface="Rambla"/>
            </a:endParaRPr>
          </a:p>
          <a:p>
            <a:pPr indent="-264160" lvl="0" marL="365760" marR="0" rtl="0" algn="l">
              <a:spcBef>
                <a:spcPts val="400"/>
              </a:spcBef>
              <a:spcAft>
                <a:spcPts val="0"/>
              </a:spcAft>
              <a:buClr>
                <a:schemeClr val="accent1"/>
              </a:buClr>
              <a:buSzPct val="68000"/>
              <a:buFont typeface="Rambla"/>
              <a:buChar char=""/>
            </a:pPr>
            <a:r>
              <a:rPr b="1" baseline="0" i="1" lang="en-US" sz="2700" u="none" cap="none" strike="noStrike">
                <a:solidFill>
                  <a:schemeClr val="dk1"/>
                </a:solidFill>
                <a:latin typeface="Rambla"/>
                <a:ea typeface="Rambla"/>
                <a:cs typeface="Rambla"/>
                <a:sym typeface="Rambla"/>
              </a:rPr>
              <a:t>Environmental changes were not as great as in other eras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More areas became agricultural, but no massive transformation such as during the classical era</a:t>
            </a:r>
          </a:p>
          <a:p>
            <a:pPr indent="-237236" lvl="2" marL="859536" marR="0" rtl="0" algn="l">
              <a:spcBef>
                <a:spcPts val="350"/>
              </a:spcBef>
              <a:buClr>
                <a:schemeClr val="accent2"/>
              </a:buClr>
              <a:buSzPct val="100000"/>
              <a:buFont typeface="Rambla"/>
              <a:buChar char="⚫"/>
            </a:pPr>
            <a:r>
              <a:rPr b="0" baseline="0" i="0" lang="en-US" sz="2100" u="none" cap="none" strike="noStrike">
                <a:solidFill>
                  <a:schemeClr val="dk1"/>
                </a:solidFill>
                <a:latin typeface="Rambla"/>
                <a:ea typeface="Rambla"/>
                <a:cs typeface="Rambla"/>
                <a:sym typeface="Rambla"/>
              </a:rPr>
              <a:t>*Roman era saw the soil become depleted of nutrients</a:t>
            </a:r>
          </a:p>
          <a:p>
            <a:pPr indent="-94741" lvl="1" marL="621792" marR="0" rtl="0" algn="l">
              <a:spcBef>
                <a:spcPts val="324"/>
              </a:spcBef>
              <a:buClr>
                <a:schemeClr val="accent1"/>
              </a:buClr>
              <a:buFont typeface="Rambla"/>
              <a:buNone/>
            </a:pPr>
            <a:r>
              <a:t/>
            </a:r>
            <a:endParaRPr b="1" baseline="0" i="1" sz="2300" u="none" cap="none" strike="noStrike">
              <a:solidFill>
                <a:schemeClr val="dk1"/>
              </a:solidFill>
              <a:latin typeface="Rambla"/>
              <a:ea typeface="Rambla"/>
              <a:cs typeface="Rambla"/>
              <a:sym typeface="Rambla"/>
            </a:endParaRPr>
          </a:p>
        </p:txBody>
      </p:sp>
      <p:sp>
        <p:nvSpPr>
          <p:cNvPr id="150" name="Shape 150"/>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Keep in mind what did NOT happen!(cont)</a:t>
            </a:r>
          </a:p>
        </p:txBody>
      </p:sp>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4" name="Shape 684"/>
        <p:cNvGrpSpPr/>
        <p:nvPr/>
      </p:nvGrpSpPr>
      <p:grpSpPr>
        <a:xfrm>
          <a:off x="0" y="0"/>
          <a:ext cx="0" cy="0"/>
          <a:chOff x="0" y="0"/>
          <a:chExt cx="0" cy="0"/>
        </a:xfrm>
      </p:grpSpPr>
      <p:sp>
        <p:nvSpPr>
          <p:cNvPr id="685" name="Shape 685"/>
          <p:cNvSpPr txBox="1"/>
          <p:nvPr>
            <p:ph type="title"/>
          </p:nvPr>
        </p:nvSpPr>
        <p:spPr>
          <a:xfrm>
            <a:off x="609600" y="274637"/>
            <a:ext cx="7848599"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Andean Civilizations: Inca (cont.)</a:t>
            </a:r>
          </a:p>
        </p:txBody>
      </p:sp>
      <p:sp>
        <p:nvSpPr>
          <p:cNvPr id="686" name="Shape 686"/>
          <p:cNvSpPr txBox="1"/>
          <p:nvPr>
            <p:ph idx="1" type="body"/>
          </p:nvPr>
        </p:nvSpPr>
        <p:spPr>
          <a:xfrm>
            <a:off x="228600" y="1481137"/>
            <a:ext cx="5714999" cy="46148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Polytheistic</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Sun god most important: king was representative on earth</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Deceased rulers mummified and displayed during festivals</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Each new Inca needed to secure lands in order to support the dead Inca’s mummy for eternity; reason for expansion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Temple of the Sun was center of state religion; mummies of past Incas kept there</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Well-organized military and road system</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Runners carried messages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Quechua language</a:t>
            </a:r>
          </a:p>
          <a:p>
            <a:pPr indent="-173827" lvl="0" marL="365760" marR="0" rtl="0" algn="l">
              <a:lnSpc>
                <a:spcPct val="80000"/>
              </a:lnSpc>
              <a:spcBef>
                <a:spcPts val="400"/>
              </a:spcBef>
              <a:spcAft>
                <a:spcPts val="0"/>
              </a:spcAft>
              <a:buClr>
                <a:schemeClr val="accent1"/>
              </a:buClr>
              <a:buFont typeface="Rambla"/>
              <a:buNone/>
            </a:pPr>
            <a:r>
              <a:t/>
            </a:r>
            <a:endParaRPr b="0" baseline="0" i="0" sz="2100" u="none" cap="none" strike="noStrike">
              <a:solidFill>
                <a:schemeClr val="dk1"/>
              </a:solidFill>
              <a:latin typeface="Rambla"/>
              <a:ea typeface="Rambla"/>
              <a:cs typeface="Rambla"/>
              <a:sym typeface="Rambla"/>
            </a:endParaRPr>
          </a:p>
        </p:txBody>
      </p:sp>
      <p:pic>
        <p:nvPicPr>
          <p:cNvPr id="687" name="Shape 687"/>
          <p:cNvPicPr preferRelativeResize="0"/>
          <p:nvPr/>
        </p:nvPicPr>
        <p:blipFill rotWithShape="1">
          <a:blip r:embed="rId3">
            <a:alphaModFix/>
          </a:blip>
          <a:srcRect b="0" l="0" r="0" t="0"/>
          <a:stretch/>
        </p:blipFill>
        <p:spPr>
          <a:xfrm rot="232965">
            <a:off x="5805156" y="2458356"/>
            <a:ext cx="2933699" cy="2762250"/>
          </a:xfrm>
          <a:prstGeom prst="rect">
            <a:avLst/>
          </a:prstGeom>
          <a:noFill/>
          <a:ln>
            <a:noFill/>
          </a:ln>
        </p:spPr>
      </p:pic>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1" name="Shape 691"/>
        <p:cNvGrpSpPr/>
        <p:nvPr/>
      </p:nvGrpSpPr>
      <p:grpSpPr>
        <a:xfrm>
          <a:off x="0" y="0"/>
          <a:ext cx="0" cy="0"/>
          <a:chOff x="0" y="0"/>
          <a:chExt cx="0" cy="0"/>
        </a:xfrm>
      </p:grpSpPr>
      <p:sp>
        <p:nvSpPr>
          <p:cNvPr id="692" name="Shape 692"/>
          <p:cNvSpPr txBox="1"/>
          <p:nvPr>
            <p:ph type="title"/>
          </p:nvPr>
        </p:nvSpPr>
        <p:spPr>
          <a:xfrm>
            <a:off x="0" y="274637"/>
            <a:ext cx="8229600" cy="868362"/>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2800" u="none" cap="none" strike="noStrike">
                <a:solidFill>
                  <a:schemeClr val="dk2"/>
                </a:solidFill>
                <a:latin typeface="Rambla"/>
                <a:ea typeface="Rambla"/>
                <a:cs typeface="Rambla"/>
                <a:sym typeface="Rambla"/>
              </a:rPr>
              <a:t>Comparisons: Aztec and Inca</a:t>
            </a:r>
          </a:p>
        </p:txBody>
      </p:sp>
      <p:graphicFrame>
        <p:nvGraphicFramePr>
          <p:cNvPr id="693" name="Shape 693"/>
          <p:cNvGraphicFramePr/>
          <p:nvPr/>
        </p:nvGraphicFramePr>
        <p:xfrm>
          <a:off x="228600" y="1295400"/>
          <a:ext cx="3000000" cy="3000000"/>
        </p:xfrm>
        <a:graphic>
          <a:graphicData uri="http://schemas.openxmlformats.org/drawingml/2006/table">
            <a:tbl>
              <a:tblPr bandRow="1" firstRow="1">
                <a:noFill/>
                <a:tableStyleId>{15A42F79-7DE8-42BE-A044-54CB8D76DC94}</a:tableStyleId>
              </a:tblPr>
              <a:tblGrid>
                <a:gridCol w="2743200"/>
                <a:gridCol w="2743200"/>
                <a:gridCol w="2743200"/>
              </a:tblGrid>
              <a:tr h="337575">
                <a:tc>
                  <a:txBody>
                    <a:bodyPr>
                      <a:noAutofit/>
                    </a:bodyPr>
                    <a:lstStyle/>
                    <a:p>
                      <a:pPr indent="0" lvl="0" marL="0" marR="0" rtl="0" algn="l">
                        <a:spcBef>
                          <a:spcPts val="0"/>
                        </a:spcBef>
                        <a:buNone/>
                      </a:pPr>
                      <a:r>
                        <a:t/>
                      </a:r>
                      <a:endParaRPr baseline="0" sz="1400" u="none" cap="none" strike="noStrike"/>
                    </a:p>
                  </a:txBody>
                  <a:tcPr marT="45725" marB="45725" marR="186175" marL="186175"/>
                </a:tc>
                <a:tc>
                  <a:txBody>
                    <a:bodyPr>
                      <a:noAutofit/>
                    </a:bodyPr>
                    <a:lstStyle/>
                    <a:p>
                      <a:pPr indent="0" lvl="0" marL="0" marR="0" rtl="0" algn="l">
                        <a:spcBef>
                          <a:spcPts val="0"/>
                        </a:spcBef>
                        <a:buSzPct val="25000"/>
                        <a:buNone/>
                      </a:pPr>
                      <a:r>
                        <a:rPr baseline="0" lang="en-US" sz="1400" u="none" cap="none" strike="noStrike"/>
                        <a:t>Aztecs</a:t>
                      </a:r>
                    </a:p>
                  </a:txBody>
                  <a:tcPr marT="45725" marB="45725" marR="186175" marL="186175"/>
                </a:tc>
                <a:tc>
                  <a:txBody>
                    <a:bodyPr>
                      <a:noAutofit/>
                    </a:bodyPr>
                    <a:lstStyle/>
                    <a:p>
                      <a:pPr indent="0" lvl="0" marL="0" marR="0" rtl="0" algn="l">
                        <a:spcBef>
                          <a:spcPts val="0"/>
                        </a:spcBef>
                        <a:buSzPct val="25000"/>
                        <a:buNone/>
                      </a:pPr>
                      <a:r>
                        <a:rPr baseline="0" lang="en-US" sz="1400" u="none" cap="none" strike="noStrike"/>
                        <a:t>Inca</a:t>
                      </a:r>
                    </a:p>
                  </a:txBody>
                  <a:tcPr marT="45725" marB="45725" marR="186175" marL="186175"/>
                </a:tc>
              </a:tr>
              <a:tr h="860150">
                <a:tc>
                  <a:txBody>
                    <a:bodyPr>
                      <a:noAutofit/>
                    </a:bodyPr>
                    <a:lstStyle/>
                    <a:p>
                      <a:pPr indent="0" lvl="0" marL="0" marR="0" rtl="0" algn="l">
                        <a:spcBef>
                          <a:spcPts val="0"/>
                        </a:spcBef>
                        <a:buSzPct val="25000"/>
                        <a:buNone/>
                      </a:pPr>
                      <a:r>
                        <a:rPr baseline="0" lang="en-US" sz="1400" u="none" cap="none" strike="noStrike"/>
                        <a:t>Social</a:t>
                      </a:r>
                    </a:p>
                  </a:txBody>
                  <a:tcPr marT="45725" marB="45725" marR="186175" marL="186175"/>
                </a:tc>
                <a:tc>
                  <a:txBody>
                    <a:bodyPr>
                      <a:noAutofit/>
                    </a:bodyPr>
                    <a:lstStyle/>
                    <a:p>
                      <a:pPr indent="0" lvl="0" marL="0" marR="0" rtl="0" algn="l">
                        <a:spcBef>
                          <a:spcPts val="0"/>
                        </a:spcBef>
                        <a:buSzPct val="25000"/>
                        <a:buNone/>
                      </a:pPr>
                      <a:r>
                        <a:rPr baseline="0" lang="en-US" sz="1400" u="none" cap="none" strike="noStrike"/>
                        <a:t>Distinctive classes with priests as elites</a:t>
                      </a:r>
                    </a:p>
                    <a:p>
                      <a:pPr indent="0" lvl="0" marL="0" marR="0" rtl="0" algn="l">
                        <a:spcBef>
                          <a:spcPts val="0"/>
                        </a:spcBef>
                        <a:buSzPct val="25000"/>
                        <a:buNone/>
                      </a:pPr>
                      <a:r>
                        <a:rPr baseline="0" lang="en-US" sz="1400" u="none" cap="none" strike="noStrike"/>
                        <a:t>Large middle class of merchants and traders</a:t>
                      </a:r>
                    </a:p>
                  </a:txBody>
                  <a:tcPr marT="45725" marB="45725" marR="186175" marL="186175"/>
                </a:tc>
                <a:tc>
                  <a:txBody>
                    <a:bodyPr>
                      <a:noAutofit/>
                    </a:bodyPr>
                    <a:lstStyle/>
                    <a:p>
                      <a:pPr indent="0" lvl="0" marL="0" marR="0" rtl="0" algn="l">
                        <a:lnSpc>
                          <a:spcPct val="100000"/>
                        </a:lnSpc>
                        <a:spcBef>
                          <a:spcPts val="0"/>
                        </a:spcBef>
                        <a:spcAft>
                          <a:spcPts val="0"/>
                        </a:spcAft>
                        <a:buClr>
                          <a:schemeClr val="dk1"/>
                        </a:buClr>
                        <a:buSzPct val="25000"/>
                        <a:buFont typeface="Rambla"/>
                        <a:buNone/>
                      </a:pPr>
                      <a:r>
                        <a:rPr baseline="0" lang="en-US" sz="1400" u="none" cap="none" strike="noStrike"/>
                        <a:t>Distinctive classes with priests as elites</a:t>
                      </a:r>
                    </a:p>
                    <a:p>
                      <a:pPr indent="0" lvl="0" marL="0" marR="0" rtl="0" algn="l">
                        <a:spcBef>
                          <a:spcPts val="0"/>
                        </a:spcBef>
                        <a:buSzPct val="25000"/>
                        <a:buNone/>
                      </a:pPr>
                      <a:r>
                        <a:rPr baseline="0" lang="en-US" sz="1400" u="none" cap="none" strike="noStrike"/>
                        <a:t>No real merchant class; govt controlled trade</a:t>
                      </a:r>
                    </a:p>
                  </a:txBody>
                  <a:tcPr marT="45725" marB="45725" marR="186175" marL="186175"/>
                </a:tc>
              </a:tr>
              <a:tr h="1155925">
                <a:tc>
                  <a:txBody>
                    <a:bodyPr>
                      <a:noAutofit/>
                    </a:bodyPr>
                    <a:lstStyle/>
                    <a:p>
                      <a:pPr indent="0" lvl="0" marL="0" marR="0" rtl="0" algn="l">
                        <a:spcBef>
                          <a:spcPts val="0"/>
                        </a:spcBef>
                        <a:buSzPct val="25000"/>
                        <a:buNone/>
                      </a:pPr>
                      <a:r>
                        <a:rPr baseline="0" lang="en-US" sz="1400" u="none" cap="none" strike="noStrike"/>
                        <a:t>Cultural</a:t>
                      </a:r>
                    </a:p>
                  </a:txBody>
                  <a:tcPr marT="45725" marB="45725" marR="186175" marL="186175"/>
                </a:tc>
                <a:tc>
                  <a:txBody>
                    <a:bodyPr>
                      <a:noAutofit/>
                    </a:bodyPr>
                    <a:lstStyle/>
                    <a:p>
                      <a:pPr indent="0" lvl="0" marL="0" marR="0" rtl="0" algn="l">
                        <a:spcBef>
                          <a:spcPts val="0"/>
                        </a:spcBef>
                        <a:buSzPct val="25000"/>
                        <a:buNone/>
                      </a:pPr>
                      <a:r>
                        <a:rPr baseline="0" lang="en-US" sz="1400" u="none" cap="none" strike="noStrike"/>
                        <a:t>Religion central to society</a:t>
                      </a:r>
                    </a:p>
                    <a:p>
                      <a:pPr indent="0" lvl="0" marL="0" marR="0" rtl="0" algn="l">
                        <a:spcBef>
                          <a:spcPts val="0"/>
                        </a:spcBef>
                        <a:buSzPct val="25000"/>
                        <a:buNone/>
                      </a:pPr>
                      <a:r>
                        <a:rPr baseline="0" lang="en-US" sz="1400" u="none" cap="none" strike="noStrike"/>
                        <a:t>Human sacrifice</a:t>
                      </a:r>
                    </a:p>
                    <a:p>
                      <a:pPr indent="0" lvl="0" marL="0" marR="0" rtl="0" algn="l">
                        <a:spcBef>
                          <a:spcPts val="0"/>
                        </a:spcBef>
                        <a:buSzPct val="25000"/>
                        <a:buNone/>
                      </a:pPr>
                      <a:r>
                        <a:rPr baseline="0" lang="en-US" sz="1400" u="none" cap="none" strike="noStrike"/>
                        <a:t>Elaborate calendar  writing system</a:t>
                      </a:r>
                    </a:p>
                  </a:txBody>
                  <a:tcPr marT="45725" marB="45725" marR="186175" marL="186175"/>
                </a:tc>
                <a:tc>
                  <a:txBody>
                    <a:bodyPr>
                      <a:noAutofit/>
                    </a:bodyPr>
                    <a:lstStyle/>
                    <a:p>
                      <a:pPr indent="0" lvl="0" marL="0" marR="0" rtl="0" algn="l">
                        <a:spcBef>
                          <a:spcPts val="0"/>
                        </a:spcBef>
                        <a:buSzPct val="25000"/>
                        <a:buNone/>
                      </a:pPr>
                      <a:r>
                        <a:rPr baseline="0" lang="en-US" sz="1400" u="none" cap="none" strike="noStrike"/>
                        <a:t>Religion central to society</a:t>
                      </a:r>
                    </a:p>
                    <a:p>
                      <a:pPr indent="0" lvl="0" marL="0" marR="0" rtl="0" algn="l">
                        <a:spcBef>
                          <a:spcPts val="0"/>
                        </a:spcBef>
                        <a:buSzPct val="25000"/>
                        <a:buNone/>
                      </a:pPr>
                      <a:r>
                        <a:rPr baseline="0" lang="en-US" sz="1400" u="none" cap="none" strike="noStrike"/>
                        <a:t>Human sacrifice but less central to rituals</a:t>
                      </a:r>
                    </a:p>
                    <a:p>
                      <a:pPr indent="0" lvl="0" marL="0" marR="0" rtl="0" algn="l">
                        <a:spcBef>
                          <a:spcPts val="0"/>
                        </a:spcBef>
                        <a:buSzPct val="25000"/>
                        <a:buNone/>
                      </a:pPr>
                      <a:r>
                        <a:rPr baseline="0" lang="en-US" sz="1400" u="none" cap="none" strike="noStrike"/>
                        <a:t>Quechua native language. </a:t>
                      </a:r>
                    </a:p>
                    <a:p>
                      <a:pPr indent="0" lvl="0" marL="0" marR="0" rtl="0" algn="l">
                        <a:spcBef>
                          <a:spcPts val="0"/>
                        </a:spcBef>
                        <a:buSzPct val="25000"/>
                        <a:buNone/>
                      </a:pPr>
                      <a:r>
                        <a:rPr baseline="0" lang="en-US" sz="1400" u="none" cap="none" strike="noStrike"/>
                        <a:t>No written language</a:t>
                      </a:r>
                    </a:p>
                  </a:txBody>
                  <a:tcPr marT="45725" marB="45725" marR="186175" marL="186175"/>
                </a:tc>
              </a:tr>
              <a:tr h="1248600">
                <a:tc>
                  <a:txBody>
                    <a:bodyPr>
                      <a:noAutofit/>
                    </a:bodyPr>
                    <a:lstStyle/>
                    <a:p>
                      <a:pPr indent="0" lvl="0" marL="0" marR="0" rtl="0" algn="l">
                        <a:spcBef>
                          <a:spcPts val="0"/>
                        </a:spcBef>
                        <a:buSzPct val="25000"/>
                        <a:buNone/>
                      </a:pPr>
                      <a:r>
                        <a:rPr baseline="0" lang="en-US" sz="1400" u="none" cap="none" strike="noStrike"/>
                        <a:t>Economic</a:t>
                      </a:r>
                    </a:p>
                  </a:txBody>
                  <a:tcPr marT="45725" marB="45725" marR="186175" marL="186175"/>
                </a:tc>
                <a:tc>
                  <a:txBody>
                    <a:bodyPr>
                      <a:noAutofit/>
                    </a:bodyPr>
                    <a:lstStyle/>
                    <a:p>
                      <a:pPr indent="0" lvl="0" marL="0" marR="0" rtl="0" algn="l">
                        <a:spcBef>
                          <a:spcPts val="0"/>
                        </a:spcBef>
                        <a:buSzPct val="25000"/>
                        <a:buNone/>
                      </a:pPr>
                      <a:r>
                        <a:rPr baseline="0" lang="en-US" sz="1400" u="none" cap="none" strike="noStrike"/>
                        <a:t>Tenochtitlan – large city and suburbs</a:t>
                      </a:r>
                    </a:p>
                    <a:p>
                      <a:pPr indent="0" lvl="0" marL="0" marR="0" rtl="0" algn="l">
                        <a:spcBef>
                          <a:spcPts val="0"/>
                        </a:spcBef>
                        <a:buSzPct val="25000"/>
                        <a:buNone/>
                      </a:pPr>
                      <a:r>
                        <a:rPr baseline="0" lang="en-US" sz="1400" u="none" cap="none" strike="noStrike"/>
                        <a:t>Economy based on agriculture</a:t>
                      </a:r>
                    </a:p>
                    <a:p>
                      <a:pPr indent="0" lvl="0" marL="0" marR="0" rtl="0" algn="l">
                        <a:spcBef>
                          <a:spcPts val="0"/>
                        </a:spcBef>
                        <a:buSzPct val="25000"/>
                        <a:buNone/>
                      </a:pPr>
                      <a:r>
                        <a:rPr baseline="0" lang="en-US" sz="1400" u="none" cap="none" strike="noStrike"/>
                        <a:t>Trade important</a:t>
                      </a:r>
                    </a:p>
                    <a:p>
                      <a:pPr indent="0" lvl="0" marL="0" marR="0" rtl="0" algn="l">
                        <a:spcBef>
                          <a:spcPts val="0"/>
                        </a:spcBef>
                        <a:buSzPct val="25000"/>
                        <a:buNone/>
                      </a:pPr>
                      <a:r>
                        <a:rPr baseline="0" lang="en-US" sz="1400" u="none" cap="none" strike="noStrike"/>
                        <a:t>Chinampas</a:t>
                      </a:r>
                    </a:p>
                  </a:txBody>
                  <a:tcPr marT="45725" marB="45725" marR="186175" marL="186175"/>
                </a:tc>
                <a:tc>
                  <a:txBody>
                    <a:bodyPr>
                      <a:noAutofit/>
                    </a:bodyPr>
                    <a:lstStyle/>
                    <a:p>
                      <a:pPr indent="0" lvl="0" marL="0" marR="0" rtl="0" algn="l">
                        <a:lnSpc>
                          <a:spcPct val="100000"/>
                        </a:lnSpc>
                        <a:spcBef>
                          <a:spcPts val="0"/>
                        </a:spcBef>
                        <a:spcAft>
                          <a:spcPts val="0"/>
                        </a:spcAft>
                        <a:buClr>
                          <a:schemeClr val="dk1"/>
                        </a:buClr>
                        <a:buSzPct val="25000"/>
                        <a:buFont typeface="Rambla"/>
                        <a:buNone/>
                      </a:pPr>
                      <a:r>
                        <a:rPr baseline="0" lang="en-US" sz="1400" u="none" cap="none" strike="noStrike"/>
                        <a:t>Economy based on agriculture</a:t>
                      </a:r>
                    </a:p>
                    <a:p>
                      <a:pPr indent="0" lvl="0" marL="0" marR="0" rtl="0" algn="l">
                        <a:lnSpc>
                          <a:spcPct val="100000"/>
                        </a:lnSpc>
                        <a:spcBef>
                          <a:spcPts val="0"/>
                        </a:spcBef>
                        <a:spcAft>
                          <a:spcPts val="0"/>
                        </a:spcAft>
                        <a:buClr>
                          <a:schemeClr val="dk1"/>
                        </a:buClr>
                        <a:buSzPct val="25000"/>
                        <a:buFont typeface="Rambla"/>
                        <a:buNone/>
                      </a:pPr>
                      <a:r>
                        <a:rPr baseline="0" lang="en-US" sz="1400" u="none" cap="none" strike="noStrike"/>
                        <a:t>Trade not important</a:t>
                      </a:r>
                    </a:p>
                    <a:p>
                      <a:pPr indent="0" lvl="0" marL="0" marR="0" rtl="0" algn="l">
                        <a:lnSpc>
                          <a:spcPct val="100000"/>
                        </a:lnSpc>
                        <a:spcBef>
                          <a:spcPts val="0"/>
                        </a:spcBef>
                        <a:spcAft>
                          <a:spcPts val="0"/>
                        </a:spcAft>
                        <a:buClr>
                          <a:schemeClr val="dk1"/>
                        </a:buClr>
                        <a:buSzPct val="25000"/>
                        <a:buFont typeface="Rambla"/>
                        <a:buNone/>
                      </a:pPr>
                      <a:r>
                        <a:rPr baseline="0" lang="en-US" sz="1400" u="none" cap="none" strike="noStrike"/>
                        <a:t>Terraced farming</a:t>
                      </a:r>
                    </a:p>
                    <a:p>
                      <a:pPr indent="0" lvl="0" marL="0" marR="0" rtl="0" algn="l">
                        <a:lnSpc>
                          <a:spcPct val="100000"/>
                        </a:lnSpc>
                        <a:spcBef>
                          <a:spcPts val="0"/>
                        </a:spcBef>
                        <a:spcAft>
                          <a:spcPts val="0"/>
                        </a:spcAft>
                        <a:buClr>
                          <a:schemeClr val="dk1"/>
                        </a:buClr>
                        <a:buSzPct val="25000"/>
                        <a:buFont typeface="Rambla"/>
                        <a:buNone/>
                      </a:pPr>
                      <a:r>
                        <a:rPr baseline="0" lang="en-US" sz="1400" u="none" cap="none" strike="noStrike"/>
                        <a:t>Extensive road system</a:t>
                      </a:r>
                    </a:p>
                    <a:p>
                      <a:pPr indent="0" lvl="0" marL="0" marR="0" rtl="0" algn="l">
                        <a:spcBef>
                          <a:spcPts val="0"/>
                        </a:spcBef>
                        <a:buNone/>
                      </a:pPr>
                      <a:r>
                        <a:t/>
                      </a:r>
                      <a:endParaRPr baseline="0" sz="1400" u="none" cap="none" strike="noStrike"/>
                    </a:p>
                  </a:txBody>
                  <a:tcPr marT="45725" marB="45725" marR="186175" marL="186175"/>
                </a:tc>
              </a:tr>
              <a:tr h="860150">
                <a:tc>
                  <a:txBody>
                    <a:bodyPr>
                      <a:noAutofit/>
                    </a:bodyPr>
                    <a:lstStyle/>
                    <a:p>
                      <a:pPr indent="0" lvl="0" marL="0" marR="0" rtl="0" algn="l">
                        <a:spcBef>
                          <a:spcPts val="0"/>
                        </a:spcBef>
                        <a:buSzPct val="25000"/>
                        <a:buNone/>
                      </a:pPr>
                      <a:r>
                        <a:rPr baseline="0" lang="en-US" sz="1400" u="none" cap="none" strike="noStrike"/>
                        <a:t>Political</a:t>
                      </a:r>
                    </a:p>
                  </a:txBody>
                  <a:tcPr marT="45725" marB="45725" marR="186175" marL="186175"/>
                </a:tc>
                <a:tc>
                  <a:txBody>
                    <a:bodyPr>
                      <a:noAutofit/>
                    </a:bodyPr>
                    <a:lstStyle/>
                    <a:p>
                      <a:pPr indent="0" lvl="0" marL="0" marR="0" rtl="0" algn="l">
                        <a:spcBef>
                          <a:spcPts val="0"/>
                        </a:spcBef>
                        <a:buSzPct val="25000"/>
                        <a:buNone/>
                      </a:pPr>
                      <a:r>
                        <a:rPr baseline="0" lang="en-US" sz="1400" u="none" cap="none" strike="noStrike"/>
                        <a:t>Powerful elite families chose leader</a:t>
                      </a:r>
                    </a:p>
                    <a:p>
                      <a:pPr indent="0" lvl="0" marL="0" marR="0" rtl="0" algn="l">
                        <a:spcBef>
                          <a:spcPts val="0"/>
                        </a:spcBef>
                        <a:buSzPct val="25000"/>
                        <a:buNone/>
                      </a:pPr>
                      <a:r>
                        <a:rPr baseline="0" lang="en-US" sz="1400" u="none" cap="none" strike="noStrike"/>
                        <a:t>Bureaucracy less elaborate</a:t>
                      </a:r>
                    </a:p>
                    <a:p>
                      <a:pPr indent="0" lvl="0" marL="0" marR="0" rtl="0" algn="l">
                        <a:spcBef>
                          <a:spcPts val="0"/>
                        </a:spcBef>
                        <a:buSzPct val="25000"/>
                        <a:buNone/>
                      </a:pPr>
                      <a:r>
                        <a:rPr baseline="0" lang="en-US" sz="1400" u="none" cap="none" strike="noStrike"/>
                        <a:t>Powerful military</a:t>
                      </a:r>
                    </a:p>
                  </a:txBody>
                  <a:tcPr marT="45725" marB="45725" marR="186175" marL="186175"/>
                </a:tc>
                <a:tc>
                  <a:txBody>
                    <a:bodyPr>
                      <a:noAutofit/>
                    </a:bodyPr>
                    <a:lstStyle/>
                    <a:p>
                      <a:pPr indent="0" lvl="0" marL="0" marR="0" rtl="0" algn="l">
                        <a:spcBef>
                          <a:spcPts val="0"/>
                        </a:spcBef>
                        <a:buSzPct val="25000"/>
                        <a:buNone/>
                      </a:pPr>
                      <a:r>
                        <a:rPr baseline="0" lang="en-US" sz="1400" u="none" cap="none" strike="noStrike"/>
                        <a:t>The Inca god-king ruled with absolute power and help of large bureaucracy</a:t>
                      </a:r>
                    </a:p>
                    <a:p>
                      <a:pPr indent="0" lvl="0" marL="0" marR="0" rtl="0" algn="l">
                        <a:spcBef>
                          <a:spcPts val="0"/>
                        </a:spcBef>
                        <a:buSzPct val="25000"/>
                        <a:buNone/>
                      </a:pPr>
                      <a:r>
                        <a:rPr baseline="0" lang="en-US" sz="1400" u="none" cap="none" strike="noStrike"/>
                        <a:t>Powerful military</a:t>
                      </a:r>
                    </a:p>
                  </a:txBody>
                  <a:tcPr marT="45725" marB="45725" marR="186175" marL="186175"/>
                </a:tc>
              </a:tr>
            </a:tbl>
          </a:graphicData>
        </a:graphic>
      </p:graphicFrame>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7" name="Shape 697"/>
        <p:cNvGrpSpPr/>
        <p:nvPr/>
      </p:nvGrpSpPr>
      <p:grpSpPr>
        <a:xfrm>
          <a:off x="0" y="0"/>
          <a:ext cx="0" cy="0"/>
          <a:chOff x="0" y="0"/>
          <a:chExt cx="0" cy="0"/>
        </a:xfrm>
      </p:grpSpPr>
      <p:sp>
        <p:nvSpPr>
          <p:cNvPr id="698" name="Shape 698"/>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  The People of North America</a:t>
            </a:r>
          </a:p>
        </p:txBody>
      </p:sp>
      <p:sp>
        <p:nvSpPr>
          <p:cNvPr id="699" name="Shape 699"/>
          <p:cNvSpPr txBox="1"/>
          <p:nvPr>
            <p:ph idx="1" type="body"/>
          </p:nvPr>
        </p:nvSpPr>
        <p:spPr>
          <a:xfrm>
            <a:off x="685800" y="1481137"/>
            <a:ext cx="3886200" cy="45259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No major civilizations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Variety of people with various lifestyles and languages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Many nomadic</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Some agriculture</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Anasazi</a:t>
            </a:r>
          </a:p>
          <a:p>
            <a:pPr indent="-237236" lvl="2" marL="859536" marR="0" rtl="0" algn="l">
              <a:lnSpc>
                <a:spcPct val="80000"/>
              </a:lnSpc>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Multi-storied stone and timber villages connected by roads</a:t>
            </a:r>
          </a:p>
          <a:p>
            <a:pPr indent="-237236" lvl="2" marL="859536" marR="0" rtl="0" algn="l">
              <a:lnSpc>
                <a:spcPct val="80000"/>
              </a:lnSpc>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Kivas were ritual enclosures for ceremonies</a:t>
            </a:r>
          </a:p>
        </p:txBody>
      </p:sp>
      <p:pic>
        <p:nvPicPr>
          <p:cNvPr id="700" name="Shape 700"/>
          <p:cNvPicPr preferRelativeResize="0"/>
          <p:nvPr/>
        </p:nvPicPr>
        <p:blipFill rotWithShape="1">
          <a:blip r:embed="rId3">
            <a:alphaModFix/>
          </a:blip>
          <a:srcRect b="0" l="0" r="0" t="0"/>
          <a:stretch/>
        </p:blipFill>
        <p:spPr>
          <a:xfrm>
            <a:off x="4800600" y="1905000"/>
            <a:ext cx="3611562" cy="2666999"/>
          </a:xfrm>
          <a:prstGeom prst="rect">
            <a:avLst/>
          </a:prstGeom>
          <a:noFill/>
          <a:ln>
            <a:noFill/>
          </a:ln>
        </p:spPr>
      </p:pic>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4" name="Shape 704"/>
        <p:cNvGrpSpPr/>
        <p:nvPr/>
      </p:nvGrpSpPr>
      <p:grpSpPr>
        <a:xfrm>
          <a:off x="0" y="0"/>
          <a:ext cx="0" cy="0"/>
          <a:chOff x="0" y="0"/>
          <a:chExt cx="0" cy="0"/>
        </a:xfrm>
      </p:grpSpPr>
      <p:sp>
        <p:nvSpPr>
          <p:cNvPr id="705" name="Shape 705"/>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200" u="none" cap="none" strike="noStrike">
                <a:solidFill>
                  <a:schemeClr val="dk2"/>
                </a:solidFill>
                <a:latin typeface="Rambla"/>
                <a:ea typeface="Rambla"/>
                <a:cs typeface="Rambla"/>
                <a:sym typeface="Rambla"/>
              </a:rPr>
              <a:t> The People of North America (cont.)</a:t>
            </a:r>
          </a:p>
        </p:txBody>
      </p:sp>
      <p:sp>
        <p:nvSpPr>
          <p:cNvPr id="706" name="Shape 706"/>
          <p:cNvSpPr txBox="1"/>
          <p:nvPr>
            <p:ph idx="1" type="body"/>
          </p:nvPr>
        </p:nvSpPr>
        <p:spPr>
          <a:xfrm>
            <a:off x="0" y="1481137"/>
            <a:ext cx="4038599" cy="40052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Agricultural societies emerged east of the Mississippi</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Earthen mounds built as stages for ceremonies, platforms for dwellings, and burial sites</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Cahokia – most impressive</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No writing and information from archaeological discoveries</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Kinship based groups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Alaska to South America nomadism was common</a:t>
            </a:r>
          </a:p>
        </p:txBody>
      </p:sp>
      <p:sp>
        <p:nvSpPr>
          <p:cNvPr id="707" name="Shape 707"/>
          <p:cNvSpPr/>
          <p:nvPr/>
        </p:nvSpPr>
        <p:spPr>
          <a:xfrm>
            <a:off x="4114800" y="4876800"/>
            <a:ext cx="4572000" cy="1477328"/>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1" lang="en-US" sz="1800" u="none" cap="none" strike="noStrike">
                <a:solidFill>
                  <a:schemeClr val="dk1"/>
                </a:solidFill>
                <a:latin typeface="Rambla"/>
                <a:ea typeface="Rambla"/>
                <a:cs typeface="Rambla"/>
                <a:sym typeface="Rambla"/>
              </a:rPr>
              <a:t>The Aztecs and the Incas were all that stood in the way of the Spanish conquerors when they arrived in the  Western Hemisphere in the 16</a:t>
            </a:r>
            <a:r>
              <a:rPr b="1" baseline="30000" i="1" lang="en-US" sz="1800" u="none" cap="none" strike="noStrike">
                <a:solidFill>
                  <a:schemeClr val="dk1"/>
                </a:solidFill>
                <a:latin typeface="Rambla"/>
                <a:ea typeface="Rambla"/>
                <a:cs typeface="Rambla"/>
                <a:sym typeface="Rambla"/>
              </a:rPr>
              <a:t>th</a:t>
            </a:r>
            <a:r>
              <a:rPr b="1" baseline="0" i="1" lang="en-US" sz="1800" u="none" cap="none" strike="noStrike">
                <a:solidFill>
                  <a:schemeClr val="dk1"/>
                </a:solidFill>
                <a:latin typeface="Rambla"/>
                <a:ea typeface="Rambla"/>
                <a:cs typeface="Rambla"/>
                <a:sym typeface="Rambla"/>
              </a:rPr>
              <a:t> century</a:t>
            </a:r>
          </a:p>
        </p:txBody>
      </p:sp>
      <p:pic>
        <p:nvPicPr>
          <p:cNvPr id="708" name="Shape 708"/>
          <p:cNvPicPr preferRelativeResize="0"/>
          <p:nvPr/>
        </p:nvPicPr>
        <p:blipFill rotWithShape="1">
          <a:blip r:embed="rId3">
            <a:alphaModFix/>
          </a:blip>
          <a:srcRect b="0" l="0" r="0" t="0"/>
          <a:stretch/>
        </p:blipFill>
        <p:spPr>
          <a:xfrm>
            <a:off x="4114800" y="1371600"/>
            <a:ext cx="4680724" cy="2971799"/>
          </a:xfrm>
          <a:prstGeom prst="rect">
            <a:avLst/>
          </a:prstGeom>
          <a:noFill/>
          <a:ln>
            <a:noFill/>
          </a:ln>
        </p:spPr>
      </p:pic>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2" name="Shape 712"/>
        <p:cNvGrpSpPr/>
        <p:nvPr/>
      </p:nvGrpSpPr>
      <p:grpSpPr>
        <a:xfrm>
          <a:off x="0" y="0"/>
          <a:ext cx="0" cy="0"/>
          <a:chOff x="0" y="0"/>
          <a:chExt cx="0" cy="0"/>
        </a:xfrm>
      </p:grpSpPr>
      <p:pic>
        <p:nvPicPr>
          <p:cNvPr id="713" name="Shape 713"/>
          <p:cNvPicPr preferRelativeResize="0"/>
          <p:nvPr>
            <p:ph idx="1" type="body"/>
          </p:nvPr>
        </p:nvPicPr>
        <p:blipFill rotWithShape="1">
          <a:blip r:embed="rId3">
            <a:alphaModFix/>
          </a:blip>
          <a:srcRect b="0" l="0" r="0" t="0"/>
          <a:stretch/>
        </p:blipFill>
        <p:spPr>
          <a:xfrm>
            <a:off x="2286000" y="2220118"/>
            <a:ext cx="4572000" cy="3048000"/>
          </a:xfrm>
          <a:prstGeom prst="rect">
            <a:avLst/>
          </a:prstGeom>
          <a:noFill/>
          <a:ln>
            <a:noFill/>
          </a:ln>
        </p:spPr>
      </p:pic>
      <p:sp>
        <p:nvSpPr>
          <p:cNvPr id="714" name="Shape 714"/>
          <p:cNvSpPr txBox="1"/>
          <p:nvPr>
            <p:ph type="title"/>
          </p:nvPr>
        </p:nvSpPr>
        <p:spPr>
          <a:xfrm>
            <a:off x="457200" y="457200"/>
            <a:ext cx="8229600" cy="1219199"/>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Central and East Asia: the Revival of China and the Impact of the Mongols</a:t>
            </a:r>
          </a:p>
        </p:txBody>
      </p:sp>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8" name="Shape 718"/>
        <p:cNvGrpSpPr/>
        <p:nvPr/>
      </p:nvGrpSpPr>
      <p:grpSpPr>
        <a:xfrm>
          <a:off x="0" y="0"/>
          <a:ext cx="0" cy="0"/>
          <a:chOff x="0" y="0"/>
          <a:chExt cx="0" cy="0"/>
        </a:xfrm>
      </p:grpSpPr>
      <p:sp>
        <p:nvSpPr>
          <p:cNvPr id="719" name="Shape 719"/>
          <p:cNvSpPr txBox="1"/>
          <p:nvPr>
            <p:ph idx="1" type="body"/>
          </p:nvPr>
        </p:nvSpPr>
        <p:spPr>
          <a:xfrm>
            <a:off x="457200" y="1371600"/>
            <a:ext cx="8229600" cy="4876799"/>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Beset by nomadic invasions; fell in the 3</a:t>
            </a:r>
            <a:r>
              <a:rPr b="0" baseline="30000" i="0" lang="en-US" sz="2500" u="none" cap="none" strike="noStrike">
                <a:solidFill>
                  <a:schemeClr val="dk1"/>
                </a:solidFill>
                <a:latin typeface="Rambla"/>
                <a:ea typeface="Rambla"/>
                <a:cs typeface="Rambla"/>
                <a:sym typeface="Rambla"/>
              </a:rPr>
              <a:t>rd</a:t>
            </a:r>
            <a:r>
              <a:rPr b="0" baseline="0" i="0" lang="en-US" sz="2500" u="none" cap="none" strike="noStrike">
                <a:solidFill>
                  <a:schemeClr val="dk1"/>
                </a:solidFill>
                <a:latin typeface="Rambla"/>
                <a:ea typeface="Rambla"/>
                <a:cs typeface="Rambla"/>
                <a:sym typeface="Rambla"/>
              </a:rPr>
              <a:t> century</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Fragmented into regional kingdoms; 400 years</a:t>
            </a:r>
          </a:p>
          <a:p>
            <a:pPr indent="-240791" lvl="1" marL="621792" marR="0" rtl="0" algn="l">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Era of Division saw bureaucracy collapse, position of scholar gentry decline, large landholders vied for power</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Non-Chinese nomadic warlords ruled much of China</a:t>
            </a:r>
          </a:p>
          <a:p>
            <a:pPr indent="-240791" lvl="1" marL="621792" marR="0" rtl="0" algn="l">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Buddhism gained popularity challenging Confucianism</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Great Wall poorly defended</a:t>
            </a:r>
          </a:p>
          <a:p>
            <a:pPr indent="-240791" lvl="1" marL="621792" marR="0" rtl="0" algn="l">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Trade and city life declined (similar to Warring States period)</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Sui Dynasty established by northern Chinese noble family and reunited China</a:t>
            </a:r>
          </a:p>
          <a:p>
            <a:pPr indent="-156339" lvl="0" marL="365760" marR="0" rtl="0" algn="l">
              <a:spcBef>
                <a:spcPts val="400"/>
              </a:spcBef>
              <a:spcAft>
                <a:spcPts val="0"/>
              </a:spcAft>
              <a:buClr>
                <a:schemeClr val="accent1"/>
              </a:buClr>
              <a:buFont typeface="Rambla"/>
              <a:buNone/>
            </a:pPr>
            <a:r>
              <a:t/>
            </a:r>
            <a:endParaRPr b="0" baseline="0" i="0" sz="2500" u="none" cap="none" strike="noStrike">
              <a:solidFill>
                <a:schemeClr val="dk1"/>
              </a:solidFill>
              <a:latin typeface="Rambla"/>
              <a:ea typeface="Rambla"/>
              <a:cs typeface="Rambla"/>
              <a:sym typeface="Rambla"/>
            </a:endParaRPr>
          </a:p>
        </p:txBody>
      </p:sp>
      <p:sp>
        <p:nvSpPr>
          <p:cNvPr id="720" name="Shape 720"/>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After the fall of the Han Empire</a:t>
            </a:r>
          </a:p>
        </p:txBody>
      </p:sp>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4" name="Shape 724"/>
        <p:cNvGrpSpPr/>
        <p:nvPr/>
      </p:nvGrpSpPr>
      <p:grpSpPr>
        <a:xfrm>
          <a:off x="0" y="0"/>
          <a:ext cx="0" cy="0"/>
          <a:chOff x="0" y="0"/>
          <a:chExt cx="0" cy="0"/>
        </a:xfrm>
      </p:grpSpPr>
      <p:sp>
        <p:nvSpPr>
          <p:cNvPr id="725" name="Shape 725"/>
          <p:cNvSpPr txBox="1"/>
          <p:nvPr>
            <p:ph type="title"/>
          </p:nvPr>
        </p:nvSpPr>
        <p:spPr>
          <a:xfrm>
            <a:off x="457200" y="274637"/>
            <a:ext cx="77724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The Sui-Tang Era</a:t>
            </a:r>
          </a:p>
        </p:txBody>
      </p:sp>
      <p:sp>
        <p:nvSpPr>
          <p:cNvPr id="726" name="Shape 726"/>
          <p:cNvSpPr txBox="1"/>
          <p:nvPr>
            <p:ph idx="1" type="body"/>
          </p:nvPr>
        </p:nvSpPr>
        <p:spPr>
          <a:xfrm>
            <a:off x="533400" y="1481137"/>
            <a:ext cx="5638800" cy="46910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The Sui paved the way for the Tang Dynasty</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Sui emperor  Wendi was murdered by his son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The Duke of Tang held the empire together and became the first of the Tang emperors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Descended from the Turks who had small states in China after the Han era</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Upheld Confucian values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Influenced by cultures of central Asia, including Buddhism</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Strong military organization</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Capital at Chang’an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One of the most brilliant epochs of China’s long history</a:t>
            </a:r>
          </a:p>
        </p:txBody>
      </p:sp>
      <p:pic>
        <p:nvPicPr>
          <p:cNvPr id="727" name="Shape 727"/>
          <p:cNvPicPr preferRelativeResize="0"/>
          <p:nvPr/>
        </p:nvPicPr>
        <p:blipFill rotWithShape="1">
          <a:blip r:embed="rId3">
            <a:alphaModFix/>
          </a:blip>
          <a:srcRect b="0" l="0" r="0" t="0"/>
          <a:stretch/>
        </p:blipFill>
        <p:spPr>
          <a:xfrm>
            <a:off x="6248400" y="1981200"/>
            <a:ext cx="2466974" cy="2905125"/>
          </a:xfrm>
          <a:prstGeom prst="rect">
            <a:avLst/>
          </a:prstGeom>
          <a:noFill/>
          <a:ln>
            <a:noFill/>
          </a:ln>
        </p:spPr>
      </p:pic>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1" name="Shape 731"/>
        <p:cNvGrpSpPr/>
        <p:nvPr/>
      </p:nvGrpSpPr>
      <p:grpSpPr>
        <a:xfrm>
          <a:off x="0" y="0"/>
          <a:ext cx="0" cy="0"/>
          <a:chOff x="0" y="0"/>
          <a:chExt cx="0" cy="0"/>
        </a:xfrm>
      </p:grpSpPr>
      <p:sp>
        <p:nvSpPr>
          <p:cNvPr id="732" name="Shape 732"/>
          <p:cNvSpPr txBox="1"/>
          <p:nvPr>
            <p:ph type="title"/>
          </p:nvPr>
        </p:nvSpPr>
        <p:spPr>
          <a:xfrm>
            <a:off x="685800" y="274637"/>
            <a:ext cx="75438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Political Organization</a:t>
            </a:r>
          </a:p>
        </p:txBody>
      </p:sp>
      <p:sp>
        <p:nvSpPr>
          <p:cNvPr id="733" name="Shape 733"/>
          <p:cNvSpPr txBox="1"/>
          <p:nvPr>
            <p:ph idx="1" type="body"/>
          </p:nvPr>
        </p:nvSpPr>
        <p:spPr>
          <a:xfrm>
            <a:off x="4038600" y="1481137"/>
            <a:ext cx="5105399" cy="4995862"/>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Extended borders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Placated nomadic people; played groups off each other and took control</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Repairs to the Great Wall</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Made leaders of Turkic tribes vassals to Tang rulers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Rulers  took title “heavenly khan”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Defeated kingdoms on the Korean peninsula</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Tribute from Silla Kingdom</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100" u="none" cap="none" strike="noStrike">
                <a:solidFill>
                  <a:schemeClr val="dk1"/>
                </a:solidFill>
                <a:latin typeface="Rambla"/>
                <a:ea typeface="Rambla"/>
                <a:cs typeface="Rambla"/>
                <a:sym typeface="Rambla"/>
              </a:rPr>
              <a:t>Elaborate bureaucracy needed for the expansion of the empire</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Scholar gentry helped offset the power of the land-holding aristocrats; filled most govt positions</a:t>
            </a:r>
          </a:p>
          <a:p>
            <a:pPr indent="-240791" lvl="1" marL="621792" marR="0" rtl="0" algn="l">
              <a:lnSpc>
                <a:spcPct val="80000"/>
              </a:lnSpc>
              <a:spcBef>
                <a:spcPts val="324"/>
              </a:spcBef>
              <a:buClr>
                <a:schemeClr val="accent1"/>
              </a:buClr>
              <a:buSzPct val="100000"/>
              <a:buFont typeface="Rambla"/>
              <a:buChar char="◦"/>
            </a:pPr>
            <a:r>
              <a:rPr b="0" baseline="0" i="0" lang="en-US" sz="1800" u="none" cap="none" strike="noStrike">
                <a:solidFill>
                  <a:schemeClr val="dk1"/>
                </a:solidFill>
                <a:latin typeface="Rambla"/>
                <a:ea typeface="Rambla"/>
                <a:cs typeface="Rambla"/>
                <a:sym typeface="Rambla"/>
              </a:rPr>
              <a:t>Examination system expanded</a:t>
            </a:r>
          </a:p>
          <a:p>
            <a:pPr indent="-173827" lvl="0" marL="365760" marR="0" rtl="0" algn="l">
              <a:lnSpc>
                <a:spcPct val="80000"/>
              </a:lnSpc>
              <a:spcBef>
                <a:spcPts val="400"/>
              </a:spcBef>
              <a:spcAft>
                <a:spcPts val="0"/>
              </a:spcAft>
              <a:buClr>
                <a:schemeClr val="accent1"/>
              </a:buClr>
              <a:buFont typeface="Rambla"/>
              <a:buNone/>
            </a:pPr>
            <a:r>
              <a:t/>
            </a:r>
            <a:endParaRPr b="0" baseline="0" i="0" sz="2100" u="none" cap="none" strike="noStrike">
              <a:solidFill>
                <a:schemeClr val="dk1"/>
              </a:solidFill>
              <a:latin typeface="Rambla"/>
              <a:ea typeface="Rambla"/>
              <a:cs typeface="Rambla"/>
              <a:sym typeface="Rambla"/>
            </a:endParaRPr>
          </a:p>
        </p:txBody>
      </p:sp>
      <p:pic>
        <p:nvPicPr>
          <p:cNvPr id="734" name="Shape 734"/>
          <p:cNvPicPr preferRelativeResize="0"/>
          <p:nvPr/>
        </p:nvPicPr>
        <p:blipFill rotWithShape="1">
          <a:blip r:embed="rId3">
            <a:alphaModFix/>
          </a:blip>
          <a:srcRect b="0" l="0" r="0" t="0"/>
          <a:stretch/>
        </p:blipFill>
        <p:spPr>
          <a:xfrm rot="-1424825">
            <a:off x="372353" y="1937165"/>
            <a:ext cx="3345569" cy="2552699"/>
          </a:xfrm>
          <a:prstGeom prst="rect">
            <a:avLst/>
          </a:prstGeom>
          <a:noFill/>
          <a:ln>
            <a:noFill/>
          </a:ln>
        </p:spPr>
      </p:pic>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8" name="Shape 738"/>
        <p:cNvGrpSpPr/>
        <p:nvPr/>
      </p:nvGrpSpPr>
      <p:grpSpPr>
        <a:xfrm>
          <a:off x="0" y="0"/>
          <a:ext cx="0" cy="0"/>
          <a:chOff x="0" y="0"/>
          <a:chExt cx="0" cy="0"/>
        </a:xfrm>
      </p:grpSpPr>
      <p:sp>
        <p:nvSpPr>
          <p:cNvPr id="739" name="Shape 739"/>
          <p:cNvSpPr txBox="1"/>
          <p:nvPr>
            <p:ph idx="1" type="body"/>
          </p:nvPr>
        </p:nvSpPr>
        <p:spPr>
          <a:xfrm>
            <a:off x="457200" y="1481329"/>
            <a:ext cx="8229600" cy="225247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1900" u="none" cap="none" strike="noStrike">
                <a:solidFill>
                  <a:schemeClr val="dk1"/>
                </a:solidFill>
                <a:latin typeface="Rambla"/>
                <a:ea typeface="Rambla"/>
                <a:cs typeface="Rambla"/>
                <a:sym typeface="Rambla"/>
              </a:rPr>
              <a:t>Established regional hegemony through establishment of tributary system</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900" u="none" cap="none" strike="noStrike">
                <a:solidFill>
                  <a:schemeClr val="dk1"/>
                </a:solidFill>
                <a:latin typeface="Rambla"/>
                <a:ea typeface="Rambla"/>
                <a:cs typeface="Rambla"/>
                <a:sym typeface="Rambla"/>
              </a:rPr>
              <a:t>Called empire “The Middle Kingdom”; central to the world around them</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900" u="none" cap="none" strike="noStrike">
                <a:solidFill>
                  <a:schemeClr val="dk1"/>
                </a:solidFill>
                <a:latin typeface="Rambla"/>
                <a:ea typeface="Rambla"/>
                <a:cs typeface="Rambla"/>
                <a:sym typeface="Rambla"/>
              </a:rPr>
              <a:t>Envoys delivered goods with a kowtow</a:t>
            </a:r>
          </a:p>
          <a:p>
            <a:pPr indent="-240791" lvl="1" marL="621792" marR="0" rtl="0" algn="l">
              <a:lnSpc>
                <a:spcPct val="80000"/>
              </a:lnSpc>
              <a:spcBef>
                <a:spcPts val="324"/>
              </a:spcBef>
              <a:buClr>
                <a:schemeClr val="accent1"/>
              </a:buClr>
              <a:buSzPct val="100000"/>
              <a:buFont typeface="Rambla"/>
              <a:buChar char="◦"/>
            </a:pPr>
            <a:r>
              <a:rPr b="0" baseline="0" i="0" lang="en-US" sz="1600" u="none" cap="none" strike="noStrike">
                <a:solidFill>
                  <a:schemeClr val="dk1"/>
                </a:solidFill>
                <a:latin typeface="Rambla"/>
                <a:ea typeface="Rambla"/>
                <a:cs typeface="Rambla"/>
                <a:sym typeface="Rambla"/>
              </a:rPr>
              <a:t>Chinese returned favors with gifs of their own</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1900" u="none" cap="none" strike="noStrike">
                <a:solidFill>
                  <a:schemeClr val="dk1"/>
                </a:solidFill>
                <a:latin typeface="Rambla"/>
                <a:ea typeface="Rambla"/>
                <a:cs typeface="Rambla"/>
                <a:sym typeface="Rambla"/>
              </a:rPr>
              <a:t>Ceremonies established diplomatic contacts and encouraged trade and cultural exchanges</a:t>
            </a:r>
          </a:p>
        </p:txBody>
      </p:sp>
      <p:sp>
        <p:nvSpPr>
          <p:cNvPr id="740" name="Shape 740"/>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Political Organization (cont.)</a:t>
            </a:r>
          </a:p>
        </p:txBody>
      </p:sp>
      <p:pic>
        <p:nvPicPr>
          <p:cNvPr id="741" name="Shape 741"/>
          <p:cNvPicPr preferRelativeResize="0"/>
          <p:nvPr/>
        </p:nvPicPr>
        <p:blipFill rotWithShape="1">
          <a:blip r:embed="rId3">
            <a:alphaModFix/>
          </a:blip>
          <a:srcRect b="0" l="0" r="0" t="0"/>
          <a:stretch/>
        </p:blipFill>
        <p:spPr>
          <a:xfrm>
            <a:off x="2590800" y="3733800"/>
            <a:ext cx="4327070" cy="2514599"/>
          </a:xfrm>
          <a:prstGeom prst="rect">
            <a:avLst/>
          </a:prstGeom>
          <a:noFill/>
          <a:ln>
            <a:noFill/>
          </a:ln>
        </p:spPr>
      </p:pic>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5" name="Shape 745"/>
        <p:cNvGrpSpPr/>
        <p:nvPr/>
      </p:nvGrpSpPr>
      <p:grpSpPr>
        <a:xfrm>
          <a:off x="0" y="0"/>
          <a:ext cx="0" cy="0"/>
          <a:chOff x="0" y="0"/>
          <a:chExt cx="0" cy="0"/>
        </a:xfrm>
      </p:grpSpPr>
      <p:sp>
        <p:nvSpPr>
          <p:cNvPr id="746" name="Shape 746"/>
          <p:cNvSpPr txBox="1"/>
          <p:nvPr>
            <p:ph idx="1" type="body"/>
          </p:nvPr>
        </p:nvSpPr>
        <p:spPr>
          <a:xfrm>
            <a:off x="457200" y="1481328"/>
            <a:ext cx="4648199" cy="476707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Equal field system restricted inheritance of land checking the power of the aristocrats and improving lot of average peasants</a:t>
            </a:r>
          </a:p>
          <a:p>
            <a:pPr indent="-264160" lvl="0" marL="365760" marR="0" rtl="0" algn="l">
              <a:lnSpc>
                <a:spcPct val="80000"/>
              </a:lnSpc>
              <a:spcBef>
                <a:spcPts val="40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Emphasis on scholar-gentry elevated status of bureaucrats</a:t>
            </a:r>
          </a:p>
          <a:p>
            <a:pPr indent="-240791" lvl="1" marL="621792" marR="0" rtl="0" algn="l">
              <a:lnSpc>
                <a:spcPct val="80000"/>
              </a:lnSpc>
              <a:spcBef>
                <a:spcPts val="324"/>
              </a:spcBef>
              <a:buClr>
                <a:schemeClr val="accent1"/>
              </a:buClr>
              <a:buSzPct val="97368"/>
              <a:buFont typeface="Rambla"/>
              <a:buChar char="◦"/>
            </a:pPr>
            <a:r>
              <a:rPr b="0" baseline="0" i="0" lang="en-US" sz="1850" u="none" cap="none" strike="noStrike">
                <a:solidFill>
                  <a:schemeClr val="dk1"/>
                </a:solidFill>
                <a:latin typeface="Rambla"/>
                <a:ea typeface="Rambla"/>
                <a:cs typeface="Rambla"/>
                <a:sym typeface="Rambla"/>
              </a:rPr>
              <a:t>Bright commoners could enter the university (usually with sponsorship)</a:t>
            </a:r>
          </a:p>
          <a:p>
            <a:pPr indent="-240791" lvl="1" marL="621792" marR="0" rtl="0" algn="l">
              <a:lnSpc>
                <a:spcPct val="80000"/>
              </a:lnSpc>
              <a:spcBef>
                <a:spcPts val="324"/>
              </a:spcBef>
              <a:buClr>
                <a:schemeClr val="accent1"/>
              </a:buClr>
              <a:buSzPct val="97368"/>
              <a:buFont typeface="Rambla"/>
              <a:buChar char="◦"/>
            </a:pPr>
            <a:r>
              <a:rPr b="0" baseline="0" i="0" lang="en-US" sz="1850" u="none" cap="none" strike="noStrike">
                <a:solidFill>
                  <a:schemeClr val="dk1"/>
                </a:solidFill>
                <a:latin typeface="Rambla"/>
                <a:ea typeface="Rambla"/>
                <a:cs typeface="Rambla"/>
                <a:sym typeface="Rambla"/>
              </a:rPr>
              <a:t>Birth and family connections continued to be important</a:t>
            </a:r>
          </a:p>
          <a:p>
            <a:pPr indent="-264160" lvl="0" marL="365760" marR="0" rtl="0" algn="l">
              <a:lnSpc>
                <a:spcPct val="80000"/>
              </a:lnSpc>
              <a:spcBef>
                <a:spcPts val="40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Chang’an grew in size</a:t>
            </a:r>
          </a:p>
          <a:p>
            <a:pPr indent="-264160" lvl="0" marL="365760" marR="0" rtl="0" algn="l">
              <a:lnSpc>
                <a:spcPct val="80000"/>
              </a:lnSpc>
              <a:spcBef>
                <a:spcPts val="400"/>
              </a:spcBef>
              <a:spcAft>
                <a:spcPts val="0"/>
              </a:spcAft>
              <a:buClr>
                <a:schemeClr val="accent1"/>
              </a:buClr>
              <a:buSzPct val="66454"/>
              <a:buFont typeface="Rambla"/>
              <a:buChar char=""/>
            </a:pPr>
            <a:r>
              <a:rPr b="0" baseline="0" i="0" lang="en-US" sz="2150" u="none" cap="none" strike="noStrike">
                <a:solidFill>
                  <a:schemeClr val="dk1"/>
                </a:solidFill>
                <a:latin typeface="Rambla"/>
                <a:ea typeface="Rambla"/>
                <a:cs typeface="Rambla"/>
                <a:sym typeface="Rambla"/>
              </a:rPr>
              <a:t>Grand Canal built by Sui linked the Yellow and Yangzi as key component to internal trade</a:t>
            </a:r>
          </a:p>
        </p:txBody>
      </p:sp>
      <p:sp>
        <p:nvSpPr>
          <p:cNvPr id="747" name="Shape 747"/>
          <p:cNvSpPr txBox="1"/>
          <p:nvPr>
            <p:ph idx="2" type="body"/>
          </p:nvPr>
        </p:nvSpPr>
        <p:spPr>
          <a:xfrm>
            <a:off x="5715000" y="1481328"/>
            <a:ext cx="2971799" cy="4525963"/>
          </a:xfrm>
          <a:prstGeom prst="rect">
            <a:avLst/>
          </a:prstGeom>
          <a:noFill/>
          <a:ln>
            <a:noFill/>
          </a:ln>
        </p:spPr>
        <p:txBody>
          <a:bodyPr anchorCtr="0" anchor="t" bIns="45700" lIns="91425" rIns="91425" tIns="45700">
            <a:noAutofit/>
          </a:bodyPr>
          <a:lstStyle/>
          <a:p>
            <a:pPr indent="-170459" lvl="0" marL="365760" marR="0" rtl="0" algn="l">
              <a:lnSpc>
                <a:spcPct val="80000"/>
              </a:lnSpc>
              <a:spcBef>
                <a:spcPts val="0"/>
              </a:spcBef>
              <a:spcAft>
                <a:spcPts val="0"/>
              </a:spcAft>
              <a:buClr>
                <a:schemeClr val="accent1"/>
              </a:buClr>
              <a:buFont typeface="Rambla"/>
              <a:buNone/>
            </a:pPr>
            <a:r>
              <a:t/>
            </a:r>
            <a:endParaRPr b="0" baseline="0" i="0" sz="2150" u="none" cap="none" strike="noStrike">
              <a:solidFill>
                <a:schemeClr val="dk1"/>
              </a:solidFill>
              <a:latin typeface="Rambla"/>
              <a:ea typeface="Rambla"/>
              <a:cs typeface="Rambla"/>
              <a:sym typeface="Rambla"/>
            </a:endParaRPr>
          </a:p>
        </p:txBody>
      </p:sp>
      <p:sp>
        <p:nvSpPr>
          <p:cNvPr id="748" name="Shape 748"/>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200" u="none" cap="none" strike="noStrike">
                <a:solidFill>
                  <a:schemeClr val="dk2"/>
                </a:solidFill>
                <a:latin typeface="Rambla"/>
                <a:ea typeface="Rambla"/>
                <a:cs typeface="Rambla"/>
                <a:sym typeface="Rambla"/>
              </a:rPr>
              <a:t>Economic Changes and Social Distinctions</a:t>
            </a:r>
          </a:p>
        </p:txBody>
      </p:sp>
      <p:pic>
        <p:nvPicPr>
          <p:cNvPr id="749" name="Shape 749"/>
          <p:cNvPicPr preferRelativeResize="0"/>
          <p:nvPr/>
        </p:nvPicPr>
        <p:blipFill rotWithShape="1">
          <a:blip r:embed="rId3">
            <a:alphaModFix/>
          </a:blip>
          <a:srcRect b="0" l="0" r="0" t="0"/>
          <a:stretch/>
        </p:blipFill>
        <p:spPr>
          <a:xfrm>
            <a:off x="5410200" y="1447800"/>
            <a:ext cx="3363667" cy="4953000"/>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4" name="Shape 154"/>
        <p:cNvGrpSpPr/>
        <p:nvPr/>
      </p:nvGrpSpPr>
      <p:grpSpPr>
        <a:xfrm>
          <a:off x="0" y="0"/>
          <a:ext cx="0" cy="0"/>
          <a:chOff x="0" y="0"/>
          <a:chExt cx="0" cy="0"/>
        </a:xfrm>
      </p:grpSpPr>
      <p:sp>
        <p:nvSpPr>
          <p:cNvPr id="155" name="Shape 155"/>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1" baseline="0" i="1" lang="en-US" sz="2700" u="none" cap="none" strike="noStrike">
                <a:solidFill>
                  <a:schemeClr val="dk1"/>
                </a:solidFill>
                <a:latin typeface="Rambla"/>
                <a:ea typeface="Rambla"/>
                <a:cs typeface="Rambla"/>
                <a:sym typeface="Rambla"/>
              </a:rPr>
              <a:t>Most societies remained patriarchies with clear social distinctions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Few changes in gender relations but in some areas inequality between the sexes grew</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Slavery remained characteristic of </a:t>
            </a:r>
            <a:r>
              <a:rPr b="0" baseline="0" i="1" lang="en-US" sz="2300" u="none" cap="none" strike="noStrike">
                <a:solidFill>
                  <a:schemeClr val="dk1"/>
                </a:solidFill>
                <a:latin typeface="Rambla"/>
                <a:ea typeface="Rambla"/>
                <a:cs typeface="Rambla"/>
                <a:sym typeface="Rambla"/>
              </a:rPr>
              <a:t>most </a:t>
            </a:r>
            <a:r>
              <a:rPr b="0" baseline="0" i="0" lang="en-US" sz="2300" u="none" cap="none" strike="noStrike">
                <a:solidFill>
                  <a:schemeClr val="dk1"/>
                </a:solidFill>
                <a:latin typeface="Rambla"/>
                <a:ea typeface="Rambla"/>
                <a:cs typeface="Rambla"/>
                <a:sym typeface="Rambla"/>
              </a:rPr>
              <a:t>social systems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Status and wealth was still based primarily on land ownership</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Land ownership disputes remained problematic</a:t>
            </a:r>
          </a:p>
        </p:txBody>
      </p:sp>
      <p:sp>
        <p:nvSpPr>
          <p:cNvPr id="156" name="Shape 156"/>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Keep in mind what did NOT happen! (cont)</a:t>
            </a:r>
          </a:p>
        </p:txBody>
      </p:sp>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3" name="Shape 753"/>
        <p:cNvGrpSpPr/>
        <p:nvPr/>
      </p:nvGrpSpPr>
      <p:grpSpPr>
        <a:xfrm>
          <a:off x="0" y="0"/>
          <a:ext cx="0" cy="0"/>
          <a:chOff x="0" y="0"/>
          <a:chExt cx="0" cy="0"/>
        </a:xfrm>
      </p:grpSpPr>
      <p:sp>
        <p:nvSpPr>
          <p:cNvPr id="754" name="Shape 754"/>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Cultural Developments</a:t>
            </a:r>
          </a:p>
        </p:txBody>
      </p:sp>
      <p:sp>
        <p:nvSpPr>
          <p:cNvPr id="755" name="Shape 755"/>
          <p:cNvSpPr txBox="1"/>
          <p:nvPr>
            <p:ph idx="1" type="body"/>
          </p:nvPr>
        </p:nvSpPr>
        <p:spPr>
          <a:xfrm>
            <a:off x="152400" y="1481137"/>
            <a:ext cx="5486399" cy="48434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Shaped by Turkik and Chinese culture</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Continued Confucian exam system</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Valued horsemanship</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Massive statues of Buddha carved on cliff sides</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Tang artists and sculptors focused on horses and camels along the silk road</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Literature described foreign foods, music, and customs</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Polo popular</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Gentlemen expected to write poetry</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Li Bo and Du Fu, famous poets, lived during Tang era</a:t>
            </a:r>
          </a:p>
          <a:p>
            <a:pPr indent="-264160" lvl="0" marL="365760" marR="0" rtl="0" algn="l">
              <a:lnSpc>
                <a:spcPct val="80000"/>
              </a:lnSpc>
              <a:spcBef>
                <a:spcPts val="400"/>
              </a:spcBef>
              <a:spcAft>
                <a:spcPts val="0"/>
              </a:spcAft>
              <a:buClr>
                <a:schemeClr val="accent1"/>
              </a:buClr>
              <a:buFont typeface="Rambla"/>
              <a:buNone/>
            </a:pPr>
            <a:r>
              <a:t/>
            </a:r>
            <a:endParaRPr b="0" baseline="0" i="0" sz="2300" u="none" cap="none" strike="noStrike">
              <a:solidFill>
                <a:schemeClr val="dk1"/>
              </a:solidFill>
              <a:latin typeface="Rambla"/>
              <a:ea typeface="Rambla"/>
              <a:cs typeface="Rambla"/>
              <a:sym typeface="Rambla"/>
            </a:endParaRPr>
          </a:p>
        </p:txBody>
      </p:sp>
      <p:pic>
        <p:nvPicPr>
          <p:cNvPr id="756" name="Shape 756"/>
          <p:cNvPicPr preferRelativeResize="0"/>
          <p:nvPr/>
        </p:nvPicPr>
        <p:blipFill rotWithShape="1">
          <a:blip r:embed="rId3">
            <a:alphaModFix/>
          </a:blip>
          <a:srcRect b="0" l="0" r="0" t="0"/>
          <a:stretch/>
        </p:blipFill>
        <p:spPr>
          <a:xfrm>
            <a:off x="6096000" y="1524000"/>
            <a:ext cx="1978304" cy="2970427"/>
          </a:xfrm>
          <a:prstGeom prst="rect">
            <a:avLst/>
          </a:prstGeom>
          <a:noFill/>
          <a:ln>
            <a:noFill/>
          </a:ln>
        </p:spPr>
      </p:pic>
      <p:pic>
        <p:nvPicPr>
          <p:cNvPr id="757" name="Shape 757"/>
          <p:cNvPicPr preferRelativeResize="0"/>
          <p:nvPr/>
        </p:nvPicPr>
        <p:blipFill rotWithShape="1">
          <a:blip r:embed="rId4">
            <a:alphaModFix/>
          </a:blip>
          <a:srcRect b="0" l="0" r="0" t="0"/>
          <a:stretch/>
        </p:blipFill>
        <p:spPr>
          <a:xfrm>
            <a:off x="5867400" y="4343400"/>
            <a:ext cx="1758832" cy="2362200"/>
          </a:xfrm>
          <a:prstGeom prst="rect">
            <a:avLst/>
          </a:prstGeom>
          <a:noFill/>
          <a:ln>
            <a:noFill/>
          </a:ln>
        </p:spPr>
      </p:pic>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1" name="Shape 761"/>
        <p:cNvGrpSpPr/>
        <p:nvPr/>
      </p:nvGrpSpPr>
      <p:grpSpPr>
        <a:xfrm>
          <a:off x="0" y="0"/>
          <a:ext cx="0" cy="0"/>
          <a:chOff x="0" y="0"/>
          <a:chExt cx="0" cy="0"/>
        </a:xfrm>
      </p:grpSpPr>
      <p:sp>
        <p:nvSpPr>
          <p:cNvPr id="762" name="Shape 762"/>
          <p:cNvSpPr txBox="1"/>
          <p:nvPr>
            <p:ph type="title"/>
          </p:nvPr>
        </p:nvSpPr>
        <p:spPr>
          <a:xfrm>
            <a:off x="457200" y="274637"/>
            <a:ext cx="77724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Cultural Developments (cont.)</a:t>
            </a:r>
          </a:p>
        </p:txBody>
      </p:sp>
      <p:sp>
        <p:nvSpPr>
          <p:cNvPr id="763" name="Shape 763"/>
          <p:cNvSpPr txBox="1"/>
          <p:nvPr>
            <p:ph idx="1" type="body"/>
          </p:nvPr>
        </p:nvSpPr>
        <p:spPr>
          <a:xfrm>
            <a:off x="3886200" y="1481137"/>
            <a:ext cx="4876799" cy="49196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Buddhism influential</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Buddhist monk Xuanzang brought hundreds of Buddhist texts from India he used to help people understand Buddhism in China</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Monasteries were established</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Chan(Zen) emphasized importance of meditation to reach nirvana</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Monasteries and temples often provided banking services</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Owned land and profited from wealthy patrons</a:t>
            </a:r>
          </a:p>
        </p:txBody>
      </p:sp>
      <p:pic>
        <p:nvPicPr>
          <p:cNvPr id="764" name="Shape 764"/>
          <p:cNvPicPr preferRelativeResize="0"/>
          <p:nvPr/>
        </p:nvPicPr>
        <p:blipFill rotWithShape="1">
          <a:blip r:embed="rId3">
            <a:alphaModFix/>
          </a:blip>
          <a:srcRect b="0" l="0" r="0" t="0"/>
          <a:stretch/>
        </p:blipFill>
        <p:spPr>
          <a:xfrm>
            <a:off x="381000" y="1219200"/>
            <a:ext cx="3352799" cy="5180752"/>
          </a:xfrm>
          <a:prstGeom prst="rect">
            <a:avLst/>
          </a:prstGeom>
          <a:noFill/>
          <a:ln>
            <a:noFill/>
          </a:ln>
        </p:spPr>
      </p:pic>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8" name="Shape 768"/>
        <p:cNvGrpSpPr/>
        <p:nvPr/>
      </p:nvGrpSpPr>
      <p:grpSpPr>
        <a:xfrm>
          <a:off x="0" y="0"/>
          <a:ext cx="0" cy="0"/>
          <a:chOff x="0" y="0"/>
          <a:chExt cx="0" cy="0"/>
        </a:xfrm>
      </p:grpSpPr>
      <p:sp>
        <p:nvSpPr>
          <p:cNvPr id="769" name="Shape 769"/>
          <p:cNvSpPr txBox="1"/>
          <p:nvPr>
            <p:ph type="title"/>
          </p:nvPr>
        </p:nvSpPr>
        <p:spPr>
          <a:xfrm>
            <a:off x="228600" y="274637"/>
            <a:ext cx="80010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Cultural Developments (cont.)</a:t>
            </a:r>
          </a:p>
        </p:txBody>
      </p:sp>
      <p:sp>
        <p:nvSpPr>
          <p:cNvPr id="770" name="Shape 770"/>
          <p:cNvSpPr txBox="1"/>
          <p:nvPr>
            <p:ph idx="1" type="body"/>
          </p:nvPr>
        </p:nvSpPr>
        <p:spPr>
          <a:xfrm>
            <a:off x="711200" y="1481137"/>
            <a:ext cx="5156199" cy="4919661"/>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Mid 9</a:t>
            </a:r>
            <a:r>
              <a:rPr b="0" baseline="30000" i="0" lang="en-US" sz="2300" u="none" cap="none" strike="noStrike">
                <a:solidFill>
                  <a:schemeClr val="dk1"/>
                </a:solidFill>
                <a:latin typeface="Rambla"/>
                <a:ea typeface="Rambla"/>
                <a:cs typeface="Rambla"/>
                <a:sym typeface="Rambla"/>
              </a:rPr>
              <a:t>th</a:t>
            </a:r>
            <a:r>
              <a:rPr b="0" baseline="0" i="0" lang="en-US" sz="2300" u="none" cap="none" strike="noStrike">
                <a:solidFill>
                  <a:schemeClr val="dk1"/>
                </a:solidFill>
                <a:latin typeface="Rambla"/>
                <a:ea typeface="Rambla"/>
                <a:cs typeface="Rambla"/>
                <a:sym typeface="Rambla"/>
              </a:rPr>
              <a:t> C Confucian and Daoist rivals attacked Buddhism</a:t>
            </a:r>
          </a:p>
          <a:p>
            <a:pPr indent="-240791" lvl="1" marL="621792" marR="0" rtl="0" algn="l">
              <a:lnSpc>
                <a:spcPct val="9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Convinced Tang rulers that monasteries were an economic challenge to the government (also couldn’t be taxed)</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Under Emperor Wuzong thousands of monasteries and shrines destroyed; lands divided among landlords and peasants</a:t>
            </a:r>
          </a:p>
          <a:p>
            <a:pPr indent="-240791" lvl="1" marL="621792" marR="0" rtl="0" algn="l">
              <a:lnSpc>
                <a:spcPct val="9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Buddhists never again had as much political influence and Confucianism emerged as the central ideology of Chinese civilization</a:t>
            </a:r>
          </a:p>
        </p:txBody>
      </p:sp>
      <p:pic>
        <p:nvPicPr>
          <p:cNvPr id="771" name="Shape 771"/>
          <p:cNvPicPr preferRelativeResize="0"/>
          <p:nvPr/>
        </p:nvPicPr>
        <p:blipFill rotWithShape="1">
          <a:blip r:embed="rId3">
            <a:alphaModFix/>
          </a:blip>
          <a:srcRect b="0" l="0" r="0" t="0"/>
          <a:stretch/>
        </p:blipFill>
        <p:spPr>
          <a:xfrm>
            <a:off x="6019800" y="1752600"/>
            <a:ext cx="2705858" cy="3581399"/>
          </a:xfrm>
          <a:prstGeom prst="rect">
            <a:avLst/>
          </a:prstGeom>
          <a:noFill/>
          <a:ln>
            <a:noFill/>
          </a:ln>
        </p:spPr>
      </p:pic>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5" name="Shape 775"/>
        <p:cNvGrpSpPr/>
        <p:nvPr/>
      </p:nvGrpSpPr>
      <p:grpSpPr>
        <a:xfrm>
          <a:off x="0" y="0"/>
          <a:ext cx="0" cy="0"/>
          <a:chOff x="0" y="0"/>
          <a:chExt cx="0" cy="0"/>
        </a:xfrm>
      </p:grpSpPr>
      <p:sp>
        <p:nvSpPr>
          <p:cNvPr id="776" name="Shape 776"/>
          <p:cNvSpPr txBox="1"/>
          <p:nvPr>
            <p:ph idx="1" type="body"/>
          </p:nvPr>
        </p:nvSpPr>
        <p:spPr>
          <a:xfrm>
            <a:off x="457200" y="1481328"/>
            <a:ext cx="8229600" cy="4525963"/>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Mid-700’s dynasty began to decline; neglectful emperor inspired a rebellion </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Troubles began along the northern borders; Uighurs sacked Chang’an and Luoyang</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Tang emperors gave more and more power to regional military commanders and gradually lost control of the empire by 907.</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300" u="none" cap="none" strike="noStrike">
                <a:solidFill>
                  <a:schemeClr val="dk1"/>
                </a:solidFill>
                <a:latin typeface="Rambla"/>
                <a:ea typeface="Rambla"/>
                <a:cs typeface="Rambla"/>
                <a:sym typeface="Rambla"/>
              </a:rPr>
              <a:t>China again fell into chaos with warlords competing for regional power.  Three states competed to replace the Tang</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Liao Empire: pastoral nomads related to Mongols. NE frontier</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Xi Xia (Tanggut Empire) in Western China</a:t>
            </a:r>
          </a:p>
          <a:p>
            <a:pPr indent="-240791" lvl="1" marL="621792" marR="0" rtl="0" algn="l">
              <a:lnSpc>
                <a:spcPct val="80000"/>
              </a:lnSpc>
              <a:spcBef>
                <a:spcPts val="324"/>
              </a:spcBef>
              <a:buClr>
                <a:schemeClr val="accent1"/>
              </a:buClr>
              <a:buSzPct val="97500"/>
              <a:buFont typeface="Rambla"/>
              <a:buChar char="◦"/>
            </a:pPr>
            <a:r>
              <a:rPr b="0" baseline="0" i="0" lang="en-US" sz="1950" u="none" cap="none" strike="noStrike">
                <a:solidFill>
                  <a:schemeClr val="dk1"/>
                </a:solidFill>
                <a:latin typeface="Rambla"/>
                <a:ea typeface="Rambla"/>
                <a:cs typeface="Rambla"/>
                <a:sym typeface="Rambla"/>
              </a:rPr>
              <a:t>Song Empire – reunited much of China under central imperial rule.</a:t>
            </a:r>
          </a:p>
        </p:txBody>
      </p:sp>
      <p:sp>
        <p:nvSpPr>
          <p:cNvPr id="777" name="Shape 777"/>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The Decline of the Tang Empire</a:t>
            </a:r>
          </a:p>
        </p:txBody>
      </p:sp>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1" name="Shape 781"/>
        <p:cNvGrpSpPr/>
        <p:nvPr/>
      </p:nvGrpSpPr>
      <p:grpSpPr>
        <a:xfrm>
          <a:off x="0" y="0"/>
          <a:ext cx="0" cy="0"/>
          <a:chOff x="0" y="0"/>
          <a:chExt cx="0" cy="0"/>
        </a:xfrm>
      </p:grpSpPr>
      <p:sp>
        <p:nvSpPr>
          <p:cNvPr id="782" name="Shape 782"/>
          <p:cNvSpPr txBox="1"/>
          <p:nvPr>
            <p:ph type="title"/>
          </p:nvPr>
        </p:nvSpPr>
        <p:spPr>
          <a:xfrm>
            <a:off x="457200" y="274637"/>
            <a:ext cx="77724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Song Empire</a:t>
            </a:r>
          </a:p>
        </p:txBody>
      </p:sp>
      <p:sp>
        <p:nvSpPr>
          <p:cNvPr id="783" name="Shape 783"/>
          <p:cNvSpPr txBox="1"/>
          <p:nvPr>
            <p:ph idx="1" type="body"/>
          </p:nvPr>
        </p:nvSpPr>
        <p:spPr>
          <a:xfrm>
            <a:off x="0" y="1481137"/>
            <a:ext cx="5257799" cy="4525961"/>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Constant pressure from northern and western empires</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Paid tribute to Liao Empire </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Jurchens (northern people) destroyed Liao and exacted tribute from Song</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Song relocated capital</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Invasion of Jurchens marks division of Northern Song and Southern Song</a:t>
            </a:r>
          </a:p>
        </p:txBody>
      </p:sp>
      <p:pic>
        <p:nvPicPr>
          <p:cNvPr id="784" name="Shape 784"/>
          <p:cNvPicPr preferRelativeResize="0"/>
          <p:nvPr/>
        </p:nvPicPr>
        <p:blipFill rotWithShape="1">
          <a:blip r:embed="rId3">
            <a:alphaModFix/>
          </a:blip>
          <a:srcRect b="0" l="0" r="0" t="0"/>
          <a:stretch/>
        </p:blipFill>
        <p:spPr>
          <a:xfrm>
            <a:off x="5715000" y="685800"/>
            <a:ext cx="2095499" cy="2552699"/>
          </a:xfrm>
          <a:prstGeom prst="rect">
            <a:avLst/>
          </a:prstGeom>
          <a:noFill/>
          <a:ln>
            <a:noFill/>
          </a:ln>
        </p:spPr>
      </p:pic>
      <p:pic>
        <p:nvPicPr>
          <p:cNvPr id="785" name="Shape 785"/>
          <p:cNvPicPr preferRelativeResize="0"/>
          <p:nvPr/>
        </p:nvPicPr>
        <p:blipFill rotWithShape="1">
          <a:blip r:embed="rId4">
            <a:alphaModFix/>
          </a:blip>
          <a:srcRect b="0" l="0" r="0" t="0"/>
          <a:stretch/>
        </p:blipFill>
        <p:spPr>
          <a:xfrm>
            <a:off x="5257800" y="3352800"/>
            <a:ext cx="3534451" cy="2947704"/>
          </a:xfrm>
          <a:prstGeom prst="rect">
            <a:avLst/>
          </a:prstGeom>
          <a:noFill/>
          <a:ln>
            <a:noFill/>
          </a:ln>
        </p:spPr>
      </p:pic>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9" name="Shape 789"/>
        <p:cNvGrpSpPr/>
        <p:nvPr/>
      </p:nvGrpSpPr>
      <p:grpSpPr>
        <a:xfrm>
          <a:off x="0" y="0"/>
          <a:ext cx="0" cy="0"/>
          <a:chOff x="0" y="0"/>
          <a:chExt cx="0" cy="0"/>
        </a:xfrm>
      </p:grpSpPr>
      <p:sp>
        <p:nvSpPr>
          <p:cNvPr id="790" name="Shape 790"/>
          <p:cNvSpPr txBox="1"/>
          <p:nvPr>
            <p:ph idx="1" type="body"/>
          </p:nvPr>
        </p:nvSpPr>
        <p:spPr>
          <a:xfrm>
            <a:off x="0" y="1481137"/>
            <a:ext cx="8229600" cy="4691061"/>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Never matched the Tang in political or military strength</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Subordinated the military to civilian administrators of the scholar gentry class to keep military from becoming too powerful</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Rotated military commanders from region to region to weaken power</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Scholar gentry filled bureaucracy; political power flowed from aristocrats and Buddhist rivals to Confucian scholar-gentry</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Large bureaucracy strained treasury; peasants rebelled when emperors tried to raise taxes</a:t>
            </a:r>
          </a:p>
          <a:p>
            <a:pPr indent="-237236" lvl="2" marL="859536" marR="0" rtl="0" algn="l">
              <a:lnSpc>
                <a:spcPct val="80000"/>
              </a:lnSpc>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Increased need for military action and increased the debt</a:t>
            </a:r>
          </a:p>
          <a:p>
            <a:pPr indent="-237236" lvl="2" marL="859536" marR="0" rtl="0" algn="l">
              <a:lnSpc>
                <a:spcPct val="80000"/>
              </a:lnSpc>
              <a:spcBef>
                <a:spcPts val="350"/>
              </a:spcBef>
              <a:buClr>
                <a:schemeClr val="accent2"/>
              </a:buClr>
              <a:buSzPct val="97500"/>
              <a:buFont typeface="Rambla"/>
              <a:buChar char="⚫"/>
            </a:pPr>
            <a:r>
              <a:rPr b="0" baseline="0" i="0" lang="en-US" sz="1950" u="none" cap="none" strike="noStrike">
                <a:solidFill>
                  <a:schemeClr val="dk1"/>
                </a:solidFill>
                <a:latin typeface="Rambla"/>
                <a:ea typeface="Rambla"/>
                <a:cs typeface="Rambla"/>
                <a:sym typeface="Rambla"/>
              </a:rPr>
              <a:t>Scholar bureaucrats lead the armies with little military education; vulnerable to defeat </a:t>
            </a:r>
          </a:p>
        </p:txBody>
      </p:sp>
      <p:sp>
        <p:nvSpPr>
          <p:cNvPr id="791" name="Shape 791"/>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700" u="none" cap="none" strike="noStrike">
                <a:solidFill>
                  <a:schemeClr val="dk2"/>
                </a:solidFill>
                <a:latin typeface="Rambla"/>
                <a:ea typeface="Rambla"/>
                <a:cs typeface="Rambla"/>
                <a:sym typeface="Rambla"/>
              </a:rPr>
              <a:t>Political Development of the Song Empire</a:t>
            </a:r>
          </a:p>
        </p:txBody>
      </p:sp>
    </p:spTree>
  </p:cSld>
  <p:clrMapOvr>
    <a:masterClrMapping/>
  </p:clrMapOvr>
  <p:transition spd="slow">
    <p:cut/>
  </p:transition>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5" name="Shape 795"/>
        <p:cNvGrpSpPr/>
        <p:nvPr/>
      </p:nvGrpSpPr>
      <p:grpSpPr>
        <a:xfrm>
          <a:off x="0" y="0"/>
          <a:ext cx="0" cy="0"/>
          <a:chOff x="0" y="0"/>
          <a:chExt cx="0" cy="0"/>
        </a:xfrm>
      </p:grpSpPr>
      <p:sp>
        <p:nvSpPr>
          <p:cNvPr id="796" name="Shape 796"/>
          <p:cNvSpPr txBox="1"/>
          <p:nvPr>
            <p:ph idx="1" type="body"/>
          </p:nvPr>
        </p:nvSpPr>
        <p:spPr>
          <a:xfrm>
            <a:off x="4648200" y="1481328"/>
            <a:ext cx="4038599" cy="4525963"/>
          </a:xfrm>
          <a:prstGeom prst="rect">
            <a:avLst/>
          </a:prstGeom>
          <a:noFill/>
          <a:ln>
            <a:noFill/>
          </a:ln>
        </p:spPr>
        <p:txBody>
          <a:bodyPr anchorCtr="0" anchor="t" bIns="45700" lIns="91425" rIns="91425" tIns="45700">
            <a:noAutofit/>
          </a:bodyPr>
          <a:lstStyle/>
          <a:p>
            <a:pPr indent="-264160" lvl="0" marL="365760" marR="0" rtl="0" algn="l">
              <a:lnSpc>
                <a:spcPct val="90000"/>
              </a:lnSpc>
              <a:spcBef>
                <a:spcPts val="0"/>
              </a:spcBef>
              <a:spcAft>
                <a:spcPts val="0"/>
              </a:spcAft>
              <a:buClr>
                <a:schemeClr val="accent1"/>
              </a:buClr>
              <a:buSzPct val="68000"/>
              <a:buFont typeface="Rambla"/>
              <a:buChar char=""/>
            </a:pPr>
            <a:r>
              <a:rPr b="0" baseline="0" i="0" lang="en-US" sz="2600" u="none" cap="none" strike="noStrike">
                <a:solidFill>
                  <a:schemeClr val="dk1"/>
                </a:solidFill>
                <a:latin typeface="Rambla"/>
                <a:ea typeface="Rambla"/>
                <a:cs typeface="Rambla"/>
                <a:sym typeface="Rambla"/>
              </a:rPr>
              <a:t>Paper-making/book production</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600" u="none" cap="none" strike="noStrike">
                <a:solidFill>
                  <a:schemeClr val="dk1"/>
                </a:solidFill>
                <a:latin typeface="Rambla"/>
                <a:ea typeface="Rambla"/>
                <a:cs typeface="Rambla"/>
                <a:sym typeface="Rambla"/>
              </a:rPr>
              <a:t>Salt and tea processing</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600" u="none" cap="none" strike="noStrike">
                <a:solidFill>
                  <a:schemeClr val="dk1"/>
                </a:solidFill>
                <a:latin typeface="Rambla"/>
                <a:ea typeface="Rambla"/>
                <a:cs typeface="Rambla"/>
                <a:sym typeface="Rambla"/>
              </a:rPr>
              <a:t>Ceramics</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600" u="none" cap="none" strike="noStrike">
                <a:solidFill>
                  <a:schemeClr val="dk1"/>
                </a:solidFill>
                <a:latin typeface="Rambla"/>
                <a:ea typeface="Rambla"/>
                <a:cs typeface="Rambla"/>
                <a:sym typeface="Rambla"/>
              </a:rPr>
              <a:t>Iron industry (military equipment) and tools, nails, etc</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600" u="none" cap="none" strike="noStrike">
                <a:solidFill>
                  <a:schemeClr val="dk1"/>
                </a:solidFill>
                <a:latin typeface="Rambla"/>
                <a:ea typeface="Rambla"/>
                <a:cs typeface="Rambla"/>
                <a:sym typeface="Rambla"/>
              </a:rPr>
              <a:t>Gunpowder</a:t>
            </a:r>
          </a:p>
          <a:p>
            <a:pPr indent="-264160" lvl="0" marL="365760" marR="0" rtl="0" algn="l">
              <a:lnSpc>
                <a:spcPct val="90000"/>
              </a:lnSpc>
              <a:spcBef>
                <a:spcPts val="400"/>
              </a:spcBef>
              <a:spcAft>
                <a:spcPts val="0"/>
              </a:spcAft>
              <a:buClr>
                <a:schemeClr val="accent1"/>
              </a:buClr>
              <a:buSzPct val="68000"/>
              <a:buFont typeface="Rambla"/>
              <a:buChar char=""/>
            </a:pPr>
            <a:r>
              <a:rPr b="0" baseline="0" i="0" lang="en-US" sz="2600" u="none" cap="none" strike="noStrike">
                <a:solidFill>
                  <a:schemeClr val="dk1"/>
                </a:solidFill>
                <a:latin typeface="Rambla"/>
                <a:ea typeface="Rambla"/>
                <a:cs typeface="Rambla"/>
                <a:sym typeface="Rambla"/>
              </a:rPr>
              <a:t>Printing (re-usable, movable type)</a:t>
            </a:r>
          </a:p>
          <a:p>
            <a:pPr indent="-152323" lvl="0" marL="365760" marR="0" rtl="0" algn="l">
              <a:lnSpc>
                <a:spcPct val="90000"/>
              </a:lnSpc>
              <a:spcBef>
                <a:spcPts val="400"/>
              </a:spcBef>
              <a:spcAft>
                <a:spcPts val="0"/>
              </a:spcAft>
              <a:buClr>
                <a:schemeClr val="accent1"/>
              </a:buClr>
              <a:buFont typeface="Rambla"/>
              <a:buNone/>
            </a:pPr>
            <a:r>
              <a:t/>
            </a:r>
            <a:endParaRPr b="0" baseline="0" i="0" sz="2600" u="none" cap="none" strike="noStrike">
              <a:solidFill>
                <a:schemeClr val="dk1"/>
              </a:solidFill>
              <a:latin typeface="Rambla"/>
              <a:ea typeface="Rambla"/>
              <a:cs typeface="Rambla"/>
              <a:sym typeface="Rambla"/>
            </a:endParaRPr>
          </a:p>
        </p:txBody>
      </p:sp>
      <p:sp>
        <p:nvSpPr>
          <p:cNvPr id="797" name="Shape 797"/>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200" u="none" cap="none" strike="noStrike">
                <a:solidFill>
                  <a:schemeClr val="dk2"/>
                </a:solidFill>
                <a:latin typeface="Rambla"/>
                <a:ea typeface="Rambla"/>
                <a:cs typeface="Rambla"/>
                <a:sym typeface="Rambla"/>
              </a:rPr>
              <a:t>Economic Developments of the Song Empire: Industry and Production</a:t>
            </a:r>
          </a:p>
        </p:txBody>
      </p:sp>
      <p:pic>
        <p:nvPicPr>
          <p:cNvPr id="798" name="Shape 798"/>
          <p:cNvPicPr preferRelativeResize="0"/>
          <p:nvPr/>
        </p:nvPicPr>
        <p:blipFill rotWithShape="1">
          <a:blip r:embed="rId3">
            <a:alphaModFix/>
          </a:blip>
          <a:srcRect b="0" l="0" r="0" t="0"/>
          <a:stretch/>
        </p:blipFill>
        <p:spPr>
          <a:xfrm>
            <a:off x="2362200" y="4572000"/>
            <a:ext cx="2346324" cy="1450355"/>
          </a:xfrm>
          <a:prstGeom prst="rect">
            <a:avLst/>
          </a:prstGeom>
          <a:noFill/>
          <a:ln>
            <a:noFill/>
          </a:ln>
        </p:spPr>
      </p:pic>
      <p:pic>
        <p:nvPicPr>
          <p:cNvPr id="799" name="Shape 799"/>
          <p:cNvPicPr preferRelativeResize="0"/>
          <p:nvPr/>
        </p:nvPicPr>
        <p:blipFill rotWithShape="1">
          <a:blip r:embed="rId4">
            <a:alphaModFix/>
          </a:blip>
          <a:srcRect b="0" l="0" r="0" t="0"/>
          <a:stretch/>
        </p:blipFill>
        <p:spPr>
          <a:xfrm flipH="1">
            <a:off x="228599" y="2209800"/>
            <a:ext cx="2293978" cy="3505200"/>
          </a:xfrm>
          <a:prstGeom prst="rect">
            <a:avLst/>
          </a:prstGeom>
          <a:noFill/>
          <a:ln>
            <a:noFill/>
          </a:ln>
        </p:spPr>
      </p:pic>
      <p:pic>
        <p:nvPicPr>
          <p:cNvPr id="800" name="Shape 800"/>
          <p:cNvPicPr preferRelativeResize="0"/>
          <p:nvPr>
            <p:ph idx="2" type="body"/>
          </p:nvPr>
        </p:nvPicPr>
        <p:blipFill rotWithShape="1">
          <a:blip r:embed="rId5">
            <a:alphaModFix/>
          </a:blip>
          <a:srcRect b="0" l="0" r="0" t="0"/>
          <a:stretch/>
        </p:blipFill>
        <p:spPr>
          <a:xfrm>
            <a:off x="2133600" y="1751832"/>
            <a:ext cx="2438399" cy="2782066"/>
          </a:xfrm>
          <a:prstGeom prst="rect">
            <a:avLst/>
          </a:prstGeom>
          <a:noFill/>
          <a:ln>
            <a:noFill/>
          </a:ln>
        </p:spPr>
      </p:pic>
    </p:spTree>
  </p:cSld>
  <p:clrMapOvr>
    <a:masterClrMapping/>
  </p:clrMapOvr>
  <p:transition spd="slow">
    <p:cut/>
  </p:transition>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4" name="Shape 804"/>
        <p:cNvGrpSpPr/>
        <p:nvPr/>
      </p:nvGrpSpPr>
      <p:grpSpPr>
        <a:xfrm>
          <a:off x="0" y="0"/>
          <a:ext cx="0" cy="0"/>
          <a:chOff x="0" y="0"/>
          <a:chExt cx="0" cy="0"/>
        </a:xfrm>
      </p:grpSpPr>
      <p:sp>
        <p:nvSpPr>
          <p:cNvPr id="805" name="Shape 805"/>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950" u="none" cap="none" strike="noStrike">
                <a:solidFill>
                  <a:schemeClr val="dk2"/>
                </a:solidFill>
                <a:latin typeface="Rambla"/>
                <a:ea typeface="Rambla"/>
                <a:cs typeface="Rambla"/>
                <a:sym typeface="Rambla"/>
              </a:rPr>
              <a:t>Economic Developments of the Song Empire: Commerce</a:t>
            </a:r>
          </a:p>
        </p:txBody>
      </p:sp>
      <p:sp>
        <p:nvSpPr>
          <p:cNvPr id="806" name="Shape 806"/>
          <p:cNvSpPr txBox="1"/>
          <p:nvPr>
            <p:ph idx="1" type="body"/>
          </p:nvPr>
        </p:nvSpPr>
        <p:spPr>
          <a:xfrm>
            <a:off x="0" y="1752600"/>
            <a:ext cx="5333999" cy="4254499"/>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Built off the Sui and Tang</a:t>
            </a:r>
          </a:p>
          <a:p>
            <a:pPr indent="-240791" lvl="1" marL="621792" marR="0" rtl="0" algn="l">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Capital city, Kaifeng, center of trade, guilds</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Paper money facilitated trade</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Large oceangoing ships</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Compass</a:t>
            </a:r>
          </a:p>
          <a:p>
            <a:pPr indent="-264160" lvl="0" marL="365760" marR="0" rtl="0" algn="l">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In the south Hangzhou largest trading city and capital of Southern Song</a:t>
            </a:r>
          </a:p>
          <a:p>
            <a:pPr indent="-240791" lvl="1" marL="621792" marR="0" rtl="0" algn="l">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Silk, copper coins, ceramics</a:t>
            </a:r>
          </a:p>
          <a:p>
            <a:pPr indent="-156339" lvl="0" marL="365760" marR="0" rtl="0" algn="l">
              <a:spcBef>
                <a:spcPts val="400"/>
              </a:spcBef>
              <a:spcAft>
                <a:spcPts val="0"/>
              </a:spcAft>
              <a:buClr>
                <a:schemeClr val="accent1"/>
              </a:buClr>
              <a:buFont typeface="Rambla"/>
              <a:buNone/>
            </a:pPr>
            <a:r>
              <a:t/>
            </a:r>
            <a:endParaRPr b="0" baseline="0" i="0" sz="2500" u="none" cap="none" strike="noStrike">
              <a:solidFill>
                <a:schemeClr val="dk1"/>
              </a:solidFill>
              <a:latin typeface="Rambla"/>
              <a:ea typeface="Rambla"/>
              <a:cs typeface="Rambla"/>
              <a:sym typeface="Rambla"/>
            </a:endParaRPr>
          </a:p>
        </p:txBody>
      </p:sp>
      <p:pic>
        <p:nvPicPr>
          <p:cNvPr id="807" name="Shape 807"/>
          <p:cNvPicPr preferRelativeResize="0"/>
          <p:nvPr/>
        </p:nvPicPr>
        <p:blipFill rotWithShape="1">
          <a:blip r:embed="rId3">
            <a:alphaModFix/>
          </a:blip>
          <a:srcRect b="0" l="0" r="0" t="0"/>
          <a:stretch/>
        </p:blipFill>
        <p:spPr>
          <a:xfrm>
            <a:off x="5562600" y="1600200"/>
            <a:ext cx="3261865" cy="4724400"/>
          </a:xfrm>
          <a:prstGeom prst="rect">
            <a:avLst/>
          </a:prstGeom>
          <a:noFill/>
          <a:ln>
            <a:noFill/>
          </a:ln>
        </p:spPr>
      </p:pic>
    </p:spTree>
  </p:cSld>
  <p:clrMapOvr>
    <a:masterClrMapping/>
  </p:clrMapOvr>
  <p:transition spd="slow">
    <p:cut/>
  </p:transition>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1" name="Shape 811"/>
        <p:cNvGrpSpPr/>
        <p:nvPr/>
      </p:nvGrpSpPr>
      <p:grpSpPr>
        <a:xfrm>
          <a:off x="0" y="0"/>
          <a:ext cx="0" cy="0"/>
          <a:chOff x="0" y="0"/>
          <a:chExt cx="0" cy="0"/>
        </a:xfrm>
      </p:grpSpPr>
      <p:sp>
        <p:nvSpPr>
          <p:cNvPr id="812" name="Shape 812"/>
          <p:cNvSpPr txBox="1"/>
          <p:nvPr>
            <p:ph type="title"/>
          </p:nvPr>
        </p:nvSpPr>
        <p:spPr>
          <a:xfrm>
            <a:off x="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3600" u="none" cap="none" strike="noStrike">
                <a:solidFill>
                  <a:schemeClr val="dk2"/>
                </a:solidFill>
                <a:latin typeface="Rambla"/>
                <a:ea typeface="Rambla"/>
                <a:cs typeface="Rambla"/>
                <a:sym typeface="Rambla"/>
              </a:rPr>
              <a:t>Economic Developments of the Song Empire: Agriculture</a:t>
            </a:r>
          </a:p>
        </p:txBody>
      </p:sp>
      <p:sp>
        <p:nvSpPr>
          <p:cNvPr id="813" name="Shape 813"/>
          <p:cNvSpPr txBox="1"/>
          <p:nvPr>
            <p:ph idx="1" type="body"/>
          </p:nvPr>
        </p:nvSpPr>
        <p:spPr>
          <a:xfrm>
            <a:off x="0" y="1676400"/>
            <a:ext cx="4038599" cy="4495800"/>
          </a:xfrm>
          <a:prstGeom prst="rect">
            <a:avLst/>
          </a:prstGeom>
          <a:noFill/>
          <a:ln>
            <a:noFill/>
          </a:ln>
        </p:spPr>
        <p:txBody>
          <a:bodyPr anchorCtr="0" anchor="t" bIns="45700" lIns="91425" rIns="91425" tIns="45700">
            <a:noAutofit/>
          </a:bodyPr>
          <a:lstStyle/>
          <a:p>
            <a:pPr indent="-264160" lvl="0" marL="365760" marR="0" rtl="0" algn="l">
              <a:lnSpc>
                <a:spcPct val="80000"/>
              </a:lnSpc>
              <a:spcBef>
                <a:spcPts val="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Harvests increase during the Song/Southern Song</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New strains of rice</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Fertilizers</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Improved farm tools</a:t>
            </a:r>
          </a:p>
          <a:p>
            <a:pPr indent="-240791" lvl="1" marL="621792" marR="0" rtl="0" algn="l">
              <a:lnSpc>
                <a:spcPct val="80000"/>
              </a:lnSpc>
              <a:spcBef>
                <a:spcPts val="324"/>
              </a:spcBef>
              <a:buClr>
                <a:schemeClr val="accent1"/>
              </a:buClr>
              <a:buSzPct val="97727"/>
              <a:buFont typeface="Rambla"/>
              <a:buChar char="◦"/>
            </a:pPr>
            <a:r>
              <a:rPr b="0" baseline="0" i="0" lang="en-US" sz="2150" u="none" cap="none" strike="noStrike">
                <a:solidFill>
                  <a:schemeClr val="dk1"/>
                </a:solidFill>
                <a:latin typeface="Rambla"/>
                <a:ea typeface="Rambla"/>
                <a:cs typeface="Rambla"/>
                <a:sym typeface="Rambla"/>
              </a:rPr>
              <a:t>Advanced water control</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In the south – not disturbed by Jurchen invasion of the north</a:t>
            </a:r>
          </a:p>
          <a:p>
            <a:pPr indent="-264160" lvl="0" marL="365760" marR="0" rtl="0" algn="l">
              <a:lnSpc>
                <a:spcPct val="80000"/>
              </a:lnSpc>
              <a:spcBef>
                <a:spcPts val="400"/>
              </a:spcBef>
              <a:spcAft>
                <a:spcPts val="0"/>
              </a:spcAft>
              <a:buClr>
                <a:schemeClr val="accent1"/>
              </a:buClr>
              <a:buSzPct val="68000"/>
              <a:buFont typeface="Rambla"/>
              <a:buChar char=""/>
            </a:pPr>
            <a:r>
              <a:rPr b="0" baseline="0" i="0" lang="en-US" sz="2500" u="none" cap="none" strike="noStrike">
                <a:solidFill>
                  <a:schemeClr val="dk1"/>
                </a:solidFill>
                <a:latin typeface="Rambla"/>
                <a:ea typeface="Rambla"/>
                <a:cs typeface="Rambla"/>
                <a:sym typeface="Rambla"/>
              </a:rPr>
              <a:t>Contrast to coal and iron industries in the north</a:t>
            </a:r>
          </a:p>
        </p:txBody>
      </p:sp>
      <p:pic>
        <p:nvPicPr>
          <p:cNvPr id="814" name="Shape 814"/>
          <p:cNvPicPr preferRelativeResize="0"/>
          <p:nvPr/>
        </p:nvPicPr>
        <p:blipFill rotWithShape="1">
          <a:blip r:embed="rId3">
            <a:alphaModFix/>
          </a:blip>
          <a:srcRect b="0" l="0" r="0" t="0"/>
          <a:stretch/>
        </p:blipFill>
        <p:spPr>
          <a:xfrm>
            <a:off x="4495800" y="1828800"/>
            <a:ext cx="4089399" cy="3581399"/>
          </a:xfrm>
          <a:prstGeom prst="rect">
            <a:avLst/>
          </a:prstGeom>
          <a:noFill/>
          <a:ln>
            <a:noFill/>
          </a:ln>
        </p:spPr>
      </p:pic>
    </p:spTree>
  </p:cSld>
  <p:clrMapOvr>
    <a:masterClrMapping/>
  </p:clrMapOvr>
  <p:transition spd="slow">
    <p:cut/>
  </p:transition>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8" name="Shape 818"/>
        <p:cNvGrpSpPr/>
        <p:nvPr/>
      </p:nvGrpSpPr>
      <p:grpSpPr>
        <a:xfrm>
          <a:off x="0" y="0"/>
          <a:ext cx="0" cy="0"/>
          <a:chOff x="0" y="0"/>
          <a:chExt cx="0" cy="0"/>
        </a:xfrm>
      </p:grpSpPr>
      <p:sp>
        <p:nvSpPr>
          <p:cNvPr id="819" name="Shape 819"/>
          <p:cNvSpPr txBox="1"/>
          <p:nvPr>
            <p:ph idx="1" type="body"/>
          </p:nvPr>
        </p:nvSpPr>
        <p:spPr>
          <a:xfrm>
            <a:off x="457200" y="1481329"/>
            <a:ext cx="8229600" cy="2313755"/>
          </a:xfrm>
          <a:prstGeom prst="rect">
            <a:avLst/>
          </a:prstGeom>
          <a:noFill/>
          <a:ln>
            <a:noFill/>
          </a:ln>
        </p:spPr>
        <p:txBody>
          <a:bodyPr anchorCtr="0" anchor="t" bIns="45700" lIns="91425" rIns="91425" tIns="45700">
            <a:noAutofit/>
          </a:bodyPr>
          <a:lstStyle/>
          <a:p>
            <a:pPr indent="-264160" lvl="0" marL="365760" marR="0" rtl="0" algn="l">
              <a:spcBef>
                <a:spcPts val="0"/>
              </a:spcBef>
              <a:spcAft>
                <a:spcPts val="0"/>
              </a:spcAft>
              <a:buClr>
                <a:schemeClr val="accent1"/>
              </a:buClr>
              <a:buSzPct val="68000"/>
              <a:buFont typeface="Rambla"/>
              <a:buChar char=""/>
            </a:pPr>
            <a:r>
              <a:rPr b="0" baseline="0" i="0" lang="en-US" sz="2700" u="none" cap="none" strike="noStrike">
                <a:solidFill>
                  <a:schemeClr val="dk1"/>
                </a:solidFill>
                <a:latin typeface="Rambla"/>
                <a:ea typeface="Rambla"/>
                <a:cs typeface="Rambla"/>
                <a:sym typeface="Rambla"/>
              </a:rPr>
              <a:t>Appeal of Buddhism led to Neo-Confucianism</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Emphasis on the importance of social life and rejection of withdrawal through meditation</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Formal education in morals and arts and sciences</a:t>
            </a:r>
          </a:p>
          <a:p>
            <a:pPr indent="-240791" lvl="1" marL="621792" marR="0" rtl="0" algn="l">
              <a:spcBef>
                <a:spcPts val="324"/>
              </a:spcBef>
              <a:buClr>
                <a:schemeClr val="accent1"/>
              </a:buClr>
              <a:buSzPct val="100000"/>
              <a:buFont typeface="Rambla"/>
              <a:buChar char="◦"/>
            </a:pPr>
            <a:r>
              <a:rPr b="0" baseline="0" i="0" lang="en-US" sz="2300" u="none" cap="none" strike="noStrike">
                <a:solidFill>
                  <a:schemeClr val="dk1"/>
                </a:solidFill>
                <a:latin typeface="Rambla"/>
                <a:ea typeface="Rambla"/>
                <a:cs typeface="Rambla"/>
                <a:sym typeface="Rambla"/>
              </a:rPr>
              <a:t>Traditions reinforced class, age, gender</a:t>
            </a:r>
          </a:p>
        </p:txBody>
      </p:sp>
      <p:sp>
        <p:nvSpPr>
          <p:cNvPr id="820" name="Shape 820"/>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Rambla"/>
              <a:buNone/>
            </a:pPr>
            <a:r>
              <a:rPr b="1" baseline="0" i="0" lang="en-US" sz="4100" u="none" cap="none" strike="noStrike">
                <a:solidFill>
                  <a:schemeClr val="dk2"/>
                </a:solidFill>
                <a:latin typeface="Rambla"/>
                <a:ea typeface="Rambla"/>
                <a:cs typeface="Rambla"/>
                <a:sym typeface="Rambla"/>
              </a:rPr>
              <a:t>Cultural Change in Song China</a:t>
            </a:r>
          </a:p>
        </p:txBody>
      </p:sp>
      <p:pic>
        <p:nvPicPr>
          <p:cNvPr id="821" name="Shape 821"/>
          <p:cNvPicPr preferRelativeResize="0"/>
          <p:nvPr/>
        </p:nvPicPr>
        <p:blipFill rotWithShape="1">
          <a:blip r:embed="rId3">
            <a:alphaModFix/>
          </a:blip>
          <a:srcRect b="0" l="0" r="0" t="0"/>
          <a:stretch/>
        </p:blipFill>
        <p:spPr>
          <a:xfrm>
            <a:off x="3200400" y="3505200"/>
            <a:ext cx="3886200" cy="2910515"/>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oncourse">
  <a:themeElements>
    <a:clrScheme name="Metro">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