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56" r:id="rId7"/>
    <p:sldId id="257" r:id="rId8"/>
    <p:sldId id="259" r:id="rId9"/>
    <p:sldId id="258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2819400"/>
            <a:ext cx="5051425" cy="12954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2C98A2C-13B0-4C13-B9F5-1C035A652D83}" type="datetimeFigureOut">
              <a:rPr lang="en-US" smtClean="0"/>
              <a:t>9/11/2011</a:t>
            </a:fld>
            <a:endParaRPr lang="en-US" dirty="0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A22484-07BB-4375-B1A2-E4C90D1364C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C98A2C-13B0-4C13-B9F5-1C035A652D83}" type="datetimeFigureOut">
              <a:rPr lang="en-US" smtClean="0"/>
              <a:t>9/11/2011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22484-07BB-4375-B1A2-E4C90D1364C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662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662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C98A2C-13B0-4C13-B9F5-1C035A652D83}" type="datetimeFigureOut">
              <a:rPr lang="en-US" smtClean="0"/>
              <a:t>9/11/2011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22484-07BB-4375-B1A2-E4C90D1364C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C98A2C-13B0-4C13-B9F5-1C035A652D83}" type="datetimeFigureOut">
              <a:rPr lang="en-US" smtClean="0"/>
              <a:t>9/11/2011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22484-07BB-4375-B1A2-E4C90D1364C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371600"/>
            <a:ext cx="7315200" cy="3200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29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BB5C9B6-71CE-427E-BA3D-211961E9EBD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E770C-A99E-44BC-9F0C-401C1477B92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E74BF-3E18-43E3-AD60-57D0575C652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9800"/>
            <a:ext cx="36957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209800"/>
            <a:ext cx="36957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2F349-C0D0-45BC-82D2-0420CDE4E5D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98579-E338-4D43-8186-6E81C717B85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0032F-1F51-4C02-BF71-8EB7076AC8F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94D5A-87B6-4786-8694-EE6679BEC87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C98A2C-13B0-4C13-B9F5-1C035A652D83}" type="datetimeFigureOut">
              <a:rPr lang="en-US" smtClean="0"/>
              <a:t>9/11/2011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22484-07BB-4375-B1A2-E4C90D1364C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7AFDD-B7EF-4CE4-AABA-8A1ECC03912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8EE1E-704E-4452-BFAC-C1850F4B43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B861C-71C5-42A6-BDEF-771F99D0D1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9850" y="1066800"/>
            <a:ext cx="188595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066800"/>
            <a:ext cx="550545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30B29-000A-4589-A894-A32330139C9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 bright="3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C9B6-71CE-427E-BA3D-211961E9EB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770C-A99E-44BC-9F0C-401C1477B9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74BF-3E18-43E3-AD60-57D0575C65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F349-C0D0-45BC-82D2-0420CDE4E5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8579-E338-4D43-8186-6E81C717B8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032F-1F51-4C02-BF71-8EB7076AC8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C98A2C-13B0-4C13-B9F5-1C035A652D83}" type="datetimeFigureOut">
              <a:rPr lang="en-US" smtClean="0"/>
              <a:t>9/11/2011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22484-07BB-4375-B1A2-E4C90D1364C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94D5A-87B6-4786-8694-EE6679BEC8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AFDD-B7EF-4CE4-AABA-8A1ECC0391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EE1E-704E-4452-BFAC-C1850F4B43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861C-71C5-42A6-BDEF-771F99D0D1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0B29-000A-4589-A894-A32330139C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BB5C9B6-71CE-427E-BA3D-211961E9EB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E770C-A99E-44BC-9F0C-401C1477B9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E74BF-3E18-43E3-AD60-57D0575C65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2F349-C0D0-45BC-82D2-0420CDE4E5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98579-E338-4D43-8186-6E81C717B8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C98A2C-13B0-4C13-B9F5-1C035A652D83}" type="datetimeFigureOut">
              <a:rPr lang="en-US" smtClean="0"/>
              <a:t>9/11/2011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22484-07BB-4375-B1A2-E4C90D1364C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0032F-1F51-4C02-BF71-8EB7076AC8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94D5A-87B6-4786-8694-EE6679BEC8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7AFDD-B7EF-4CE4-AABA-8A1ECC0391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8EE1E-704E-4452-BFAC-C1850F4B43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B861C-71C5-42A6-BDEF-771F99D0D1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30B29-000A-4589-A894-A32330139C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BB5C9B6-71CE-427E-BA3D-211961E9EB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7E770C-A99E-44BC-9F0C-401C1477B9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3E74BF-3E18-43E3-AD60-57D0575C65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62F349-C0D0-45BC-82D2-0420CDE4E5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C98A2C-13B0-4C13-B9F5-1C035A652D83}" type="datetimeFigureOut">
              <a:rPr lang="en-US" smtClean="0"/>
              <a:t>9/11/2011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22484-07BB-4375-B1A2-E4C90D1364C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98579-E338-4D43-8186-6E81C717B8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0032F-1F51-4C02-BF71-8EB7076AC8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94D5A-87B6-4786-8694-EE6679BEC8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27AFDD-B7EF-4CE4-AABA-8A1ECC0391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8EE1E-704E-4452-BFAC-C1850F4B43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2B861C-71C5-42A6-BDEF-771F99D0D1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30B29-000A-4589-A894-A32330139C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C98A2C-13B0-4C13-B9F5-1C035A652D83}" type="datetimeFigureOut">
              <a:rPr lang="en-US" smtClean="0"/>
              <a:t>9/11/2011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22484-07BB-4375-B1A2-E4C90D1364C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C98A2C-13B0-4C13-B9F5-1C035A652D83}" type="datetimeFigureOut">
              <a:rPr lang="en-US" smtClean="0"/>
              <a:t>9/11/2011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22484-07BB-4375-B1A2-E4C90D1364C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C98A2C-13B0-4C13-B9F5-1C035A652D83}" type="datetimeFigureOut">
              <a:rPr lang="en-US" smtClean="0"/>
              <a:t>9/11/2011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22484-07BB-4375-B1A2-E4C90D1364C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395413"/>
            <a:ext cx="701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fld id="{C2C98A2C-13B0-4C13-B9F5-1C035A652D83}" type="datetimeFigureOut">
              <a:rPr lang="en-US" smtClean="0"/>
              <a:t>9/11/2011</a:t>
            </a:fld>
            <a:endParaRPr lang="en-US" dirty="0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6413" y="6400800"/>
            <a:ext cx="2084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endParaRPr lang="en-US" dirty="0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fld id="{6CA22484-07BB-4375-B1A2-E4C90D1364C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200" i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066800"/>
            <a:ext cx="754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9800"/>
            <a:ext cx="7543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2C98A2C-13B0-4C13-B9F5-1C035A652D83}" type="datetimeFigureOut">
              <a:rPr lang="en-US" smtClean="0"/>
              <a:t>9/11/2011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A22484-07BB-4375-B1A2-E4C90D1364C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34000"/>
          </a:blip>
          <a:srcRect/>
          <a:stretch>
            <a:fillRect l="-11000" t="-3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98A2C-13B0-4C13-B9F5-1C035A652D83}" type="datetimeFigureOut">
              <a:rPr lang="en-US" smtClean="0"/>
              <a:t>9/11/2011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2484-07BB-4375-B1A2-E4C90D1364C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C2C98A2C-13B0-4C13-B9F5-1C035A652D83}" type="datetimeFigureOut">
              <a:rPr lang="en-US" smtClean="0"/>
              <a:t>9/11/2011</a:t>
            </a:fld>
            <a:endParaRPr lang="en-US" dirty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6CA22484-07BB-4375-B1A2-E4C90D1364C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C2C98A2C-13B0-4C13-B9F5-1C035A652D83}" type="datetimeFigureOut">
              <a:rPr lang="en-US" smtClean="0"/>
              <a:t>9/11/2011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6CA22484-07BB-4375-B1A2-E4C90D1364C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hyperlink" Target="http://my.hrw.com/SocialStudies/ss_2010/student/hs_worldhistory_modernworld/bookpages/library/videos/video.html?shortvid=http://bcove.me/kdz1gf7i&amp;longvid=http://bcove.me/kdz1gf7i_long&amp;title=Renaissance:%20The%20Medici%20Assassination" TargetMode="Externa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665288" y="2170112"/>
            <a:ext cx="5327650" cy="1638300"/>
            <a:chOff x="863" y="1566"/>
            <a:chExt cx="3356" cy="1032"/>
          </a:xfrm>
        </p:grpSpPr>
        <p:sp>
          <p:nvSpPr>
            <p:cNvPr id="5" name="Text Box 30"/>
            <p:cNvSpPr txBox="1">
              <a:spLocks noChangeArrowheads="1"/>
            </p:cNvSpPr>
            <p:nvPr/>
          </p:nvSpPr>
          <p:spPr bwMode="auto">
            <a:xfrm>
              <a:off x="863" y="1566"/>
              <a:ext cx="9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3399"/>
                  </a:solidFill>
                </a:rPr>
                <a:t>Section 1</a:t>
              </a:r>
            </a:p>
          </p:txBody>
        </p:sp>
        <p:sp>
          <p:nvSpPr>
            <p:cNvPr id="6" name="Text Box 31"/>
            <p:cNvSpPr txBox="1">
              <a:spLocks noChangeArrowheads="1"/>
            </p:cNvSpPr>
            <p:nvPr/>
          </p:nvSpPr>
          <p:spPr bwMode="auto">
            <a:xfrm>
              <a:off x="863" y="1806"/>
              <a:ext cx="3356" cy="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4500" b="1" dirty="0">
                  <a:solidFill>
                    <a:srgbClr val="003399"/>
                  </a:solidFill>
                  <a:cs typeface="Times New Roman" pitchFamily="18" charset="0"/>
                </a:rPr>
                <a:t>Italy: Birthplace of </a:t>
              </a:r>
              <a:br>
                <a:rPr lang="en-US" sz="4500" b="1" dirty="0">
                  <a:solidFill>
                    <a:srgbClr val="003399"/>
                  </a:solidFill>
                  <a:cs typeface="Times New Roman" pitchFamily="18" charset="0"/>
                </a:rPr>
              </a:br>
              <a:r>
                <a:rPr lang="en-US" sz="4500" b="1" dirty="0">
                  <a:solidFill>
                    <a:srgbClr val="003399"/>
                  </a:solidFill>
                  <a:cs typeface="Times New Roman" pitchFamily="18" charset="0"/>
                </a:rPr>
                <a:t>the Renaissance </a:t>
              </a:r>
            </a:p>
          </p:txBody>
        </p:sp>
      </p:grp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1665288" y="3749675"/>
            <a:ext cx="72501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cs typeface="Times New Roman" pitchFamily="18" charset="0"/>
              </a:rPr>
              <a:t>The Italian Renaissance is a rebirth of learning </a:t>
            </a:r>
          </a:p>
          <a:p>
            <a:r>
              <a:rPr lang="en-US" sz="2400" dirty="0">
                <a:cs typeface="Times New Roman" pitchFamily="18" charset="0"/>
              </a:rPr>
              <a:t>that produces many great works of art and literature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/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b="1" dirty="0" smtClean="0">
                <a:solidFill>
                  <a:srgbClr val="000000"/>
                </a:solidFill>
              </a:rPr>
              <a:t>The </a:t>
            </a:r>
            <a:r>
              <a:rPr lang="en-US" b="1" dirty="0" smtClean="0">
                <a:solidFill>
                  <a:srgbClr val="000000"/>
                </a:solidFill>
              </a:rPr>
              <a:t>Renaissance Woman</a:t>
            </a:r>
            <a:r>
              <a:rPr lang="en-US" dirty="0" smtClean="0">
                <a:latin typeface="Times" charset="0"/>
                <a:cs typeface="Times New Roman" pitchFamily="18" charset="0"/>
              </a:rPr>
              <a:t/>
            </a:r>
            <a:br>
              <a:rPr lang="en-US" dirty="0" smtClean="0">
                <a:latin typeface="Times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5715000" cy="4525963"/>
          </a:xfrm>
        </p:spPr>
        <p:txBody>
          <a:bodyPr/>
          <a:lstStyle/>
          <a:p>
            <a:pPr>
              <a:buNone/>
              <a:tabLst>
                <a:tab pos="228600" algn="l"/>
              </a:tabLst>
            </a:pPr>
            <a:r>
              <a:rPr lang="en-US" sz="3200" dirty="0" smtClean="0"/>
              <a:t>•</a:t>
            </a:r>
            <a:r>
              <a:rPr lang="en-US" sz="3200" dirty="0" smtClean="0"/>
              <a:t>	</a:t>
            </a:r>
            <a:r>
              <a:rPr lang="en-US" sz="3200" dirty="0" smtClean="0">
                <a:solidFill>
                  <a:srgbClr val="000000"/>
                </a:solidFill>
              </a:rPr>
              <a:t>Upper-class, educated in classics, charming</a:t>
            </a:r>
            <a:endParaRPr lang="en-US" sz="3200" dirty="0" smtClean="0">
              <a:latin typeface="Times" charset="0"/>
              <a:cs typeface="Times New Roman" pitchFamily="18" charset="0"/>
            </a:endParaRPr>
          </a:p>
          <a:p>
            <a:pPr>
              <a:buNone/>
              <a:tabLst>
                <a:tab pos="228600" algn="l"/>
              </a:tabLst>
            </a:pPr>
            <a:r>
              <a:rPr lang="en-US" sz="3200" dirty="0" smtClean="0"/>
              <a:t>•	</a:t>
            </a:r>
            <a:r>
              <a:rPr lang="en-US" sz="3200" dirty="0" smtClean="0">
                <a:solidFill>
                  <a:srgbClr val="000000"/>
                </a:solidFill>
              </a:rPr>
              <a:t>Expected to inspire art but not create it</a:t>
            </a:r>
            <a:endParaRPr lang="en-US" sz="3200" dirty="0" smtClean="0">
              <a:latin typeface="Times" charset="0"/>
              <a:cs typeface="Times New Roman" pitchFamily="18" charset="0"/>
            </a:endParaRPr>
          </a:p>
          <a:p>
            <a:pPr>
              <a:buNone/>
              <a:tabLst>
                <a:tab pos="228600" algn="l"/>
              </a:tabLst>
            </a:pPr>
            <a:r>
              <a:rPr lang="en-US" sz="3200" dirty="0" smtClean="0"/>
              <a:t>•	</a:t>
            </a:r>
            <a:r>
              <a:rPr lang="en-US" sz="3200" dirty="0" smtClean="0">
                <a:solidFill>
                  <a:srgbClr val="000000"/>
                </a:solidFill>
                <a:cs typeface="Times New Roman" pitchFamily="18" charset="0"/>
              </a:rPr>
              <a:t>Isabella </a:t>
            </a:r>
            <a:r>
              <a:rPr lang="en-US" sz="3200" dirty="0" err="1" smtClean="0">
                <a:solidFill>
                  <a:srgbClr val="000000"/>
                </a:solidFill>
                <a:cs typeface="Times New Roman" pitchFamily="18" charset="0"/>
              </a:rPr>
              <a:t>d’Este</a:t>
            </a:r>
            <a:r>
              <a:rPr lang="en-US" sz="3200" dirty="0" smtClean="0">
                <a:solidFill>
                  <a:srgbClr val="000000"/>
                </a:solidFill>
                <a:cs typeface="Times New Roman" pitchFamily="18" charset="0"/>
              </a:rPr>
              <a:t>, patron of artists, wields power in </a:t>
            </a:r>
            <a:r>
              <a:rPr lang="en-US" sz="3200" dirty="0" smtClean="0">
                <a:solidFill>
                  <a:srgbClr val="000000"/>
                </a:solidFill>
                <a:cs typeface="Times New Roman" pitchFamily="18" charset="0"/>
              </a:rPr>
              <a:t>Mantua</a:t>
            </a:r>
            <a:r>
              <a:rPr lang="en-US" sz="3200" dirty="0" smtClean="0">
                <a:cs typeface="Times New Roman" pitchFamily="18" charset="0"/>
              </a:rPr>
              <a:t> </a:t>
            </a:r>
            <a:endParaRPr lang="en-US" sz="3200" dirty="0" smtClean="0"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/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b="1" dirty="0" smtClean="0">
                <a:solidFill>
                  <a:srgbClr val="000000"/>
                </a:solidFill>
              </a:rPr>
              <a:t>Artistic </a:t>
            </a:r>
            <a:r>
              <a:rPr lang="en-US" b="1" dirty="0" smtClean="0">
                <a:solidFill>
                  <a:srgbClr val="000000"/>
                </a:solidFill>
              </a:rPr>
              <a:t>Styles Change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2286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Artists </a:t>
            </a:r>
            <a:r>
              <a:rPr lang="en-US" dirty="0" smtClean="0">
                <a:solidFill>
                  <a:srgbClr val="000000"/>
                </a:solidFill>
              </a:rPr>
              <a:t>use realistic style copied from classical art, </a:t>
            </a:r>
            <a:r>
              <a:rPr lang="en-US" dirty="0" smtClean="0">
                <a:solidFill>
                  <a:srgbClr val="000000"/>
                </a:solidFill>
              </a:rPr>
              <a:t>often </a:t>
            </a:r>
            <a:r>
              <a:rPr lang="en-US" dirty="0" smtClean="0">
                <a:solidFill>
                  <a:srgbClr val="000000"/>
                </a:solidFill>
              </a:rPr>
              <a:t>to portray religious </a:t>
            </a:r>
            <a:r>
              <a:rPr lang="en-US" dirty="0" smtClean="0">
                <a:solidFill>
                  <a:srgbClr val="000000"/>
                </a:solidFill>
              </a:rPr>
              <a:t>subjects</a:t>
            </a:r>
            <a:endParaRPr lang="en-US" dirty="0" smtClean="0">
              <a:latin typeface="Times" charset="0"/>
              <a:cs typeface="Times New Roman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Painters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use </a:t>
            </a:r>
            <a:r>
              <a:rPr lang="en-US" b="1" dirty="0" smtClean="0">
                <a:solidFill>
                  <a:srgbClr val="008000"/>
                </a:solidFill>
                <a:cs typeface="Times New Roman" pitchFamily="18" charset="0"/>
              </a:rPr>
              <a:t>perspective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—a way to show three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dimensions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on a canvas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*</a:t>
            </a:r>
            <a:endParaRPr lang="en-US" dirty="0" smtClean="0"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/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b="1" dirty="0" smtClean="0">
                <a:solidFill>
                  <a:srgbClr val="000000"/>
                </a:solidFill>
              </a:rPr>
              <a:t>Realistic </a:t>
            </a:r>
            <a:r>
              <a:rPr lang="en-US" b="1" dirty="0" smtClean="0">
                <a:solidFill>
                  <a:srgbClr val="000000"/>
                </a:solidFill>
              </a:rPr>
              <a:t>Painting and Sculpture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2286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Realistic </a:t>
            </a:r>
            <a:r>
              <a:rPr lang="en-US" dirty="0" smtClean="0">
                <a:solidFill>
                  <a:srgbClr val="000000"/>
                </a:solidFill>
              </a:rPr>
              <a:t>portraits of prominent </a:t>
            </a:r>
            <a:r>
              <a:rPr lang="en-US" dirty="0" smtClean="0">
                <a:solidFill>
                  <a:srgbClr val="000000"/>
                </a:solidFill>
              </a:rPr>
              <a:t>citizens</a:t>
            </a:r>
          </a:p>
          <a:p>
            <a:pPr>
              <a:tabLst>
                <a:tab pos="228600" algn="l"/>
              </a:tabLst>
            </a:pPr>
            <a:endParaRPr lang="en-US" dirty="0" smtClean="0">
              <a:latin typeface="Times" charset="0"/>
              <a:cs typeface="Times New Roman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Sculpture </a:t>
            </a:r>
            <a:r>
              <a:rPr lang="en-US" dirty="0" smtClean="0">
                <a:solidFill>
                  <a:srgbClr val="000000"/>
                </a:solidFill>
              </a:rPr>
              <a:t>shows natural postures and expressions</a:t>
            </a:r>
            <a:endParaRPr lang="en-US" dirty="0" smtClean="0">
              <a:latin typeface="Times" charset="0"/>
              <a:cs typeface="Times New Roman" pitchFamily="18" charset="0"/>
            </a:endParaRPr>
          </a:p>
          <a:p>
            <a:pPr>
              <a:tabLst>
                <a:tab pos="228600" algn="l"/>
              </a:tabLst>
            </a:pPr>
            <a:endParaRPr lang="en-US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biblical David is a favorite subject among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sculptors</a:t>
            </a:r>
            <a:r>
              <a:rPr lang="en-US" dirty="0" smtClean="0">
                <a:cs typeface="Times New Roman" pitchFamily="18" charset="0"/>
              </a:rPr>
              <a:t> </a:t>
            </a:r>
            <a:endParaRPr lang="en-US" dirty="0" smtClean="0"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/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b="1" dirty="0" smtClean="0">
                <a:solidFill>
                  <a:srgbClr val="000000"/>
                </a:solidFill>
              </a:rPr>
              <a:t>New </a:t>
            </a:r>
            <a:r>
              <a:rPr lang="en-US" b="1" dirty="0" smtClean="0">
                <a:solidFill>
                  <a:srgbClr val="000000"/>
                </a:solidFill>
              </a:rPr>
              <a:t>Trends in Writing</a:t>
            </a:r>
            <a:r>
              <a:rPr lang="en-US" dirty="0" smtClean="0">
                <a:latin typeface="Times" charset="0"/>
                <a:cs typeface="Times New Roman" pitchFamily="18" charset="0"/>
              </a:rPr>
              <a:t/>
            </a:r>
            <a:br>
              <a:rPr lang="en-US" dirty="0" smtClean="0">
                <a:latin typeface="Times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2286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Writers </a:t>
            </a:r>
            <a:r>
              <a:rPr lang="en-US" dirty="0" smtClean="0">
                <a:solidFill>
                  <a:srgbClr val="000000"/>
                </a:solidFill>
              </a:rPr>
              <a:t>use the </a:t>
            </a:r>
            <a:r>
              <a:rPr lang="en-US" b="1" dirty="0" smtClean="0">
                <a:solidFill>
                  <a:srgbClr val="008000"/>
                </a:solidFill>
              </a:rPr>
              <a:t>vernacular</a:t>
            </a:r>
            <a:r>
              <a:rPr lang="en-US" dirty="0" smtClean="0">
                <a:solidFill>
                  <a:srgbClr val="000000"/>
                </a:solidFill>
              </a:rPr>
              <a:t>—their native </a:t>
            </a:r>
            <a:r>
              <a:rPr lang="en-US" dirty="0" smtClean="0">
                <a:solidFill>
                  <a:srgbClr val="000000"/>
                </a:solidFill>
              </a:rPr>
              <a:t>language *</a:t>
            </a:r>
          </a:p>
          <a:p>
            <a:pPr>
              <a:tabLst>
                <a:tab pos="228600" algn="l"/>
              </a:tabLst>
            </a:pPr>
            <a:endParaRPr lang="en-US" dirty="0" smtClean="0">
              <a:latin typeface="Times" charset="0"/>
              <a:cs typeface="Times New Roman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Self-expression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or to portray individuality of the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subject</a:t>
            </a:r>
            <a:r>
              <a:rPr lang="en-US" dirty="0" smtClean="0">
                <a:cs typeface="Times New Roman" pitchFamily="18" charset="0"/>
              </a:rPr>
              <a:t> </a:t>
            </a:r>
            <a:endParaRPr lang="en-US" dirty="0" smtClean="0"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Some influential writers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715000"/>
          </a:xfrm>
        </p:spPr>
        <p:txBody>
          <a:bodyPr/>
          <a:lstStyle/>
          <a:p>
            <a:pPr>
              <a:tabLst>
                <a:tab pos="228600" algn="l"/>
              </a:tabLst>
            </a:pPr>
            <a:r>
              <a:rPr lang="en-US" b="1" dirty="0" smtClean="0">
                <a:solidFill>
                  <a:srgbClr val="000000"/>
                </a:solidFill>
              </a:rPr>
              <a:t>Petrarch and Boccaccio</a:t>
            </a:r>
            <a:endParaRPr lang="en-US" dirty="0" smtClean="0">
              <a:cs typeface="Times New Roman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Francesco </a:t>
            </a:r>
            <a:r>
              <a:rPr lang="en-US" dirty="0" smtClean="0">
                <a:solidFill>
                  <a:srgbClr val="000000"/>
                </a:solidFill>
              </a:rPr>
              <a:t>Petrarch, humanist and poet; woman 	named Laura is his muse</a:t>
            </a:r>
            <a:endParaRPr lang="en-US" dirty="0" smtClean="0">
              <a:latin typeface="Times" charset="0"/>
              <a:cs typeface="Times New Roman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Boccaccio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is best known for the </a:t>
            </a:r>
            <a:r>
              <a:rPr lang="en-US" i="1" dirty="0" err="1" smtClean="0">
                <a:solidFill>
                  <a:srgbClr val="000000"/>
                </a:solidFill>
                <a:cs typeface="Times New Roman" pitchFamily="18" charset="0"/>
              </a:rPr>
              <a:t>Decameron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a series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of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stories *</a:t>
            </a:r>
            <a:r>
              <a:rPr lang="en-US" dirty="0" smtClean="0">
                <a:cs typeface="Times New Roman" pitchFamily="18" charset="0"/>
              </a:rPr>
              <a:t> </a:t>
            </a:r>
            <a:endParaRPr lang="en-US" dirty="0" smtClean="0">
              <a:cs typeface="Times New Roman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b="1" dirty="0" err="1" smtClean="0">
                <a:solidFill>
                  <a:srgbClr val="000000"/>
                </a:solidFill>
              </a:rPr>
              <a:t>NiccolòMachievelli</a:t>
            </a:r>
            <a:endParaRPr lang="en-US" dirty="0" smtClean="0">
              <a:latin typeface="Times" charset="0"/>
              <a:cs typeface="Times New Roman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author </a:t>
            </a:r>
            <a:r>
              <a:rPr lang="en-US" dirty="0" smtClean="0">
                <a:solidFill>
                  <a:srgbClr val="000000"/>
                </a:solidFill>
              </a:rPr>
              <a:t>of political guidebook, </a:t>
            </a:r>
            <a:r>
              <a:rPr lang="en-US" i="1" dirty="0" smtClean="0">
                <a:solidFill>
                  <a:srgbClr val="000000"/>
                </a:solidFill>
              </a:rPr>
              <a:t>The Prince*</a:t>
            </a:r>
            <a:endParaRPr lang="en-US" dirty="0" smtClean="0">
              <a:latin typeface="Times" charset="0"/>
              <a:cs typeface="Times New Roman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</a:rPr>
              <a:t>The 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</a:rPr>
              <a:t>Prince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examines how rulers can gain and keep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power</a:t>
            </a:r>
            <a:r>
              <a:rPr lang="en-US" dirty="0" smtClean="0">
                <a:cs typeface="Times New Roman" pitchFamily="18" charset="0"/>
              </a:rPr>
              <a:t> </a:t>
            </a:r>
            <a:endParaRPr lang="en-US" dirty="0" smtClean="0"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Renaissance?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Renaissance means rebirth. *  </a:t>
            </a:r>
          </a:p>
          <a:p>
            <a:pPr lvl="1"/>
            <a:r>
              <a:rPr lang="en-US" sz="3200" dirty="0" smtClean="0"/>
              <a:t>Art and learning</a:t>
            </a:r>
          </a:p>
          <a:p>
            <a:r>
              <a:rPr lang="en-US" sz="3600" dirty="0" smtClean="0"/>
              <a:t>1300-1600</a:t>
            </a:r>
          </a:p>
          <a:p>
            <a:r>
              <a:rPr lang="en-US" sz="3600" dirty="0" smtClean="0"/>
              <a:t>Birthplace was Italy *</a:t>
            </a:r>
          </a:p>
          <a:p>
            <a:pPr lvl="1"/>
            <a:r>
              <a:rPr lang="en-US" sz="3200" dirty="0" smtClean="0"/>
              <a:t>Thriving cities</a:t>
            </a:r>
          </a:p>
          <a:p>
            <a:pPr lvl="1"/>
            <a:r>
              <a:rPr lang="en-US" sz="3200" dirty="0" smtClean="0"/>
              <a:t>A wealthy merchant class</a:t>
            </a:r>
          </a:p>
          <a:p>
            <a:pPr lvl="1"/>
            <a:r>
              <a:rPr lang="en-US" sz="3200" dirty="0" smtClean="0"/>
              <a:t>classical heritage of Greece and Rome.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228600" algn="l"/>
              </a:tabLst>
            </a:pPr>
            <a:r>
              <a:rPr lang="en-US" sz="3600" dirty="0" smtClean="0"/>
              <a:t>Crusades </a:t>
            </a:r>
            <a:r>
              <a:rPr lang="en-US" sz="3600" dirty="0" smtClean="0"/>
              <a:t>spur </a:t>
            </a:r>
            <a:r>
              <a:rPr lang="en-US" sz="3600" dirty="0" smtClean="0"/>
              <a:t>trade</a:t>
            </a:r>
            <a:endParaRPr lang="en-US" sz="3600" dirty="0" smtClean="0">
              <a:cs typeface="Times New Roman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3600" dirty="0" smtClean="0"/>
              <a:t>Growth </a:t>
            </a:r>
            <a:r>
              <a:rPr lang="en-US" sz="3600" dirty="0" smtClean="0"/>
              <a:t>of city-states in northern </a:t>
            </a:r>
            <a:r>
              <a:rPr lang="en-US" sz="3600" dirty="0" smtClean="0"/>
              <a:t>Italy</a:t>
            </a:r>
          </a:p>
          <a:p>
            <a:pPr lvl="1">
              <a:tabLst>
                <a:tab pos="228600" algn="l"/>
              </a:tabLst>
            </a:pPr>
            <a:r>
              <a:rPr lang="en-US" sz="3200" dirty="0" smtClean="0">
                <a:cs typeface="Times New Roman" pitchFamily="18" charset="0"/>
              </a:rPr>
              <a:t>Larger populations</a:t>
            </a:r>
            <a:endParaRPr lang="en-US" sz="3200" dirty="0" smtClean="0">
              <a:cs typeface="Times New Roman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3600" dirty="0" smtClean="0">
                <a:cs typeface="Times New Roman" pitchFamily="18" charset="0"/>
              </a:rPr>
              <a:t>In </a:t>
            </a:r>
            <a:r>
              <a:rPr lang="en-US" sz="3600" dirty="0" smtClean="0">
                <a:cs typeface="Times New Roman" pitchFamily="18" charset="0"/>
              </a:rPr>
              <a:t>1300s bubonic plague killed 60% of population, </a:t>
            </a:r>
            <a:r>
              <a:rPr lang="en-US" sz="3600" dirty="0" smtClean="0">
                <a:cs typeface="Times New Roman" pitchFamily="18" charset="0"/>
              </a:rPr>
              <a:t>disrupts </a:t>
            </a:r>
            <a:r>
              <a:rPr lang="en-US" sz="3600" dirty="0" smtClean="0">
                <a:cs typeface="Times New Roman" pitchFamily="18" charset="0"/>
              </a:rPr>
              <a:t>economy </a:t>
            </a:r>
            <a:endParaRPr lang="en-US" sz="3600" dirty="0" smtClean="0">
              <a:cs typeface="Times New Roman" pitchFamily="18" charset="0"/>
            </a:endParaRPr>
          </a:p>
          <a:p>
            <a:pPr lvl="1">
              <a:tabLst>
                <a:tab pos="228600" algn="l"/>
              </a:tabLst>
            </a:pPr>
            <a:r>
              <a:rPr lang="en-US" sz="3200" dirty="0" smtClean="0">
                <a:cs typeface="Times New Roman" pitchFamily="18" charset="0"/>
              </a:rPr>
              <a:t>Creates a new economy.  Few laborers could set their wages.</a:t>
            </a:r>
            <a:endParaRPr lang="en-US" sz="3200" dirty="0" smtClean="0"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Medici</a:t>
            </a:r>
            <a:endParaRPr lang="en-US" dirty="0"/>
          </a:p>
        </p:txBody>
      </p:sp>
      <p:pic>
        <p:nvPicPr>
          <p:cNvPr id="1026" name="Picture 2" descr="C:\Users\Amanda\AppData\Local\Microsoft\Windows\Temporary Internet Files\Content.IE5\PMYWO66Y\MC900058922[1].wm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209800"/>
            <a:ext cx="3314243" cy="351699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Merchants and the Medici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tabLst>
                <a:tab pos="228600" algn="l"/>
              </a:tabLst>
            </a:pPr>
            <a:r>
              <a:rPr lang="en-US" sz="3600" dirty="0" smtClean="0"/>
              <a:t>•</a:t>
            </a: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000000"/>
                </a:solidFill>
              </a:rPr>
              <a:t>A wealthy merchant class </a:t>
            </a:r>
            <a:r>
              <a:rPr lang="en-US" sz="3600" dirty="0" smtClean="0">
                <a:solidFill>
                  <a:srgbClr val="000000"/>
                </a:solidFill>
              </a:rPr>
              <a:t>develops *</a:t>
            </a:r>
          </a:p>
          <a:p>
            <a:pPr>
              <a:buNone/>
              <a:tabLst>
                <a:tab pos="228600" algn="l"/>
              </a:tabLst>
            </a:pPr>
            <a:endParaRPr lang="en-US" sz="3600" dirty="0" smtClean="0">
              <a:latin typeface="Times" charset="0"/>
              <a:cs typeface="Times New Roman" pitchFamily="18" charset="0"/>
            </a:endParaRPr>
          </a:p>
          <a:p>
            <a:pPr>
              <a:buNone/>
              <a:tabLst>
                <a:tab pos="228600" algn="l"/>
              </a:tabLst>
            </a:pPr>
            <a:r>
              <a:rPr lang="en-US" sz="3600" dirty="0" smtClean="0"/>
              <a:t>•	</a:t>
            </a:r>
            <a:r>
              <a:rPr lang="en-US" sz="3600" dirty="0" smtClean="0">
                <a:solidFill>
                  <a:srgbClr val="000000"/>
                </a:solidFill>
              </a:rPr>
              <a:t>More emphasis on individual </a:t>
            </a:r>
            <a:r>
              <a:rPr lang="en-US" sz="3600" dirty="0" smtClean="0">
                <a:solidFill>
                  <a:srgbClr val="000000"/>
                </a:solidFill>
              </a:rPr>
              <a:t>achievement*</a:t>
            </a:r>
          </a:p>
          <a:p>
            <a:pPr>
              <a:buNone/>
              <a:tabLst>
                <a:tab pos="228600" algn="l"/>
              </a:tabLst>
            </a:pPr>
            <a:endParaRPr lang="en-US" sz="3600" dirty="0" smtClean="0">
              <a:latin typeface="Times" charset="0"/>
              <a:cs typeface="Times New Roman" pitchFamily="18" charset="0"/>
            </a:endParaRPr>
          </a:p>
          <a:p>
            <a:pPr>
              <a:buNone/>
              <a:tabLst>
                <a:tab pos="228600" algn="l"/>
              </a:tabLst>
            </a:pPr>
            <a:r>
              <a:rPr lang="en-US" sz="3600" dirty="0" smtClean="0"/>
              <a:t>•	</a:t>
            </a:r>
            <a:r>
              <a:rPr lang="en-US" sz="3600" dirty="0" smtClean="0">
                <a:solidFill>
                  <a:srgbClr val="000000"/>
                </a:solidFill>
                <a:cs typeface="Times New Roman" pitchFamily="18" charset="0"/>
              </a:rPr>
              <a:t>Banking family, the Medici, controls Florence</a:t>
            </a:r>
            <a:r>
              <a:rPr lang="en-US" sz="3600" dirty="0" smtClean="0">
                <a:cs typeface="Times New Roman" pitchFamily="18" charset="0"/>
              </a:rPr>
              <a:t> </a:t>
            </a:r>
            <a:r>
              <a:rPr lang="en-US" sz="3600" dirty="0" smtClean="0">
                <a:cs typeface="Times New Roman" pitchFamily="18" charset="0"/>
              </a:rPr>
              <a:t>*</a:t>
            </a:r>
            <a:endParaRPr lang="en-US" sz="3600" dirty="0" smtClean="0"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Looking to Greece and Rome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tabLst>
                <a:tab pos="228600" algn="l"/>
              </a:tabLst>
            </a:pPr>
            <a:r>
              <a:rPr lang="en-US" sz="3600" dirty="0" smtClean="0"/>
              <a:t>•</a:t>
            </a: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000000"/>
                </a:solidFill>
              </a:rPr>
              <a:t>Artists, scholars study ruins of Rome and Latin, </a:t>
            </a:r>
          </a:p>
          <a:p>
            <a:pPr>
              <a:buNone/>
              <a:tabLst>
                <a:tab pos="228600" algn="l"/>
              </a:tabLst>
            </a:pPr>
            <a:r>
              <a:rPr lang="en-US" sz="3600" dirty="0" smtClean="0">
                <a:solidFill>
                  <a:srgbClr val="000000"/>
                </a:solidFill>
              </a:rPr>
              <a:t>Greek manuscripts – Considered classics</a:t>
            </a:r>
          </a:p>
          <a:p>
            <a:pPr>
              <a:buNone/>
              <a:tabLst>
                <a:tab pos="228600" algn="l"/>
              </a:tabLst>
            </a:pPr>
            <a:endParaRPr lang="en-US" sz="3600" dirty="0" smtClean="0">
              <a:latin typeface="Times" charset="0"/>
              <a:cs typeface="Times New Roman" pitchFamily="18" charset="0"/>
            </a:endParaRPr>
          </a:p>
          <a:p>
            <a:pPr>
              <a:buNone/>
              <a:tabLst>
                <a:tab pos="228600" algn="l"/>
              </a:tabLst>
            </a:pPr>
            <a:r>
              <a:rPr lang="en-US" sz="3600" dirty="0" smtClean="0"/>
              <a:t>•	</a:t>
            </a:r>
            <a:r>
              <a:rPr lang="en-US" sz="3600" dirty="0" smtClean="0">
                <a:solidFill>
                  <a:srgbClr val="000000"/>
                </a:solidFill>
                <a:cs typeface="Times New Roman" pitchFamily="18" charset="0"/>
              </a:rPr>
              <a:t>Scholars move to Rome after fall of Constantinople </a:t>
            </a:r>
            <a:r>
              <a:rPr lang="en-US" sz="3600" dirty="0" smtClean="0">
                <a:solidFill>
                  <a:srgbClr val="000000"/>
                </a:solidFill>
                <a:cs typeface="Times New Roman" pitchFamily="18" charset="0"/>
              </a:rPr>
              <a:t>in </a:t>
            </a:r>
            <a:r>
              <a:rPr lang="en-US" sz="3600" dirty="0" smtClean="0">
                <a:solidFill>
                  <a:srgbClr val="000000"/>
                </a:solidFill>
                <a:cs typeface="Times New Roman" pitchFamily="18" charset="0"/>
              </a:rPr>
              <a:t>1453</a:t>
            </a:r>
            <a:r>
              <a:rPr lang="en-US" sz="3600" dirty="0" smtClean="0"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Classics lead to Humanism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800600"/>
          </a:xfrm>
        </p:spPr>
        <p:txBody>
          <a:bodyPr>
            <a:normAutofit fontScale="92500"/>
          </a:bodyPr>
          <a:lstStyle/>
          <a:p>
            <a:pPr>
              <a:tabLst>
                <a:tab pos="228600" algn="l"/>
              </a:tabLst>
            </a:pPr>
            <a:r>
              <a:rPr lang="en-US" sz="3900" b="1" dirty="0" smtClean="0">
                <a:solidFill>
                  <a:srgbClr val="008000"/>
                </a:solidFill>
              </a:rPr>
              <a:t>Humanism</a:t>
            </a:r>
            <a:r>
              <a:rPr lang="en-US" sz="3900" dirty="0" smtClean="0">
                <a:solidFill>
                  <a:srgbClr val="000000"/>
                </a:solidFill>
              </a:rPr>
              <a:t>—intellectual movement focused on 	human achievements  </a:t>
            </a:r>
            <a:r>
              <a:rPr lang="en-US" sz="3900" dirty="0" smtClean="0">
                <a:solidFill>
                  <a:srgbClr val="000000"/>
                </a:solidFill>
              </a:rPr>
              <a:t>* </a:t>
            </a:r>
            <a:endParaRPr lang="en-US" sz="3900" dirty="0" smtClean="0">
              <a:latin typeface="Times" charset="0"/>
              <a:cs typeface="Times New Roman" pitchFamily="18" charset="0"/>
            </a:endParaRPr>
          </a:p>
          <a:p>
            <a:pPr>
              <a:buNone/>
              <a:tabLst>
                <a:tab pos="228600" algn="l"/>
              </a:tabLst>
            </a:pPr>
            <a:r>
              <a:rPr lang="en-US" sz="3900" dirty="0" smtClean="0"/>
              <a:t>•	</a:t>
            </a:r>
            <a:r>
              <a:rPr lang="en-US" sz="3900" dirty="0" smtClean="0">
                <a:solidFill>
                  <a:srgbClr val="000000"/>
                </a:solidFill>
                <a:cs typeface="Times New Roman" pitchFamily="18" charset="0"/>
              </a:rPr>
              <a:t>Humanists studied classical texts, history, literature, </a:t>
            </a:r>
            <a:r>
              <a:rPr lang="en-US" sz="3900" dirty="0" smtClean="0">
                <a:solidFill>
                  <a:srgbClr val="000000"/>
                </a:solidFill>
                <a:cs typeface="Times New Roman" pitchFamily="18" charset="0"/>
              </a:rPr>
              <a:t>philosophy</a:t>
            </a:r>
            <a:r>
              <a:rPr lang="en-US" sz="3900" dirty="0" smtClean="0">
                <a:cs typeface="Times New Roman" pitchFamily="18" charset="0"/>
              </a:rPr>
              <a:t>… these are called the humanities* </a:t>
            </a:r>
            <a:endParaRPr lang="en-US" sz="3900" dirty="0" smtClean="0">
              <a:cs typeface="Times New Roman" pitchFamily="18" charset="0"/>
            </a:endParaRPr>
          </a:p>
          <a:p>
            <a:pPr>
              <a:tabLst>
                <a:tab pos="228600" algn="l"/>
                <a:tab pos="457200" algn="l"/>
              </a:tabLst>
            </a:pPr>
            <a:r>
              <a:rPr lang="en-US" sz="3900" dirty="0" smtClean="0">
                <a:solidFill>
                  <a:srgbClr val="000000"/>
                </a:solidFill>
              </a:rPr>
              <a:t>Renaissance society was </a:t>
            </a:r>
            <a:r>
              <a:rPr lang="en-US" sz="3900" b="1" dirty="0" smtClean="0">
                <a:solidFill>
                  <a:srgbClr val="008000"/>
                </a:solidFill>
              </a:rPr>
              <a:t>secular</a:t>
            </a:r>
            <a:r>
              <a:rPr lang="en-US" sz="3900" dirty="0" smtClean="0">
                <a:solidFill>
                  <a:srgbClr val="000000"/>
                </a:solidFill>
              </a:rPr>
              <a:t>—worldly</a:t>
            </a:r>
            <a:endParaRPr lang="en-US" sz="3900" dirty="0" smtClean="0">
              <a:latin typeface="Times" charset="0"/>
              <a:cs typeface="Times New Roman" pitchFamily="18" charset="0"/>
            </a:endParaRPr>
          </a:p>
          <a:p>
            <a:pPr>
              <a:buNone/>
              <a:tabLst>
                <a:tab pos="228600" algn="l"/>
                <a:tab pos="457200" algn="l"/>
              </a:tabLst>
            </a:pPr>
            <a:r>
              <a:rPr lang="en-US" sz="3900" dirty="0" smtClean="0"/>
              <a:t>•	</a:t>
            </a:r>
            <a:r>
              <a:rPr lang="en-US" sz="3900" dirty="0" smtClean="0">
                <a:solidFill>
                  <a:srgbClr val="000000"/>
                </a:solidFill>
                <a:cs typeface="Times New Roman" pitchFamily="18" charset="0"/>
              </a:rPr>
              <a:t>Wealthy enjoyed fine food, homes, </a:t>
            </a:r>
            <a:r>
              <a:rPr lang="en-US" sz="3900" dirty="0" smtClean="0">
                <a:solidFill>
                  <a:srgbClr val="000000"/>
                </a:solidFill>
                <a:cs typeface="Times New Roman" pitchFamily="18" charset="0"/>
              </a:rPr>
              <a:t>clothes*</a:t>
            </a:r>
            <a:r>
              <a:rPr lang="en-US" sz="3900" dirty="0" smtClean="0">
                <a:cs typeface="Times New Roman" pitchFamily="18" charset="0"/>
              </a:rPr>
              <a:t> </a:t>
            </a:r>
            <a:endParaRPr lang="en-US" sz="3900" dirty="0" smtClean="0"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/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b="1" dirty="0" smtClean="0">
                <a:solidFill>
                  <a:srgbClr val="000000"/>
                </a:solidFill>
              </a:rPr>
              <a:t>Patrons </a:t>
            </a:r>
            <a:r>
              <a:rPr lang="en-US" b="1" dirty="0" smtClean="0">
                <a:solidFill>
                  <a:srgbClr val="000000"/>
                </a:solidFill>
              </a:rPr>
              <a:t>of the Arts</a:t>
            </a:r>
            <a:r>
              <a:rPr lang="en-US" dirty="0" smtClean="0">
                <a:latin typeface="Times" charset="0"/>
                <a:cs typeface="Times New Roman" pitchFamily="18" charset="0"/>
              </a:rPr>
              <a:t/>
            </a:r>
            <a:br>
              <a:rPr lang="en-US" dirty="0" smtClean="0">
                <a:latin typeface="Times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5959475" cy="4800600"/>
          </a:xfrm>
        </p:spPr>
        <p:txBody>
          <a:bodyPr/>
          <a:lstStyle/>
          <a:p>
            <a:pPr>
              <a:buNone/>
              <a:tabLst>
                <a:tab pos="228600" algn="l"/>
              </a:tabLst>
            </a:pPr>
            <a:r>
              <a:rPr lang="en-US" dirty="0" smtClean="0"/>
              <a:t>•</a:t>
            </a:r>
            <a:r>
              <a:rPr lang="en-US" dirty="0" smtClean="0"/>
              <a:t>	</a:t>
            </a:r>
            <a:r>
              <a:rPr lang="en-US" sz="3600" b="1" dirty="0" smtClean="0">
                <a:solidFill>
                  <a:srgbClr val="008000"/>
                </a:solidFill>
              </a:rPr>
              <a:t>Patron</a:t>
            </a:r>
            <a:r>
              <a:rPr lang="en-US" sz="3600" dirty="0" smtClean="0">
                <a:solidFill>
                  <a:srgbClr val="000000"/>
                </a:solidFill>
              </a:rPr>
              <a:t>—a financial supporter of </a:t>
            </a:r>
            <a:r>
              <a:rPr lang="en-US" sz="3600" dirty="0" smtClean="0">
                <a:solidFill>
                  <a:srgbClr val="000000"/>
                </a:solidFill>
              </a:rPr>
              <a:t>artists *</a:t>
            </a:r>
            <a:endParaRPr lang="en-US" sz="3600" dirty="0" smtClean="0">
              <a:latin typeface="Times" charset="0"/>
              <a:cs typeface="Times New Roman" pitchFamily="18" charset="0"/>
            </a:endParaRPr>
          </a:p>
          <a:p>
            <a:pPr>
              <a:buNone/>
              <a:tabLst>
                <a:tab pos="228600" algn="l"/>
              </a:tabLst>
            </a:pPr>
            <a:r>
              <a:rPr lang="en-US" sz="3600" dirty="0" smtClean="0"/>
              <a:t>•	</a:t>
            </a:r>
            <a:r>
              <a:rPr lang="en-US" sz="3600" dirty="0" smtClean="0">
                <a:solidFill>
                  <a:srgbClr val="000000"/>
                </a:solidFill>
              </a:rPr>
              <a:t>Church leaders spend money on artworks to beautify </a:t>
            </a:r>
            <a:r>
              <a:rPr lang="en-US" sz="3600" dirty="0" smtClean="0">
                <a:solidFill>
                  <a:srgbClr val="000000"/>
                </a:solidFill>
              </a:rPr>
              <a:t>cities</a:t>
            </a:r>
            <a:endParaRPr lang="en-US" sz="3600" dirty="0" smtClean="0">
              <a:latin typeface="Times" charset="0"/>
              <a:cs typeface="Times New Roman" pitchFamily="18" charset="0"/>
            </a:endParaRPr>
          </a:p>
          <a:p>
            <a:pPr>
              <a:buNone/>
              <a:tabLst>
                <a:tab pos="228600" algn="l"/>
              </a:tabLst>
            </a:pPr>
            <a:r>
              <a:rPr lang="en-US" sz="3600" dirty="0" smtClean="0"/>
              <a:t>•	</a:t>
            </a:r>
            <a:r>
              <a:rPr lang="en-US" sz="3600" dirty="0" smtClean="0">
                <a:solidFill>
                  <a:srgbClr val="000000"/>
                </a:solidFill>
                <a:cs typeface="Times New Roman" pitchFamily="18" charset="0"/>
              </a:rPr>
              <a:t>Wealthy merchants also patrons of the arts</a:t>
            </a:r>
            <a:r>
              <a:rPr lang="en-US" sz="3600" dirty="0" smtClean="0"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/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b="1" dirty="0" smtClean="0">
                <a:solidFill>
                  <a:srgbClr val="000000"/>
                </a:solidFill>
              </a:rPr>
              <a:t>The </a:t>
            </a:r>
            <a:r>
              <a:rPr lang="en-US" b="1" dirty="0" smtClean="0">
                <a:solidFill>
                  <a:srgbClr val="000000"/>
                </a:solidFill>
              </a:rPr>
              <a:t>Renaissance Man</a:t>
            </a:r>
            <a:r>
              <a:rPr lang="en-US" dirty="0" smtClean="0">
                <a:latin typeface="Times" charset="0"/>
                <a:cs typeface="Times New Roman" pitchFamily="18" charset="0"/>
              </a:rPr>
              <a:t/>
            </a:r>
            <a:br>
              <a:rPr lang="en-US" dirty="0" smtClean="0">
                <a:latin typeface="Times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6400800" cy="4525963"/>
          </a:xfrm>
        </p:spPr>
        <p:txBody>
          <a:bodyPr/>
          <a:lstStyle/>
          <a:p>
            <a:pPr>
              <a:buNone/>
              <a:tabLst>
                <a:tab pos="228600" algn="l"/>
              </a:tabLst>
            </a:pPr>
            <a:r>
              <a:rPr lang="en-US" dirty="0" smtClean="0"/>
              <a:t>•</a:t>
            </a:r>
            <a:r>
              <a:rPr lang="en-US" sz="3200" dirty="0" smtClean="0"/>
              <a:t>	</a:t>
            </a:r>
            <a:r>
              <a:rPr lang="en-US" sz="3200" dirty="0" smtClean="0">
                <a:solidFill>
                  <a:srgbClr val="000000"/>
                </a:solidFill>
              </a:rPr>
              <a:t>Excels in many fields: the classics, art, </a:t>
            </a:r>
            <a:r>
              <a:rPr lang="en-US" sz="3200" dirty="0" smtClean="0">
                <a:solidFill>
                  <a:srgbClr val="000000"/>
                </a:solidFill>
              </a:rPr>
              <a:t>politics, combat*</a:t>
            </a:r>
            <a:br>
              <a:rPr lang="en-US" sz="3200" dirty="0" smtClean="0">
                <a:solidFill>
                  <a:srgbClr val="000000"/>
                </a:solidFill>
              </a:rPr>
            </a:br>
            <a:endParaRPr lang="en-US" sz="3200" dirty="0" smtClean="0">
              <a:latin typeface="Times" charset="0"/>
              <a:cs typeface="Times New Roman" pitchFamily="18" charset="0"/>
            </a:endParaRPr>
          </a:p>
          <a:p>
            <a:pPr>
              <a:buNone/>
              <a:tabLst>
                <a:tab pos="228600" algn="l"/>
              </a:tabLst>
            </a:pPr>
            <a:r>
              <a:rPr lang="en-US" sz="3200" dirty="0" smtClean="0"/>
              <a:t>•	</a:t>
            </a:r>
            <a:r>
              <a:rPr lang="en-US" sz="3200" dirty="0" smtClean="0">
                <a:solidFill>
                  <a:srgbClr val="000000"/>
                </a:solidFill>
              </a:rPr>
              <a:t>Baldassare</a:t>
            </a:r>
            <a:r>
              <a:rPr lang="en-US" sz="3200" dirty="0" smtClean="0">
                <a:solidFill>
                  <a:srgbClr val="000000"/>
                </a:solidFill>
              </a:rPr>
              <a:t> Castiglione’s </a:t>
            </a:r>
            <a:r>
              <a:rPr lang="en-US" sz="3200" i="1" dirty="0" smtClean="0">
                <a:solidFill>
                  <a:srgbClr val="000000"/>
                </a:solidFill>
              </a:rPr>
              <a:t>The Courtier </a:t>
            </a:r>
            <a:r>
              <a:rPr lang="en-US" sz="3200" dirty="0" smtClean="0">
                <a:solidFill>
                  <a:srgbClr val="000000"/>
                </a:solidFill>
              </a:rPr>
              <a:t>(1528</a:t>
            </a:r>
            <a:r>
              <a:rPr lang="en-US" sz="3200" dirty="0" smtClean="0">
                <a:solidFill>
                  <a:srgbClr val="000000"/>
                </a:solidFill>
              </a:rPr>
              <a:t>)</a:t>
            </a:r>
            <a:br>
              <a:rPr lang="en-US" sz="3200" dirty="0" smtClean="0">
                <a:solidFill>
                  <a:srgbClr val="000000"/>
                </a:solidFill>
              </a:rPr>
            </a:br>
            <a:endParaRPr lang="en-US" sz="3200" dirty="0" smtClean="0">
              <a:latin typeface="Times" charset="0"/>
              <a:cs typeface="Times New Roman" pitchFamily="18" charset="0"/>
            </a:endParaRPr>
          </a:p>
          <a:p>
            <a:pPr>
              <a:buNone/>
              <a:tabLst>
                <a:tab pos="228600" algn="l"/>
              </a:tabLst>
            </a:pPr>
            <a:r>
              <a:rPr lang="en-US" sz="3200" dirty="0" smtClean="0"/>
              <a:t>•	</a:t>
            </a:r>
            <a:r>
              <a:rPr lang="en-US" sz="3200" dirty="0" smtClean="0">
                <a:solidFill>
                  <a:srgbClr val="000000"/>
                </a:solidFill>
                <a:cs typeface="Times New Roman" pitchFamily="18" charset="0"/>
              </a:rPr>
              <a:t>The book teaches how to become a “</a:t>
            </a:r>
            <a:r>
              <a:rPr lang="en-US" sz="3200" dirty="0" smtClean="0">
                <a:solidFill>
                  <a:srgbClr val="000000"/>
                </a:solidFill>
                <a:cs typeface="Times New Roman" pitchFamily="18" charset="0"/>
              </a:rPr>
              <a:t>universal” person</a:t>
            </a:r>
            <a:r>
              <a:rPr lang="en-US" sz="3200" dirty="0" smtClean="0">
                <a:cs typeface="Times New Roman" pitchFamily="18" charset="0"/>
              </a:rPr>
              <a:t> </a:t>
            </a:r>
            <a:endParaRPr lang="en-US" sz="3200" dirty="0" smtClean="0"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alk">
  <a:themeElements>
    <a:clrScheme name="1844_Classroom Expectations_Copyedit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844_Classroom Expectations_Copyedited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844_Classroom Expectations_Copyedi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2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ilm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ook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ooks on the sid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eme3">
  <a:themeElements>
    <a:clrScheme name="Default Design 2">
      <a:dk1>
        <a:srgbClr val="000000"/>
      </a:dk1>
      <a:lt1>
        <a:srgbClr val="E8C567"/>
      </a:lt1>
      <a:dk2>
        <a:srgbClr val="2B5502"/>
      </a:dk2>
      <a:lt2>
        <a:srgbClr val="777777"/>
      </a:lt2>
      <a:accent1>
        <a:srgbClr val="909082"/>
      </a:accent1>
      <a:accent2>
        <a:srgbClr val="809EA8"/>
      </a:accent2>
      <a:accent3>
        <a:srgbClr val="F2DFB8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E8C567"/>
        </a:lt1>
        <a:dk2>
          <a:srgbClr val="2B5502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2DFB8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8C567"/>
        </a:lt1>
        <a:dk2>
          <a:srgbClr val="2B5502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2DFB8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</Template>
  <TotalTime>78</TotalTime>
  <Words>190</Words>
  <Application>Microsoft Office PowerPoint</Application>
  <PresentationFormat>On-screen Show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chalk</vt:lpstr>
      <vt:lpstr>Theme25</vt:lpstr>
      <vt:lpstr>film</vt:lpstr>
      <vt:lpstr>books</vt:lpstr>
      <vt:lpstr>Books on the side</vt:lpstr>
      <vt:lpstr>Theme3</vt:lpstr>
      <vt:lpstr>Slide 1</vt:lpstr>
      <vt:lpstr>What is the Renaissance?</vt:lpstr>
      <vt:lpstr>City States</vt:lpstr>
      <vt:lpstr>Medici</vt:lpstr>
      <vt:lpstr>Merchants and the Medici</vt:lpstr>
      <vt:lpstr>Looking to Greece and Rome</vt:lpstr>
      <vt:lpstr>Classics lead to Humanism</vt:lpstr>
      <vt:lpstr> Patrons of the Arts </vt:lpstr>
      <vt:lpstr> The Renaissance Man </vt:lpstr>
      <vt:lpstr> The Renaissance Woman </vt:lpstr>
      <vt:lpstr> Artistic Styles Change </vt:lpstr>
      <vt:lpstr> Realistic Painting and Sculpture </vt:lpstr>
      <vt:lpstr> New Trends in Writing </vt:lpstr>
      <vt:lpstr>Some influential writers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 Long</dc:creator>
  <cp:lastModifiedBy>Amanda Long</cp:lastModifiedBy>
  <cp:revision>18</cp:revision>
  <dcterms:created xsi:type="dcterms:W3CDTF">2011-09-12T00:41:19Z</dcterms:created>
  <dcterms:modified xsi:type="dcterms:W3CDTF">2011-09-12T01:59:24Z</dcterms:modified>
</cp:coreProperties>
</file>