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8001000" cy="12954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8001000" cy="609600"/>
          </a:xfrm>
        </p:spPr>
        <p:txBody>
          <a:bodyPr/>
          <a:lstStyle>
            <a:lvl1pPr marL="0" indent="0" algn="ctr">
              <a:buFontTx/>
              <a:buNone/>
              <a:defRPr sz="24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B4693D7-5373-4EFC-A05E-4DB6731C0C0A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8E01DAE-CFB7-4CBC-8959-608E7F24F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4693D7-5373-4EFC-A05E-4DB6731C0C0A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1DAE-CFB7-4CBC-8959-608E7F24F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4693D7-5373-4EFC-A05E-4DB6731C0C0A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1DAE-CFB7-4CBC-8959-608E7F24F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4693D7-5373-4EFC-A05E-4DB6731C0C0A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1DAE-CFB7-4CBC-8959-608E7F24F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4693D7-5373-4EFC-A05E-4DB6731C0C0A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1DAE-CFB7-4CBC-8959-608E7F24F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4693D7-5373-4EFC-A05E-4DB6731C0C0A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1DAE-CFB7-4CBC-8959-608E7F24F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4693D7-5373-4EFC-A05E-4DB6731C0C0A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1DAE-CFB7-4CBC-8959-608E7F24F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4693D7-5373-4EFC-A05E-4DB6731C0C0A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1DAE-CFB7-4CBC-8959-608E7F24F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4693D7-5373-4EFC-A05E-4DB6731C0C0A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1DAE-CFB7-4CBC-8959-608E7F24F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4693D7-5373-4EFC-A05E-4DB6731C0C0A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1DAE-CFB7-4CBC-8959-608E7F24F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4693D7-5373-4EFC-A05E-4DB6731C0C0A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1DAE-CFB7-4CBC-8959-608E7F24F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716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3055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3B4693D7-5373-4EFC-A05E-4DB6731C0C0A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05550"/>
            <a:ext cx="2743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3055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58E01DAE-CFB7-4CBC-8959-608E7F24FB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8001000" cy="1371600"/>
          </a:xfrm>
        </p:spPr>
        <p:txBody>
          <a:bodyPr/>
          <a:lstStyle/>
          <a:p>
            <a:r>
              <a:rPr lang="en-US" dirty="0" smtClean="0"/>
              <a:t>Section 2</a:t>
            </a:r>
          </a:p>
          <a:p>
            <a:r>
              <a:rPr lang="en-US" dirty="0" smtClean="0"/>
              <a:t>The Northern Renaissance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Renaissance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Goes from Italy to France and England. This is the Northern Renaissance.  </a:t>
            </a:r>
          </a:p>
          <a:p>
            <a:endParaRPr lang="en-US" dirty="0" smtClean="0"/>
          </a:p>
          <a:p>
            <a:pPr>
              <a:tabLst>
                <a:tab pos="228600" algn="l"/>
              </a:tabLst>
            </a:pPr>
            <a:r>
              <a:rPr lang="en-US" sz="3600" b="1" dirty="0" smtClean="0">
                <a:solidFill>
                  <a:srgbClr val="000000"/>
                </a:solidFill>
              </a:rPr>
              <a:t>Northern Humanists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 smtClean="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Criticize </a:t>
            </a:r>
            <a:r>
              <a:rPr lang="en-US" dirty="0" smtClean="0">
                <a:solidFill>
                  <a:srgbClr val="000000"/>
                </a:solidFill>
              </a:rPr>
              <a:t>the Catholic </a:t>
            </a:r>
            <a:r>
              <a:rPr lang="en-US" dirty="0" smtClean="0">
                <a:solidFill>
                  <a:srgbClr val="000000"/>
                </a:solidFill>
              </a:rPr>
              <a:t>Church and </a:t>
            </a:r>
            <a:r>
              <a:rPr lang="en-US" dirty="0" smtClean="0">
                <a:solidFill>
                  <a:srgbClr val="000000"/>
                </a:solidFill>
              </a:rPr>
              <a:t>start </a:t>
            </a:r>
            <a:r>
              <a:rPr lang="en-US" dirty="0" smtClean="0">
                <a:solidFill>
                  <a:srgbClr val="000000"/>
                </a:solidFill>
              </a:rPr>
              <a:t>Christian humanism *</a:t>
            </a:r>
            <a:endParaRPr lang="en-US" dirty="0" smtClean="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Want </a:t>
            </a:r>
            <a:r>
              <a:rPr lang="en-US" dirty="0" smtClean="0">
                <a:solidFill>
                  <a:srgbClr val="000000"/>
                </a:solidFill>
              </a:rPr>
              <a:t>to reform society and promote education</a:t>
            </a:r>
            <a:r>
              <a:rPr lang="en-US" dirty="0" smtClean="0">
                <a:solidFill>
                  <a:srgbClr val="000000"/>
                </a:solidFill>
              </a:rPr>
              <a:t>, particularly </a:t>
            </a:r>
            <a:r>
              <a:rPr lang="en-US" dirty="0" smtClean="0">
                <a:solidFill>
                  <a:srgbClr val="000000"/>
                </a:solidFill>
              </a:rPr>
              <a:t>for </a:t>
            </a:r>
            <a:r>
              <a:rPr lang="en-US" dirty="0" smtClean="0">
                <a:solidFill>
                  <a:srgbClr val="000000"/>
                </a:solidFill>
              </a:rPr>
              <a:t>women*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00"/>
                </a:solidFill>
              </a:rPr>
              <a:t>Christian </a:t>
            </a:r>
            <a:r>
              <a:rPr lang="en-US" sz="4000" dirty="0" smtClean="0">
                <a:solidFill>
                  <a:srgbClr val="000000"/>
                </a:solidFill>
              </a:rPr>
              <a:t>Humanists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28600" algn="l"/>
              </a:tabLst>
            </a:pPr>
            <a:r>
              <a:rPr lang="en-US" dirty="0" err="1" smtClean="0">
                <a:solidFill>
                  <a:srgbClr val="000000"/>
                </a:solidFill>
              </a:rPr>
              <a:t>Desiderius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Erasmus of </a:t>
            </a:r>
            <a:r>
              <a:rPr lang="en-US" dirty="0" smtClean="0">
                <a:solidFill>
                  <a:srgbClr val="000000"/>
                </a:solidFill>
              </a:rPr>
              <a:t>Holland’s book, </a:t>
            </a:r>
            <a:r>
              <a:rPr lang="en-US" i="1" dirty="0" smtClean="0">
                <a:solidFill>
                  <a:srgbClr val="000000"/>
                </a:solidFill>
              </a:rPr>
              <a:t>The Praise of Folly, </a:t>
            </a:r>
            <a:r>
              <a:rPr lang="en-US" dirty="0" smtClean="0">
                <a:solidFill>
                  <a:srgbClr val="000000"/>
                </a:solidFill>
              </a:rPr>
              <a:t>pokes fun at </a:t>
            </a:r>
          </a:p>
          <a:p>
            <a:pPr>
              <a:buNone/>
              <a:tabLst>
                <a:tab pos="2286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   merchants </a:t>
            </a:r>
            <a:r>
              <a:rPr lang="en-US" dirty="0" smtClean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rgbClr val="000000"/>
                </a:solidFill>
              </a:rPr>
              <a:t>priests*</a:t>
            </a:r>
            <a:endParaRPr lang="en-US" dirty="0" smtClean="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Thomas </a:t>
            </a:r>
            <a:r>
              <a:rPr lang="en-US" dirty="0" smtClean="0">
                <a:solidFill>
                  <a:srgbClr val="000000"/>
                </a:solidFill>
              </a:rPr>
              <a:t>More of England creates a model society in </a:t>
            </a:r>
            <a:r>
              <a:rPr lang="en-US" dirty="0" smtClean="0">
                <a:solidFill>
                  <a:srgbClr val="000000"/>
                </a:solidFill>
              </a:rPr>
              <a:t>his </a:t>
            </a:r>
            <a:r>
              <a:rPr lang="en-US" dirty="0" smtClean="0">
                <a:solidFill>
                  <a:srgbClr val="000000"/>
                </a:solidFill>
              </a:rPr>
              <a:t>book </a:t>
            </a:r>
            <a:r>
              <a:rPr lang="en-US" b="1" i="1" dirty="0" smtClean="0">
                <a:solidFill>
                  <a:srgbClr val="008000"/>
                </a:solidFill>
              </a:rPr>
              <a:t>Utopia </a:t>
            </a:r>
            <a:br>
              <a:rPr lang="en-US" b="1" i="1" dirty="0" smtClean="0">
                <a:solidFill>
                  <a:srgbClr val="008000"/>
                </a:solidFill>
              </a:rPr>
            </a:br>
            <a:r>
              <a:rPr lang="en-US" b="1" i="1" dirty="0" err="1" smtClean="0">
                <a:solidFill>
                  <a:srgbClr val="008000"/>
                </a:solidFill>
              </a:rPr>
              <a:t>Utopia</a:t>
            </a:r>
            <a:r>
              <a:rPr lang="en-US" b="1" i="1" dirty="0" smtClean="0">
                <a:solidFill>
                  <a:srgbClr val="008000"/>
                </a:solidFill>
              </a:rPr>
              <a:t> - </a:t>
            </a:r>
            <a:r>
              <a:rPr lang="en-US" dirty="0" smtClean="0">
                <a:latin typeface="Times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an ideal society that has no greed or power struggles*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Elizabethan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28600" algn="l"/>
              </a:tabLst>
            </a:pPr>
            <a:r>
              <a:rPr lang="en-US" sz="3600" b="1" dirty="0" smtClean="0">
                <a:solidFill>
                  <a:srgbClr val="000000"/>
                </a:solidFill>
              </a:rPr>
              <a:t>Queen Elizabeth I</a:t>
            </a:r>
            <a:endParaRPr lang="en-US" sz="3600" dirty="0" smtClean="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Renaissance </a:t>
            </a:r>
            <a:r>
              <a:rPr lang="en-US" dirty="0" smtClean="0">
                <a:solidFill>
                  <a:srgbClr val="000000"/>
                </a:solidFill>
              </a:rPr>
              <a:t>spreads to England in mid-1500s</a:t>
            </a:r>
            <a:endParaRPr lang="en-US" dirty="0" smtClean="0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Period </a:t>
            </a:r>
            <a:r>
              <a:rPr lang="en-US" dirty="0" smtClean="0">
                <a:solidFill>
                  <a:srgbClr val="000000"/>
                </a:solidFill>
              </a:rPr>
              <a:t>known as the Elizabethan Age, </a:t>
            </a:r>
            <a:r>
              <a:rPr lang="en-US" dirty="0" smtClean="0">
                <a:solidFill>
                  <a:srgbClr val="000000"/>
                </a:solidFill>
              </a:rPr>
              <a:t>after Queen </a:t>
            </a:r>
            <a:r>
              <a:rPr lang="en-US" dirty="0" smtClean="0">
                <a:solidFill>
                  <a:srgbClr val="000000"/>
                </a:solidFill>
              </a:rPr>
              <a:t>Elizabeth </a:t>
            </a:r>
            <a:r>
              <a:rPr lang="en-US" dirty="0" smtClean="0">
                <a:solidFill>
                  <a:srgbClr val="000000"/>
                </a:solidFill>
              </a:rPr>
              <a:t>I*</a:t>
            </a:r>
            <a:endParaRPr lang="en-US" dirty="0" smtClean="0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Elizabeth </a:t>
            </a:r>
            <a:r>
              <a:rPr lang="en-US" dirty="0" smtClean="0">
                <a:solidFill>
                  <a:srgbClr val="000000"/>
                </a:solidFill>
              </a:rPr>
              <a:t>reigns from 1558 to 1603</a:t>
            </a:r>
            <a:r>
              <a:rPr lang="en-US" sz="3600" b="1" dirty="0" smtClean="0">
                <a:solidFill>
                  <a:srgbClr val="000000"/>
                </a:solidFill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00"/>
                </a:solidFill>
              </a:rPr>
              <a:t>William </a:t>
            </a:r>
            <a:r>
              <a:rPr lang="en-US" sz="4000" dirty="0" smtClean="0">
                <a:solidFill>
                  <a:srgbClr val="000000"/>
                </a:solidFill>
              </a:rPr>
              <a:t>Shakespeare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28600" algn="l"/>
              </a:tabLst>
            </a:pPr>
            <a:r>
              <a:rPr lang="en-US" b="1" dirty="0" smtClean="0">
                <a:solidFill>
                  <a:srgbClr val="008000"/>
                </a:solidFill>
              </a:rPr>
              <a:t>Shakespeare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is often regarded as the greatest </a:t>
            </a:r>
            <a:r>
              <a:rPr lang="en-US" dirty="0" smtClean="0">
                <a:solidFill>
                  <a:srgbClr val="000000"/>
                </a:solidFill>
              </a:rPr>
              <a:t>playwright *</a:t>
            </a:r>
          </a:p>
          <a:p>
            <a:pPr>
              <a:tabLst>
                <a:tab pos="228600" algn="l"/>
              </a:tabLst>
            </a:pPr>
            <a:endParaRPr lang="en-US" dirty="0" smtClean="0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Born </a:t>
            </a:r>
            <a:r>
              <a:rPr lang="en-US" dirty="0" smtClean="0">
                <a:solidFill>
                  <a:srgbClr val="000000"/>
                </a:solidFill>
              </a:rPr>
              <a:t>in Stratford-upon-Avon in 1564</a:t>
            </a:r>
            <a:endParaRPr lang="en-US" dirty="0" smtClean="0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Plays </a:t>
            </a:r>
            <a:r>
              <a:rPr lang="en-US" dirty="0" smtClean="0">
                <a:solidFill>
                  <a:srgbClr val="000000"/>
                </a:solidFill>
              </a:rPr>
              <a:t>performed at London’s Globe Theater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82000" cy="10668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Printing Spreads Renaissance Ideas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486400"/>
          </a:xfrm>
        </p:spPr>
        <p:txBody>
          <a:bodyPr/>
          <a:lstStyle/>
          <a:p>
            <a:pPr>
              <a:buNone/>
              <a:tabLst>
                <a:tab pos="228600" algn="l"/>
              </a:tabLst>
            </a:pPr>
            <a:r>
              <a:rPr lang="en-US" b="1" u="sng" dirty="0" smtClean="0">
                <a:solidFill>
                  <a:srgbClr val="000000"/>
                </a:solidFill>
              </a:rPr>
              <a:t>Chinese Invention</a:t>
            </a:r>
            <a:endParaRPr lang="en-US" u="sng" dirty="0" smtClean="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Around </a:t>
            </a:r>
            <a:r>
              <a:rPr lang="en-US" dirty="0" smtClean="0">
                <a:solidFill>
                  <a:srgbClr val="000000"/>
                </a:solidFill>
              </a:rPr>
              <a:t>1045 Bi </a:t>
            </a:r>
            <a:r>
              <a:rPr lang="en-US" dirty="0" err="1" smtClean="0">
                <a:solidFill>
                  <a:srgbClr val="000000"/>
                </a:solidFill>
              </a:rPr>
              <a:t>Sheng</a:t>
            </a:r>
            <a:r>
              <a:rPr lang="en-US" dirty="0" smtClean="0">
                <a:solidFill>
                  <a:srgbClr val="000000"/>
                </a:solidFill>
              </a:rPr>
              <a:t> of China invents movable </a:t>
            </a:r>
            <a:r>
              <a:rPr lang="en-US" dirty="0" smtClean="0">
                <a:solidFill>
                  <a:srgbClr val="000000"/>
                </a:solidFill>
              </a:rPr>
              <a:t>type</a:t>
            </a:r>
            <a:r>
              <a:rPr lang="en-US" dirty="0" smtClean="0">
                <a:cs typeface="Times New Roman" pitchFamily="18" charset="0"/>
              </a:rPr>
              <a:t>.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It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uses a separate piece of type for each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character</a:t>
            </a:r>
            <a:r>
              <a:rPr lang="en-US" dirty="0" smtClean="0">
                <a:cs typeface="Times New Roman" pitchFamily="18" charset="0"/>
              </a:rPr>
              <a:t> </a:t>
            </a:r>
            <a:endParaRPr lang="en-US" dirty="0" smtClean="0">
              <a:cs typeface="Times New Roman" pitchFamily="18" charset="0"/>
            </a:endParaRPr>
          </a:p>
          <a:p>
            <a:pPr>
              <a:buNone/>
              <a:tabLst>
                <a:tab pos="228600" algn="l"/>
              </a:tabLst>
            </a:pPr>
            <a:r>
              <a:rPr lang="en-US" b="1" u="sng" dirty="0" smtClean="0">
                <a:solidFill>
                  <a:srgbClr val="000000"/>
                </a:solidFill>
              </a:rPr>
              <a:t>Gutenberg Improves the Printing Process</a:t>
            </a:r>
            <a:endParaRPr lang="en-US" u="sng" dirty="0" smtClean="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Around </a:t>
            </a:r>
            <a:r>
              <a:rPr lang="en-US" dirty="0" smtClean="0">
                <a:solidFill>
                  <a:srgbClr val="000000"/>
                </a:solidFill>
              </a:rPr>
              <a:t>1440 </a:t>
            </a:r>
            <a:r>
              <a:rPr lang="en-US" b="1" dirty="0" smtClean="0">
                <a:solidFill>
                  <a:srgbClr val="008000"/>
                </a:solidFill>
              </a:rPr>
              <a:t>Johann Gutenberg</a:t>
            </a:r>
            <a:r>
              <a:rPr lang="en-US" dirty="0" smtClean="0">
                <a:solidFill>
                  <a:srgbClr val="000000"/>
                </a:solidFill>
              </a:rPr>
              <a:t> of Germany </a:t>
            </a:r>
            <a:r>
              <a:rPr lang="en-US" dirty="0" smtClean="0">
                <a:solidFill>
                  <a:srgbClr val="000000"/>
                </a:solidFill>
              </a:rPr>
              <a:t>develops </a:t>
            </a:r>
            <a:r>
              <a:rPr lang="en-US" dirty="0" smtClean="0">
                <a:solidFill>
                  <a:srgbClr val="000000"/>
                </a:solidFill>
              </a:rPr>
              <a:t>printing press </a:t>
            </a:r>
            <a:endParaRPr lang="en-US" dirty="0" smtClean="0">
              <a:cs typeface="Times New Roman" pitchFamily="18" charset="0"/>
            </a:endParaRPr>
          </a:p>
          <a:p>
            <a:r>
              <a:rPr lang="en-US" dirty="0" smtClean="0"/>
              <a:t>Bible was the first book used.*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00"/>
                </a:solidFill>
              </a:rPr>
              <a:t>Changes in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410200"/>
          </a:xfrm>
        </p:spPr>
        <p:txBody>
          <a:bodyPr/>
          <a:lstStyle/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Printing </a:t>
            </a:r>
            <a:r>
              <a:rPr lang="en-US" dirty="0" smtClean="0">
                <a:solidFill>
                  <a:srgbClr val="000000"/>
                </a:solidFill>
              </a:rPr>
              <a:t>makes information widely </a:t>
            </a:r>
            <a:r>
              <a:rPr lang="en-US" dirty="0" smtClean="0">
                <a:solidFill>
                  <a:srgbClr val="000000"/>
                </a:solidFill>
              </a:rPr>
              <a:t>available*</a:t>
            </a: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Illiterate </a:t>
            </a:r>
            <a:r>
              <a:rPr lang="en-US" dirty="0" smtClean="0">
                <a:solidFill>
                  <a:srgbClr val="000000"/>
                </a:solidFill>
              </a:rPr>
              <a:t>people benefit by having books read to them</a:t>
            </a:r>
            <a:endParaRPr lang="en-US" dirty="0" smtClean="0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Published </a:t>
            </a:r>
            <a:r>
              <a:rPr lang="en-US" dirty="0" smtClean="0">
                <a:solidFill>
                  <a:srgbClr val="000000"/>
                </a:solidFill>
              </a:rPr>
              <a:t>accounts of maps and charts lead to more 	</a:t>
            </a:r>
            <a:r>
              <a:rPr lang="en-US" dirty="0" smtClean="0">
                <a:solidFill>
                  <a:srgbClr val="000000"/>
                </a:solidFill>
              </a:rPr>
              <a:t>discoveries*</a:t>
            </a:r>
            <a:endParaRPr lang="en-US" dirty="0" smtClean="0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Published </a:t>
            </a:r>
            <a:r>
              <a:rPr lang="en-US" dirty="0" smtClean="0">
                <a:solidFill>
                  <a:srgbClr val="000000"/>
                </a:solidFill>
              </a:rPr>
              <a:t>legal proceedings make rights clearer to </a:t>
            </a:r>
            <a:r>
              <a:rPr lang="en-US" dirty="0" smtClean="0">
                <a:solidFill>
                  <a:srgbClr val="000000"/>
                </a:solidFill>
              </a:rPr>
              <a:t>people*</a:t>
            </a:r>
            <a:endParaRPr lang="en-US" dirty="0" smtClean="0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Political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structures and religious practices are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questioned</a:t>
            </a:r>
            <a:r>
              <a:rPr lang="en-US" dirty="0" smtClean="0">
                <a:cs typeface="Times New Roman" pitchFamily="18" charset="0"/>
              </a:rPr>
              <a:t> </a:t>
            </a:r>
            <a:endParaRPr lang="en-US" dirty="0" smtClean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Schoolreport07_iw_13 1">
      <a:dk1>
        <a:srgbClr val="000000"/>
      </a:dk1>
      <a:lt1>
        <a:srgbClr val="FFFFFF"/>
      </a:lt1>
      <a:dk2>
        <a:srgbClr val="111111"/>
      </a:dk2>
      <a:lt2>
        <a:srgbClr val="808080"/>
      </a:lt2>
      <a:accent1>
        <a:srgbClr val="FFFF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AA"/>
      </a:accent5>
      <a:accent6>
        <a:srgbClr val="2D2D8A"/>
      </a:accent6>
      <a:hlink>
        <a:srgbClr val="3333FF"/>
      </a:hlink>
      <a:folHlink>
        <a:srgbClr val="0033CC"/>
      </a:folHlink>
    </a:clrScheme>
    <a:fontScheme name="Schoolreport07_iw_1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hoolreport07_iw_13 1">
        <a:dk1>
          <a:srgbClr val="000000"/>
        </a:dk1>
        <a:lt1>
          <a:srgbClr val="FFFFFF"/>
        </a:lt1>
        <a:dk2>
          <a:srgbClr val="111111"/>
        </a:dk2>
        <a:lt2>
          <a:srgbClr val="808080"/>
        </a:lt2>
        <a:accent1>
          <a:srgbClr val="FFFF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2D2D8A"/>
        </a:accent6>
        <a:hlink>
          <a:srgbClr val="3333FF"/>
        </a:hlink>
        <a:folHlink>
          <a:srgbClr val="00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72</TotalTime>
  <Words>204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Theme4</vt:lpstr>
      <vt:lpstr>Chapter 1</vt:lpstr>
      <vt:lpstr>The Renaissance  </vt:lpstr>
      <vt:lpstr>Christian Humanists</vt:lpstr>
      <vt:lpstr>Elizabethan Age</vt:lpstr>
      <vt:lpstr>William Shakespeare</vt:lpstr>
      <vt:lpstr>Printing Spreads Renaissance Ideas </vt:lpstr>
      <vt:lpstr>Changes in Society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Amanda Long</dc:creator>
  <cp:lastModifiedBy>Amanda Long</cp:lastModifiedBy>
  <cp:revision>15</cp:revision>
  <dcterms:created xsi:type="dcterms:W3CDTF">2011-09-13T00:30:43Z</dcterms:created>
  <dcterms:modified xsi:type="dcterms:W3CDTF">2011-09-13T01:43:21Z</dcterms:modified>
</cp:coreProperties>
</file>