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0" r:id="rId2"/>
    <p:sldId id="256" r:id="rId3"/>
    <p:sldId id="397" r:id="rId4"/>
    <p:sldId id="261" r:id="rId5"/>
    <p:sldId id="412" r:id="rId6"/>
    <p:sldId id="303" r:id="rId7"/>
    <p:sldId id="464" r:id="rId8"/>
    <p:sldId id="465" r:id="rId9"/>
    <p:sldId id="458" r:id="rId10"/>
    <p:sldId id="390" r:id="rId11"/>
    <p:sldId id="313" r:id="rId12"/>
    <p:sldId id="315" r:id="rId13"/>
    <p:sldId id="459" r:id="rId14"/>
    <p:sldId id="466" r:id="rId15"/>
    <p:sldId id="452" r:id="rId16"/>
    <p:sldId id="393" r:id="rId17"/>
    <p:sldId id="323" r:id="rId18"/>
    <p:sldId id="453" r:id="rId19"/>
    <p:sldId id="468" r:id="rId20"/>
    <p:sldId id="445" r:id="rId21"/>
    <p:sldId id="446" r:id="rId22"/>
    <p:sldId id="461" r:id="rId23"/>
    <p:sldId id="394" r:id="rId24"/>
    <p:sldId id="335" r:id="rId25"/>
    <p:sldId id="409" r:id="rId26"/>
    <p:sldId id="436" r:id="rId27"/>
    <p:sldId id="467" r:id="rId28"/>
    <p:sldId id="398" r:id="rId29"/>
    <p:sldId id="400" r:id="rId30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tx1"/>
    </p:penClr>
  </p:showPr>
  <p:clrMru>
    <a:srgbClr val="CB6E19"/>
    <a:srgbClr val="D4DBEE"/>
    <a:srgbClr val="BAB9CF"/>
    <a:srgbClr val="BEBDD1"/>
    <a:srgbClr val="CC6600"/>
    <a:srgbClr val="CC3300"/>
    <a:srgbClr val="003399"/>
    <a:srgbClr val="F1B4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9" autoAdjust="0"/>
    <p:restoredTop sz="90929"/>
  </p:normalViewPr>
  <p:slideViewPr>
    <p:cSldViewPr snapToGrid="0">
      <p:cViewPr varScale="1">
        <p:scale>
          <a:sx n="67" d="100"/>
          <a:sy n="67" d="100"/>
        </p:scale>
        <p:origin x="-864" y="-108"/>
      </p:cViewPr>
      <p:guideLst>
        <p:guide orient="horz" pos="3727"/>
        <p:guide pos="51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686" y="-72"/>
      </p:cViewPr>
      <p:guideLst>
        <p:guide orient="horz" pos="2832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46200" y="685800"/>
            <a:ext cx="4470400" cy="3352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267200"/>
            <a:ext cx="5257800" cy="403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are my notes for slide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7" name="Picture 33" descr="WH_sectionopener_0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856413"/>
          </a:xfrm>
          <a:prstGeom prst="rect">
            <a:avLst/>
          </a:prstGeom>
          <a:noFill/>
        </p:spPr>
      </p:pic>
      <p:sp>
        <p:nvSpPr>
          <p:cNvPr id="1038" name="Oval 14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431213" y="101600"/>
            <a:ext cx="361950" cy="361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AutoShape 26">
            <a:hlinkClick r:id="" action="ppaction://hlinkshowjump?jump=lastslide" highlightClick="1"/>
          </p:cNvPr>
          <p:cNvSpPr>
            <a:spLocks noChangeArrowheads="1"/>
          </p:cNvSpPr>
          <p:nvPr userDrawn="1"/>
        </p:nvSpPr>
        <p:spPr bwMode="auto">
          <a:xfrm>
            <a:off x="7896225" y="0"/>
            <a:ext cx="460375" cy="5762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Oval 3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7469188" y="101600"/>
            <a:ext cx="361950" cy="361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Oval 32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304800" y="266700"/>
            <a:ext cx="736600" cy="749300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78" name="Text Box 130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53394" name="Text Box 146"/>
          <p:cNvSpPr txBox="1">
            <a:spLocks noChangeArrowheads="1"/>
          </p:cNvSpPr>
          <p:nvPr/>
        </p:nvSpPr>
        <p:spPr bwMode="auto">
          <a:xfrm>
            <a:off x="1773238" y="912813"/>
            <a:ext cx="3659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CC0000"/>
                </a:solidFill>
                <a:cs typeface="Times New Roman" pitchFamily="18" charset="0"/>
              </a:rPr>
              <a:t>The Atlantic World,</a:t>
            </a:r>
          </a:p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CC0000"/>
                </a:solidFill>
                <a:cs typeface="Times New Roman" pitchFamily="18" charset="0"/>
              </a:rPr>
              <a:t>1492–1800 </a:t>
            </a:r>
          </a:p>
        </p:txBody>
      </p:sp>
      <p:sp>
        <p:nvSpPr>
          <p:cNvPr id="53397" name="Text Box 149"/>
          <p:cNvSpPr txBox="1">
            <a:spLocks noChangeArrowheads="1"/>
          </p:cNvSpPr>
          <p:nvPr/>
        </p:nvSpPr>
        <p:spPr bwMode="auto">
          <a:xfrm>
            <a:off x="1773238" y="1936750"/>
            <a:ext cx="6565900" cy="1096963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00"/>
                </a:solidFill>
                <a:cs typeface="Times New Roman" pitchFamily="18" charset="0"/>
              </a:rPr>
              <a:t>Europeans explore and colonize the Americas, disrupting native civilizations, and build the slave trade to support plantations in the New World</a:t>
            </a:r>
            <a:r>
              <a:rPr lang="en-US" sz="2200">
                <a:solidFill>
                  <a:srgbClr val="000000"/>
                </a:solidFill>
                <a:cs typeface="Times" charset="0"/>
              </a:rPr>
              <a:t>.</a:t>
            </a:r>
          </a:p>
        </p:txBody>
      </p:sp>
      <p:sp>
        <p:nvSpPr>
          <p:cNvPr id="53398" name="Oval 15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78" grpId="0" autoUpdateAnimBg="0"/>
      <p:bldP spid="53397" grpId="0" autoUpdateAnimBg="0"/>
      <p:bldP spid="533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79" name="Text Box 6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162883" name="Text Box 67"/>
          <p:cNvSpPr txBox="1">
            <a:spLocks noChangeArrowheads="1"/>
          </p:cNvSpPr>
          <p:nvPr/>
        </p:nvSpPr>
        <p:spPr bwMode="auto">
          <a:xfrm>
            <a:off x="1370013" y="3940175"/>
            <a:ext cx="5953125" cy="118745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Several European nations fight for control of North America, and England emerges victorious</a:t>
            </a:r>
            <a:r>
              <a:rPr lang="en-US" sz="2400">
                <a:cs typeface="Times" charset="0"/>
              </a:rPr>
              <a:t>.</a:t>
            </a:r>
            <a:r>
              <a:rPr lang="en-US" sz="2400"/>
              <a:t> </a:t>
            </a:r>
          </a:p>
        </p:txBody>
      </p:sp>
      <p:grpSp>
        <p:nvGrpSpPr>
          <p:cNvPr id="162884" name="Group 68"/>
          <p:cNvGrpSpPr>
            <a:grpSpLocks/>
          </p:cNvGrpSpPr>
          <p:nvPr/>
        </p:nvGrpSpPr>
        <p:grpSpPr bwMode="auto">
          <a:xfrm>
            <a:off x="1370013" y="2397125"/>
            <a:ext cx="6800850" cy="1581150"/>
            <a:chOff x="863" y="1510"/>
            <a:chExt cx="3786" cy="996"/>
          </a:xfrm>
        </p:grpSpPr>
        <p:sp>
          <p:nvSpPr>
            <p:cNvPr id="162885" name="Text Box 69"/>
            <p:cNvSpPr txBox="1">
              <a:spLocks noChangeArrowheads="1"/>
            </p:cNvSpPr>
            <p:nvPr/>
          </p:nvSpPr>
          <p:spPr bwMode="auto">
            <a:xfrm>
              <a:off x="863" y="1510"/>
              <a:ext cx="24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3399"/>
                  </a:solidFill>
                </a:rPr>
                <a:t>Section 2</a:t>
              </a:r>
            </a:p>
          </p:txBody>
        </p:sp>
        <p:sp>
          <p:nvSpPr>
            <p:cNvPr id="162886" name="Text Box 70"/>
            <p:cNvSpPr txBox="1">
              <a:spLocks noChangeArrowheads="1"/>
            </p:cNvSpPr>
            <p:nvPr/>
          </p:nvSpPr>
          <p:spPr bwMode="auto">
            <a:xfrm>
              <a:off x="863" y="1756"/>
              <a:ext cx="378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European Nations Settle North America </a:t>
              </a:r>
            </a:p>
          </p:txBody>
        </p:sp>
      </p:grpSp>
      <p:sp>
        <p:nvSpPr>
          <p:cNvPr id="162887" name="Oval 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2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79" grpId="0" autoUpdateAnimBg="0"/>
      <p:bldP spid="162883" grpId="0" autoUpdateAnimBg="0"/>
      <p:bldP spid="1628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19" name="Text Box 67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74821" name="Rectangle 69"/>
          <p:cNvSpPr>
            <a:spLocks noChangeArrowheads="1"/>
          </p:cNvSpPr>
          <p:nvPr/>
        </p:nvSpPr>
        <p:spPr bwMode="auto">
          <a:xfrm>
            <a:off x="1773238" y="1827213"/>
            <a:ext cx="548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Competing Claims in North America </a:t>
            </a:r>
          </a:p>
        </p:txBody>
      </p:sp>
      <p:sp>
        <p:nvSpPr>
          <p:cNvPr id="74822" name="Text Box 70"/>
          <p:cNvSpPr txBox="1">
            <a:spLocks noChangeArrowheads="1"/>
          </p:cNvSpPr>
          <p:nvPr/>
        </p:nvSpPr>
        <p:spPr bwMode="auto">
          <a:xfrm>
            <a:off x="2266950" y="941388"/>
            <a:ext cx="4694238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European Nations Settle </a:t>
            </a:r>
            <a:br>
              <a:rPr lang="en-US" sz="3000" b="1">
                <a:solidFill>
                  <a:srgbClr val="CB6E19"/>
                </a:solidFill>
                <a:cs typeface="Times New Roman" pitchFamily="18" charset="0"/>
              </a:rPr>
            </a:br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North America </a:t>
            </a:r>
          </a:p>
        </p:txBody>
      </p:sp>
      <p:sp>
        <p:nvSpPr>
          <p:cNvPr id="74823" name="Text Box 71"/>
          <p:cNvSpPr txBox="1">
            <a:spLocks noChangeArrowheads="1"/>
          </p:cNvSpPr>
          <p:nvPr/>
        </p:nvSpPr>
        <p:spPr bwMode="auto">
          <a:xfrm>
            <a:off x="1773238" y="2403475"/>
            <a:ext cx="5864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Other European Claims in North America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French, English, Dutch start colonies in North </a:t>
            </a:r>
          </a:p>
          <a:p>
            <a:pPr>
              <a:tabLst>
                <a:tab pos="228600" algn="l"/>
              </a:tabLst>
            </a:pPr>
            <a:r>
              <a:rPr lang="en-US"/>
              <a:t>	America</a:t>
            </a:r>
          </a:p>
        </p:txBody>
      </p:sp>
      <p:sp>
        <p:nvSpPr>
          <p:cNvPr id="74829" name="Line 77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831" name="Group 79"/>
          <p:cNvGrpSpPr>
            <a:grpSpLocks/>
          </p:cNvGrpSpPr>
          <p:nvPr/>
        </p:nvGrpSpPr>
        <p:grpSpPr bwMode="auto">
          <a:xfrm>
            <a:off x="1708150" y="793750"/>
            <a:ext cx="658813" cy="506413"/>
            <a:chOff x="2880" y="1344"/>
            <a:chExt cx="415" cy="319"/>
          </a:xfrm>
        </p:grpSpPr>
        <p:sp>
          <p:nvSpPr>
            <p:cNvPr id="74832" name="Text Box 80"/>
            <p:cNvSpPr txBox="1">
              <a:spLocks noChangeArrowheads="1"/>
            </p:cNvSpPr>
            <p:nvPr/>
          </p:nvSpPr>
          <p:spPr bwMode="auto">
            <a:xfrm>
              <a:off x="2880" y="1344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74833" name="Oval 81"/>
            <p:cNvSpPr>
              <a:spLocks noChangeArrowheads="1"/>
            </p:cNvSpPr>
            <p:nvPr/>
          </p:nvSpPr>
          <p:spPr bwMode="auto">
            <a:xfrm>
              <a:off x="2989" y="1471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34" name="Text Box 82"/>
            <p:cNvSpPr txBox="1">
              <a:spLocks noChangeArrowheads="1"/>
            </p:cNvSpPr>
            <p:nvPr/>
          </p:nvSpPr>
          <p:spPr bwMode="auto">
            <a:xfrm>
              <a:off x="2993" y="145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2</a:t>
              </a:r>
              <a:endParaRPr lang="en-US" sz="2400"/>
            </a:p>
          </p:txBody>
        </p:sp>
      </p:grpSp>
      <p:sp>
        <p:nvSpPr>
          <p:cNvPr id="74837" name="Oval 8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4838" name="Text Box 86"/>
          <p:cNvSpPr txBox="1">
            <a:spLocks noChangeArrowheads="1"/>
          </p:cNvSpPr>
          <p:nvPr/>
        </p:nvSpPr>
        <p:spPr bwMode="auto">
          <a:xfrm>
            <a:off x="1773238" y="3333750"/>
            <a:ext cx="58102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Explorers Establish New France</a:t>
            </a:r>
          </a:p>
          <a:p>
            <a:pPr>
              <a:tabLst>
                <a:tab pos="228600" algn="l"/>
              </a:tabLst>
            </a:pPr>
            <a:r>
              <a:rPr lang="en-US"/>
              <a:t>•	Samuel de Champlain founds Quebec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New France</a:t>
            </a:r>
            <a:r>
              <a:rPr lang="en-US"/>
              <a:t>—French colony in North America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New France includes Great Lakes and Mississippi </a:t>
            </a:r>
          </a:p>
          <a:p>
            <a:pPr>
              <a:tabLst>
                <a:tab pos="228600" algn="l"/>
              </a:tabLst>
            </a:pPr>
            <a:r>
              <a:rPr lang="en-US"/>
              <a:t>	River valley</a:t>
            </a:r>
          </a:p>
        </p:txBody>
      </p:sp>
      <p:sp>
        <p:nvSpPr>
          <p:cNvPr id="74856" name="Text Box 104"/>
          <p:cNvSpPr txBox="1">
            <a:spLocks noChangeArrowheads="1"/>
          </p:cNvSpPr>
          <p:nvPr/>
        </p:nvSpPr>
        <p:spPr bwMode="auto">
          <a:xfrm>
            <a:off x="1773238" y="4870450"/>
            <a:ext cx="57372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 Trading Empire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New France is very large but has few inhabitants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Main activity of the colony is the fur trade</a:t>
            </a:r>
            <a:r>
              <a:rPr lang="en-US" sz="200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9" grpId="0" autoUpdateAnimBg="0"/>
      <p:bldP spid="74823" grpId="0" autoUpdateAnimBg="0"/>
      <p:bldP spid="74837" grpId="0" animBg="1"/>
      <p:bldP spid="74838" grpId="0" autoUpdateAnimBg="0"/>
      <p:bldP spid="748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74" name="Text Box 74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76879" name="Rectangle 79"/>
          <p:cNvSpPr>
            <a:spLocks noChangeArrowheads="1"/>
          </p:cNvSpPr>
          <p:nvPr/>
        </p:nvSpPr>
        <p:spPr bwMode="auto">
          <a:xfrm>
            <a:off x="1773238" y="1598613"/>
            <a:ext cx="549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English Arrive in North America </a:t>
            </a:r>
          </a:p>
        </p:txBody>
      </p:sp>
      <p:sp>
        <p:nvSpPr>
          <p:cNvPr id="76880" name="Line 80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86" name="Text Box 86"/>
          <p:cNvSpPr txBox="1">
            <a:spLocks noChangeArrowheads="1"/>
          </p:cNvSpPr>
          <p:nvPr/>
        </p:nvSpPr>
        <p:spPr bwMode="auto">
          <a:xfrm>
            <a:off x="1773238" y="2174875"/>
            <a:ext cx="54451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First English Colony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King James permits investors to start North </a:t>
            </a:r>
          </a:p>
          <a:p>
            <a:pPr>
              <a:tabLst>
                <a:tab pos="228600" algn="l"/>
              </a:tabLst>
            </a:pPr>
            <a:r>
              <a:rPr lang="en-US"/>
              <a:t>	American colony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1607, colonists found </a:t>
            </a:r>
            <a:r>
              <a:rPr lang="en-US" b="1">
                <a:solidFill>
                  <a:srgbClr val="008000"/>
                </a:solidFill>
              </a:rPr>
              <a:t>Jamestown</a:t>
            </a:r>
            <a:r>
              <a:rPr lang="en-US"/>
              <a:t>—English </a:t>
            </a:r>
          </a:p>
          <a:p>
            <a:pPr>
              <a:tabLst>
                <a:tab pos="228600" algn="l"/>
              </a:tabLst>
            </a:pPr>
            <a:r>
              <a:rPr lang="en-US"/>
              <a:t>	settlement in Virginia</a:t>
            </a:r>
          </a:p>
        </p:txBody>
      </p:sp>
      <p:grpSp>
        <p:nvGrpSpPr>
          <p:cNvPr id="76893" name="Group 93"/>
          <p:cNvGrpSpPr>
            <a:grpSpLocks/>
          </p:cNvGrpSpPr>
          <p:nvPr/>
        </p:nvGrpSpPr>
        <p:grpSpPr bwMode="auto">
          <a:xfrm>
            <a:off x="1708150" y="793750"/>
            <a:ext cx="658813" cy="506413"/>
            <a:chOff x="2880" y="1344"/>
            <a:chExt cx="415" cy="319"/>
          </a:xfrm>
        </p:grpSpPr>
        <p:sp>
          <p:nvSpPr>
            <p:cNvPr id="76894" name="Text Box 94"/>
            <p:cNvSpPr txBox="1">
              <a:spLocks noChangeArrowheads="1"/>
            </p:cNvSpPr>
            <p:nvPr/>
          </p:nvSpPr>
          <p:spPr bwMode="auto">
            <a:xfrm>
              <a:off x="2880" y="1344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76895" name="Oval 95"/>
            <p:cNvSpPr>
              <a:spLocks noChangeArrowheads="1"/>
            </p:cNvSpPr>
            <p:nvPr/>
          </p:nvSpPr>
          <p:spPr bwMode="auto">
            <a:xfrm>
              <a:off x="2989" y="1471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96" name="Text Box 96"/>
            <p:cNvSpPr txBox="1">
              <a:spLocks noChangeArrowheads="1"/>
            </p:cNvSpPr>
            <p:nvPr/>
          </p:nvSpPr>
          <p:spPr bwMode="auto">
            <a:xfrm>
              <a:off x="2993" y="145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2</a:t>
              </a:r>
              <a:endParaRPr lang="en-US" sz="2400"/>
            </a:p>
          </p:txBody>
        </p:sp>
      </p:grpSp>
      <p:sp>
        <p:nvSpPr>
          <p:cNvPr id="76898" name="Oval 9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6910" name="Text Box 110"/>
          <p:cNvSpPr txBox="1">
            <a:spLocks noChangeArrowheads="1"/>
          </p:cNvSpPr>
          <p:nvPr/>
        </p:nvSpPr>
        <p:spPr bwMode="auto">
          <a:xfrm>
            <a:off x="1773238" y="3660775"/>
            <a:ext cx="5737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Settlement at Jamestown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Early years very difficult; many die, but settlement </a:t>
            </a:r>
          </a:p>
          <a:p>
            <a:pPr>
              <a:tabLst>
                <a:tab pos="228600" algn="l"/>
              </a:tabLst>
            </a:pPr>
            <a:r>
              <a:rPr lang="en-US"/>
              <a:t>	takes hold</a:t>
            </a:r>
          </a:p>
        </p:txBody>
      </p:sp>
      <p:sp>
        <p:nvSpPr>
          <p:cNvPr id="76911" name="Text Box 111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912" name="Text Box 112"/>
          <p:cNvSpPr txBox="1">
            <a:spLocks noChangeArrowheads="1"/>
          </p:cNvSpPr>
          <p:nvPr/>
        </p:nvSpPr>
        <p:spPr bwMode="auto">
          <a:xfrm>
            <a:off x="1773238" y="4583113"/>
            <a:ext cx="57372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Puritans Create a “New England”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Pilgrims</a:t>
            </a:r>
            <a:r>
              <a:rPr lang="en-US"/>
              <a:t>—group persecuted for religion—found </a:t>
            </a:r>
          </a:p>
          <a:p>
            <a:pPr>
              <a:tabLst>
                <a:tab pos="228600" algn="l"/>
              </a:tabLst>
            </a:pPr>
            <a:r>
              <a:rPr lang="en-US"/>
              <a:t>	Plymouth in 1620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Puritans</a:t>
            </a:r>
            <a:r>
              <a:rPr lang="en-US"/>
              <a:t>—group seeking religious freedom—settle </a:t>
            </a:r>
          </a:p>
          <a:p>
            <a:pPr>
              <a:tabLst>
                <a:tab pos="228600" algn="l"/>
              </a:tabLst>
            </a:pPr>
            <a:r>
              <a:rPr lang="en-US"/>
              <a:t>	in Massachusetts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Many families in Massachusetts colony,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which begins to grow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74" grpId="0" autoUpdateAnimBg="0"/>
      <p:bldP spid="76886" grpId="0" autoUpdateAnimBg="0"/>
      <p:bldP spid="76898" grpId="0" animBg="1"/>
      <p:bldP spid="76910" grpId="0" autoUpdateAnimBg="0"/>
      <p:bldP spid="76911" grpId="0" autoUpdateAnimBg="0"/>
      <p:bldP spid="769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1124" name="Line 4"/>
          <p:cNvSpPr>
            <a:spLocks noChangeShapeType="1"/>
          </p:cNvSpPr>
          <p:nvPr/>
        </p:nvSpPr>
        <p:spPr bwMode="auto">
          <a:xfrm>
            <a:off x="1827213" y="2054225"/>
            <a:ext cx="691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1773238" y="1690688"/>
            <a:ext cx="4505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3399"/>
                </a:solidFill>
              </a:rPr>
              <a:t>continued </a:t>
            </a:r>
            <a:r>
              <a:rPr lang="en-US" sz="1600" b="1">
                <a:solidFill>
                  <a:srgbClr val="CC0000"/>
                </a:solidFill>
                <a:cs typeface="Times New Roman" pitchFamily="18" charset="0"/>
              </a:rPr>
              <a:t>The English Arrive in North America </a:t>
            </a:r>
          </a:p>
        </p:txBody>
      </p:sp>
      <p:sp>
        <p:nvSpPr>
          <p:cNvPr id="261130" name="Oval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1773238" y="2174875"/>
            <a:ext cx="58007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Dutch Found New Netherland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1609, Henry Hudson explores waterways for </a:t>
            </a:r>
          </a:p>
          <a:p>
            <a:pPr>
              <a:tabLst>
                <a:tab pos="228600" algn="l"/>
              </a:tabLst>
            </a:pPr>
            <a:r>
              <a:rPr lang="en-US"/>
              <a:t>	Dutch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Dutch claim land, found </a:t>
            </a:r>
            <a:r>
              <a:rPr lang="en-US" b="1">
                <a:solidFill>
                  <a:srgbClr val="008000"/>
                </a:solidFill>
              </a:rPr>
              <a:t>New Netherland</a:t>
            </a:r>
            <a:r>
              <a:rPr lang="en-US"/>
              <a:t>—now </a:t>
            </a:r>
          </a:p>
          <a:p>
            <a:pPr>
              <a:tabLst>
                <a:tab pos="228600" algn="l"/>
              </a:tabLst>
            </a:pPr>
            <a:r>
              <a:rPr lang="en-US"/>
              <a:t>	Albany and New York City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Dutch focus on fur trade; welcome settlers from other </a:t>
            </a:r>
          </a:p>
          <a:p>
            <a:pPr>
              <a:tabLst>
                <a:tab pos="228600" algn="l"/>
              </a:tabLst>
            </a:pPr>
            <a:r>
              <a:rPr lang="en-US"/>
              <a:t>	lands</a:t>
            </a:r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1773238" y="4222750"/>
            <a:ext cx="57372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Colonizing the Caribbean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European nations also start colonies in Caribbean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Large cotton, sugar plantations worked by enslaved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Africans</a:t>
            </a:r>
          </a:p>
        </p:txBody>
      </p:sp>
      <p:grpSp>
        <p:nvGrpSpPr>
          <p:cNvPr id="261135" name="Group 15"/>
          <p:cNvGrpSpPr>
            <a:grpSpLocks/>
          </p:cNvGrpSpPr>
          <p:nvPr/>
        </p:nvGrpSpPr>
        <p:grpSpPr bwMode="auto">
          <a:xfrm>
            <a:off x="1708150" y="793750"/>
            <a:ext cx="658813" cy="506413"/>
            <a:chOff x="2880" y="1344"/>
            <a:chExt cx="415" cy="319"/>
          </a:xfrm>
        </p:grpSpPr>
        <p:sp>
          <p:nvSpPr>
            <p:cNvPr id="261136" name="Text Box 16"/>
            <p:cNvSpPr txBox="1">
              <a:spLocks noChangeArrowheads="1"/>
            </p:cNvSpPr>
            <p:nvPr/>
          </p:nvSpPr>
          <p:spPr bwMode="auto">
            <a:xfrm>
              <a:off x="2880" y="1344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1137" name="Oval 17"/>
            <p:cNvSpPr>
              <a:spLocks noChangeArrowheads="1"/>
            </p:cNvSpPr>
            <p:nvPr/>
          </p:nvSpPr>
          <p:spPr bwMode="auto">
            <a:xfrm>
              <a:off x="2989" y="1471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8" name="Text Box 18"/>
            <p:cNvSpPr txBox="1">
              <a:spLocks noChangeArrowheads="1"/>
            </p:cNvSpPr>
            <p:nvPr/>
          </p:nvSpPr>
          <p:spPr bwMode="auto">
            <a:xfrm>
              <a:off x="2993" y="145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2</a:t>
              </a:r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autoUpdateAnimBg="0"/>
      <p:bldP spid="261130" grpId="0" animBg="1"/>
      <p:bldP spid="261131" grpId="0" autoUpdateAnimBg="0"/>
      <p:bldP spid="2611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1773238" y="1598613"/>
            <a:ext cx="480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Struggle for North America </a:t>
            </a:r>
          </a:p>
        </p:txBody>
      </p:sp>
      <p:sp>
        <p:nvSpPr>
          <p:cNvPr id="268293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8294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English Oust the Dutch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New Netherland splits northern, southern English </a:t>
            </a:r>
          </a:p>
          <a:p>
            <a:pPr>
              <a:tabLst>
                <a:tab pos="228600" algn="l"/>
              </a:tabLst>
            </a:pPr>
            <a:r>
              <a:rPr lang="en-US"/>
              <a:t>	colonies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1664, English force Dutch colonists to </a:t>
            </a:r>
          </a:p>
          <a:p>
            <a:pPr>
              <a:tabLst>
                <a:tab pos="228600" algn="l"/>
              </a:tabLst>
            </a:pPr>
            <a:r>
              <a:rPr lang="en-US"/>
              <a:t>	surrender control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By 1750, about 1.2 million English settlers in 13 </a:t>
            </a:r>
          </a:p>
          <a:p>
            <a:pPr>
              <a:tabLst>
                <a:tab pos="228600" algn="l"/>
              </a:tabLst>
            </a:pPr>
            <a:r>
              <a:rPr lang="en-US"/>
              <a:t>	colonies</a:t>
            </a:r>
          </a:p>
        </p:txBody>
      </p:sp>
      <p:grpSp>
        <p:nvGrpSpPr>
          <p:cNvPr id="268295" name="Group 7"/>
          <p:cNvGrpSpPr>
            <a:grpSpLocks/>
          </p:cNvGrpSpPr>
          <p:nvPr/>
        </p:nvGrpSpPr>
        <p:grpSpPr bwMode="auto">
          <a:xfrm>
            <a:off x="1708150" y="793750"/>
            <a:ext cx="658813" cy="506413"/>
            <a:chOff x="2880" y="1344"/>
            <a:chExt cx="415" cy="319"/>
          </a:xfrm>
        </p:grpSpPr>
        <p:sp>
          <p:nvSpPr>
            <p:cNvPr id="268296" name="Text Box 8"/>
            <p:cNvSpPr txBox="1">
              <a:spLocks noChangeArrowheads="1"/>
            </p:cNvSpPr>
            <p:nvPr/>
          </p:nvSpPr>
          <p:spPr bwMode="auto">
            <a:xfrm>
              <a:off x="2880" y="1344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8297" name="Oval 9"/>
            <p:cNvSpPr>
              <a:spLocks noChangeArrowheads="1"/>
            </p:cNvSpPr>
            <p:nvPr/>
          </p:nvSpPr>
          <p:spPr bwMode="auto">
            <a:xfrm>
              <a:off x="2989" y="1471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8" name="Text Box 10"/>
            <p:cNvSpPr txBox="1">
              <a:spLocks noChangeArrowheads="1"/>
            </p:cNvSpPr>
            <p:nvPr/>
          </p:nvSpPr>
          <p:spPr bwMode="auto">
            <a:xfrm>
              <a:off x="2993" y="145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2</a:t>
              </a:r>
              <a:endParaRPr lang="en-US" sz="2400"/>
            </a:p>
          </p:txBody>
        </p:sp>
      </p:grpSp>
      <p:sp>
        <p:nvSpPr>
          <p:cNvPr id="268299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8300" name="Text Box 12"/>
          <p:cNvSpPr txBox="1">
            <a:spLocks noChangeArrowheads="1"/>
          </p:cNvSpPr>
          <p:nvPr/>
        </p:nvSpPr>
        <p:spPr bwMode="auto">
          <a:xfrm>
            <a:off x="1773238" y="4229100"/>
            <a:ext cx="57880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England Battles France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English settlers, pushing west, collide with French </a:t>
            </a:r>
          </a:p>
          <a:p>
            <a:pPr>
              <a:tabLst>
                <a:tab pos="228600" algn="l"/>
              </a:tabLst>
            </a:pPr>
            <a:r>
              <a:rPr lang="en-US"/>
              <a:t>	possessions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French and Indian War</a:t>
            </a:r>
            <a:r>
              <a:rPr lang="en-US"/>
              <a:t>—part of Seven Years’ </a:t>
            </a:r>
          </a:p>
          <a:p>
            <a:pPr>
              <a:tabLst>
                <a:tab pos="228600" algn="l"/>
              </a:tabLst>
            </a:pPr>
            <a:r>
              <a:rPr lang="en-US"/>
              <a:t>	War—begins (1754)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In 1763, France loses to Britain, gives up its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American colonies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autoUpdateAnimBg="0"/>
      <p:bldP spid="268294" grpId="0" autoUpdateAnimBg="0"/>
      <p:bldP spid="268299" grpId="0" animBg="1"/>
      <p:bldP spid="2683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53956" name="Rectangle 4"/>
          <p:cNvSpPr>
            <a:spLocks noChangeArrowheads="1"/>
          </p:cNvSpPr>
          <p:nvPr/>
        </p:nvSpPr>
        <p:spPr bwMode="auto">
          <a:xfrm>
            <a:off x="1773238" y="1598613"/>
            <a:ext cx="421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Native Americans Respond </a:t>
            </a: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 Strained Relationship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French and Dutch fur traders get along well with </a:t>
            </a:r>
          </a:p>
          <a:p>
            <a:pPr>
              <a:tabLst>
                <a:tab pos="228600" algn="l"/>
              </a:tabLst>
            </a:pPr>
            <a:r>
              <a:rPr lang="en-US"/>
              <a:t>	Native Americans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English settlers and Native Americans disagree </a:t>
            </a:r>
          </a:p>
          <a:p>
            <a:pPr>
              <a:tabLst>
                <a:tab pos="228600" algn="l"/>
              </a:tabLst>
            </a:pPr>
            <a:r>
              <a:rPr lang="en-US"/>
              <a:t>	over land, religion</a:t>
            </a:r>
          </a:p>
        </p:txBody>
      </p:sp>
      <p:grpSp>
        <p:nvGrpSpPr>
          <p:cNvPr id="253959" name="Group 7"/>
          <p:cNvGrpSpPr>
            <a:grpSpLocks/>
          </p:cNvGrpSpPr>
          <p:nvPr/>
        </p:nvGrpSpPr>
        <p:grpSpPr bwMode="auto">
          <a:xfrm>
            <a:off x="1708150" y="793750"/>
            <a:ext cx="658813" cy="506413"/>
            <a:chOff x="2880" y="1344"/>
            <a:chExt cx="415" cy="319"/>
          </a:xfrm>
        </p:grpSpPr>
        <p:sp>
          <p:nvSpPr>
            <p:cNvPr id="253960" name="Text Box 8"/>
            <p:cNvSpPr txBox="1">
              <a:spLocks noChangeArrowheads="1"/>
            </p:cNvSpPr>
            <p:nvPr/>
          </p:nvSpPr>
          <p:spPr bwMode="auto">
            <a:xfrm>
              <a:off x="2880" y="1344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53961" name="Oval 9"/>
            <p:cNvSpPr>
              <a:spLocks noChangeArrowheads="1"/>
            </p:cNvSpPr>
            <p:nvPr/>
          </p:nvSpPr>
          <p:spPr bwMode="auto">
            <a:xfrm>
              <a:off x="2989" y="1471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962" name="Text Box 10"/>
            <p:cNvSpPr txBox="1">
              <a:spLocks noChangeArrowheads="1"/>
            </p:cNvSpPr>
            <p:nvPr/>
          </p:nvSpPr>
          <p:spPr bwMode="auto">
            <a:xfrm>
              <a:off x="2993" y="145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2</a:t>
              </a:r>
              <a:endParaRPr lang="en-US" sz="2400"/>
            </a:p>
          </p:txBody>
        </p:sp>
      </p:grpSp>
      <p:sp>
        <p:nvSpPr>
          <p:cNvPr id="253963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3968" name="Text Box 16"/>
          <p:cNvSpPr txBox="1">
            <a:spLocks noChangeArrowheads="1"/>
          </p:cNvSpPr>
          <p:nvPr/>
        </p:nvSpPr>
        <p:spPr bwMode="auto">
          <a:xfrm>
            <a:off x="1773238" y="3709988"/>
            <a:ext cx="57372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Settlers and Native Americans Battle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Hostility often breaks out into war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Native American ruler </a:t>
            </a:r>
            <a:r>
              <a:rPr lang="en-US" b="1">
                <a:solidFill>
                  <a:srgbClr val="008000"/>
                </a:solidFill>
              </a:rPr>
              <a:t>Metacom</a:t>
            </a:r>
            <a:r>
              <a:rPr lang="en-US"/>
              <a:t> launches attacks </a:t>
            </a:r>
          </a:p>
          <a:p>
            <a:pPr>
              <a:tabLst>
                <a:tab pos="228600" algn="l"/>
              </a:tabLst>
            </a:pPr>
            <a:r>
              <a:rPr lang="en-US"/>
              <a:t>	on colonists in 1675</a:t>
            </a:r>
          </a:p>
        </p:txBody>
      </p:sp>
      <p:sp>
        <p:nvSpPr>
          <p:cNvPr id="253969" name="Text Box 17"/>
          <p:cNvSpPr txBox="1">
            <a:spLocks noChangeArrowheads="1"/>
          </p:cNvSpPr>
          <p:nvPr/>
        </p:nvSpPr>
        <p:spPr bwMode="auto">
          <a:xfrm>
            <a:off x="1773238" y="4938713"/>
            <a:ext cx="57372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Natives Fall to Disease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Wars are less deadly to Native Americans than </a:t>
            </a:r>
          </a:p>
          <a:p>
            <a:pPr>
              <a:tabLst>
                <a:tab pos="228600" algn="l"/>
              </a:tabLst>
            </a:pPr>
            <a:r>
              <a:rPr lang="en-US"/>
              <a:t>	European diseases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Colonists use enslaved Africans to work in place of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Native Americans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autoUpdateAnimBg="0"/>
      <p:bldP spid="253958" grpId="0" autoUpdateAnimBg="0"/>
      <p:bldP spid="253963" grpId="0" animBg="1"/>
      <p:bldP spid="253968" grpId="0" autoUpdateAnimBg="0"/>
      <p:bldP spid="25396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937" name="Group 49"/>
          <p:cNvGrpSpPr>
            <a:grpSpLocks/>
          </p:cNvGrpSpPr>
          <p:nvPr/>
        </p:nvGrpSpPr>
        <p:grpSpPr bwMode="auto">
          <a:xfrm>
            <a:off x="1370013" y="2486025"/>
            <a:ext cx="6978650" cy="1055688"/>
            <a:chOff x="863" y="1566"/>
            <a:chExt cx="4396" cy="665"/>
          </a:xfrm>
        </p:grpSpPr>
        <p:sp>
          <p:nvSpPr>
            <p:cNvPr id="165938" name="Text Box 50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3399"/>
                  </a:solidFill>
                </a:rPr>
                <a:t>Section 3</a:t>
              </a:r>
            </a:p>
          </p:txBody>
        </p:sp>
        <p:sp>
          <p:nvSpPr>
            <p:cNvPr id="165939" name="Text Box 51"/>
            <p:cNvSpPr txBox="1">
              <a:spLocks noChangeArrowheads="1"/>
            </p:cNvSpPr>
            <p:nvPr/>
          </p:nvSpPr>
          <p:spPr bwMode="auto">
            <a:xfrm>
              <a:off x="863" y="1806"/>
              <a:ext cx="4396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The Atlantic Slave Trade </a:t>
              </a:r>
            </a:p>
          </p:txBody>
        </p:sp>
      </p:grpSp>
      <p:sp>
        <p:nvSpPr>
          <p:cNvPr id="165940" name="Text Box 52"/>
          <p:cNvSpPr txBox="1">
            <a:spLocks noChangeArrowheads="1"/>
          </p:cNvSpPr>
          <p:nvPr/>
        </p:nvSpPr>
        <p:spPr bwMode="auto">
          <a:xfrm>
            <a:off x="1370013" y="3481388"/>
            <a:ext cx="602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To meet their growing labor needs, Europeans enslave millions of Africans in the Americas</a:t>
            </a:r>
            <a:r>
              <a:rPr lang="en-US" sz="2400"/>
              <a:t>.</a:t>
            </a:r>
          </a:p>
        </p:txBody>
      </p:sp>
      <p:sp>
        <p:nvSpPr>
          <p:cNvPr id="165933" name="Text Box 45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165941" name="Oval 5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40" grpId="0" autoUpdateAnimBg="0"/>
      <p:bldP spid="165933" grpId="0" autoUpdateAnimBg="0"/>
      <p:bldP spid="1659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67" name="Text Box 75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85070" name="Rectangle 78"/>
          <p:cNvSpPr>
            <a:spLocks noChangeArrowheads="1"/>
          </p:cNvSpPr>
          <p:nvPr/>
        </p:nvSpPr>
        <p:spPr bwMode="auto">
          <a:xfrm>
            <a:off x="1773238" y="1827213"/>
            <a:ext cx="465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Causes of African Slavery </a:t>
            </a:r>
          </a:p>
        </p:txBody>
      </p:sp>
      <p:sp>
        <p:nvSpPr>
          <p:cNvPr id="85072" name="Text Box 80"/>
          <p:cNvSpPr txBox="1">
            <a:spLocks noChangeArrowheads="1"/>
          </p:cNvSpPr>
          <p:nvPr/>
        </p:nvSpPr>
        <p:spPr bwMode="auto">
          <a:xfrm>
            <a:off x="1773238" y="2403475"/>
            <a:ext cx="57880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Slavery in Africa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Slavery has existed in Africa for centuries, but been </a:t>
            </a:r>
          </a:p>
          <a:p>
            <a:pPr>
              <a:tabLst>
                <a:tab pos="228600" algn="l"/>
              </a:tabLst>
            </a:pPr>
            <a:r>
              <a:rPr lang="en-US"/>
              <a:t>	minor practice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Spread of Islam produces more slavery in Africa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African, Muslim lands, slaves have some rights</a:t>
            </a:r>
          </a:p>
        </p:txBody>
      </p:sp>
      <p:sp>
        <p:nvSpPr>
          <p:cNvPr id="85073" name="Line 81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079" name="Group 87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85080" name="Text Box 88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85081" name="Oval 89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82" name="Text Box 90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  <p:sp>
        <p:nvSpPr>
          <p:cNvPr id="85085" name="Oval 9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5087" name="Text Box 95"/>
          <p:cNvSpPr txBox="1">
            <a:spLocks noChangeArrowheads="1"/>
          </p:cNvSpPr>
          <p:nvPr/>
        </p:nvSpPr>
        <p:spPr bwMode="auto">
          <a:xfrm>
            <a:off x="1773238" y="3943350"/>
            <a:ext cx="57880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Demand for Africans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Need for workers in Americas raises demand for </a:t>
            </a:r>
          </a:p>
          <a:p>
            <a:pPr>
              <a:tabLst>
                <a:tab pos="228600" algn="l"/>
              </a:tabLst>
            </a:pPr>
            <a:r>
              <a:rPr lang="en-US"/>
              <a:t>	enslaved Africans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Africans withstand diseases, have farming skills, </a:t>
            </a:r>
          </a:p>
          <a:p>
            <a:pPr>
              <a:tabLst>
                <a:tab pos="228600" algn="l"/>
              </a:tabLst>
            </a:pPr>
            <a:r>
              <a:rPr lang="en-US"/>
              <a:t>	unlikely to escape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Atlantic slave trade</a:t>
            </a:r>
            <a:r>
              <a:rPr lang="en-US">
                <a:cs typeface="Times New Roman" pitchFamily="18" charset="0"/>
              </a:rPr>
              <a:t>—forced movement of many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Africans to Americas </a:t>
            </a:r>
          </a:p>
        </p:txBody>
      </p:sp>
      <p:sp>
        <p:nvSpPr>
          <p:cNvPr id="85100" name="Text Box 108"/>
          <p:cNvSpPr txBox="1">
            <a:spLocks noChangeArrowheads="1"/>
          </p:cNvSpPr>
          <p:nvPr/>
        </p:nvSpPr>
        <p:spPr bwMode="auto">
          <a:xfrm>
            <a:off x="2266950" y="885825"/>
            <a:ext cx="4714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The Atlantic Slave Trade </a:t>
            </a:r>
          </a:p>
        </p:txBody>
      </p:sp>
      <p:sp>
        <p:nvSpPr>
          <p:cNvPr id="85101" name="Text Box 109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5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7" grpId="0" autoUpdateAnimBg="0"/>
      <p:bldP spid="85072" grpId="0" autoUpdateAnimBg="0"/>
      <p:bldP spid="85085" grpId="0" animBg="1"/>
      <p:bldP spid="85087" grpId="0" autoUpdateAnimBg="0"/>
      <p:bldP spid="8510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1774825" y="2174875"/>
            <a:ext cx="54657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000" b="1"/>
              <a:t>Spain and Portugal Lead the Way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•	By 1650, about 300,000 enslaved Africans in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	Spanish colonies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•	Portugal brings many more slaves to sugar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	plantations in Brazil</a:t>
            </a:r>
            <a:endParaRPr lang="en-US">
              <a:latin typeface="Times" charset="0"/>
              <a:cs typeface="Times New Roman" pitchFamily="18" charset="0"/>
            </a:endParaRPr>
          </a:p>
        </p:txBody>
      </p:sp>
      <p:sp>
        <p:nvSpPr>
          <p:cNvPr id="254981" name="Line 5"/>
          <p:cNvSpPr>
            <a:spLocks noChangeShapeType="1"/>
          </p:cNvSpPr>
          <p:nvPr/>
        </p:nvSpPr>
        <p:spPr bwMode="auto">
          <a:xfrm>
            <a:off x="1827213" y="2054225"/>
            <a:ext cx="691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773238" y="1690688"/>
            <a:ext cx="3938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3399"/>
                </a:solidFill>
              </a:rPr>
              <a:t>continued </a:t>
            </a:r>
            <a:r>
              <a:rPr lang="en-US" sz="1600" b="1">
                <a:solidFill>
                  <a:srgbClr val="CC0000"/>
                </a:solidFill>
                <a:cs typeface="Times New Roman" pitchFamily="18" charset="0"/>
              </a:rPr>
              <a:t>The Causes of African Slavery </a:t>
            </a:r>
          </a:p>
        </p:txBody>
      </p:sp>
      <p:sp>
        <p:nvSpPr>
          <p:cNvPr id="254983" name="Oval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54990" name="Group 14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254991" name="Text Box 15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254992" name="Oval 16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993" name="Text Box 17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4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autoUpdateAnimBg="0"/>
      <p:bldP spid="254980" grpId="0" autoUpdateAnimBg="0"/>
      <p:bldP spid="25498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9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1773238" y="1598613"/>
            <a:ext cx="643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Slavery Spreads Throughout the Americas </a:t>
            </a:r>
          </a:p>
        </p:txBody>
      </p:sp>
      <p:sp>
        <p:nvSpPr>
          <p:cNvPr id="270341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2000" b="1"/>
              <a:t>England Dominates the Slave Trade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•	From 1690 to 1807, England dominates slave 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trade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•	About 400,000 enslaved Africans brought to 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North American colonies</a:t>
            </a:r>
            <a:endParaRPr lang="en-US">
              <a:latin typeface="Times" charset="0"/>
              <a:cs typeface="Times New Roman" pitchFamily="18" charset="0"/>
            </a:endParaRPr>
          </a:p>
        </p:txBody>
      </p:sp>
      <p:sp>
        <p:nvSpPr>
          <p:cNvPr id="270343" name="Oval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1773238" y="3681413"/>
            <a:ext cx="57372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African Cooperation and Resistance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Many African rulers capture people to be sold into </a:t>
            </a:r>
          </a:p>
          <a:p>
            <a:pPr>
              <a:tabLst>
                <a:tab pos="228600" algn="l"/>
              </a:tabLst>
            </a:pPr>
            <a:r>
              <a:rPr lang="en-US"/>
              <a:t>	slavery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Later, some rulers protest the trade</a:t>
            </a:r>
            <a:endParaRPr lang="en-US" sz="2000">
              <a:cs typeface="Times New Roman" pitchFamily="18" charset="0"/>
            </a:endParaRPr>
          </a:p>
        </p:txBody>
      </p:sp>
      <p:grpSp>
        <p:nvGrpSpPr>
          <p:cNvPr id="270345" name="Group 9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270346" name="Text Box 10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270347" name="Oval 11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8" name="Text Box 12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autoUpdateAnimBg="0"/>
      <p:bldP spid="270342" grpId="0" autoUpdateAnimBg="0"/>
      <p:bldP spid="270343" grpId="0" animBg="1"/>
      <p:bldP spid="2703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0" name="Text Box 168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</a:p>
        </p:txBody>
      </p:sp>
      <p:sp>
        <p:nvSpPr>
          <p:cNvPr id="3243" name="Text Box 171"/>
          <p:cNvSpPr txBox="1">
            <a:spLocks noChangeArrowheads="1"/>
          </p:cNvSpPr>
          <p:nvPr/>
        </p:nvSpPr>
        <p:spPr bwMode="auto">
          <a:xfrm>
            <a:off x="1773238" y="912813"/>
            <a:ext cx="3659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CC0000"/>
                </a:solidFill>
                <a:cs typeface="Times New Roman" pitchFamily="18" charset="0"/>
              </a:rPr>
              <a:t>The Atlantic World,</a:t>
            </a:r>
          </a:p>
          <a:p>
            <a:pPr>
              <a:lnSpc>
                <a:spcPct val="90000"/>
              </a:lnSpc>
            </a:pPr>
            <a:r>
              <a:rPr lang="en-US" sz="3000" b="1">
                <a:solidFill>
                  <a:srgbClr val="CC0000"/>
                </a:solidFill>
                <a:cs typeface="Times New Roman" pitchFamily="18" charset="0"/>
              </a:rPr>
              <a:t>1492–1800 </a:t>
            </a:r>
          </a:p>
        </p:txBody>
      </p:sp>
      <p:sp>
        <p:nvSpPr>
          <p:cNvPr id="3262" name="Oval 19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45" name="AutoShape 17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46288" y="2511425"/>
            <a:ext cx="1741487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22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SECTION 1</a:t>
            </a:r>
          </a:p>
        </p:txBody>
      </p:sp>
      <p:sp>
        <p:nvSpPr>
          <p:cNvPr id="3246" name="AutoShape 17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46288" y="3073400"/>
            <a:ext cx="1741487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22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SECTION 2</a:t>
            </a:r>
          </a:p>
        </p:txBody>
      </p:sp>
      <p:sp>
        <p:nvSpPr>
          <p:cNvPr id="3247" name="AutoShape 17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46288" y="3606800"/>
            <a:ext cx="1741487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22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SECTION 3</a:t>
            </a:r>
          </a:p>
        </p:txBody>
      </p:sp>
      <p:sp>
        <p:nvSpPr>
          <p:cNvPr id="3248" name="AutoShape 17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046288" y="4140200"/>
            <a:ext cx="1741487" cy="381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222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SECTION 4</a:t>
            </a:r>
          </a:p>
        </p:txBody>
      </p:sp>
      <p:sp>
        <p:nvSpPr>
          <p:cNvPr id="3249" name="Text Box 177"/>
          <p:cNvSpPr txBox="1">
            <a:spLocks noChangeArrowheads="1"/>
          </p:cNvSpPr>
          <p:nvPr/>
        </p:nvSpPr>
        <p:spPr bwMode="auto">
          <a:xfrm>
            <a:off x="3848100" y="2501900"/>
            <a:ext cx="403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Spain Builds an American Empire </a:t>
            </a:r>
          </a:p>
        </p:txBody>
      </p:sp>
      <p:sp>
        <p:nvSpPr>
          <p:cNvPr id="3250" name="Text Box 178"/>
          <p:cNvSpPr txBox="1">
            <a:spLocks noChangeArrowheads="1"/>
          </p:cNvSpPr>
          <p:nvPr/>
        </p:nvSpPr>
        <p:spPr bwMode="auto">
          <a:xfrm>
            <a:off x="3848100" y="3078163"/>
            <a:ext cx="469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European Nations Settle North America </a:t>
            </a:r>
          </a:p>
        </p:txBody>
      </p:sp>
      <p:sp>
        <p:nvSpPr>
          <p:cNvPr id="3251" name="Text Box 179"/>
          <p:cNvSpPr txBox="1">
            <a:spLocks noChangeArrowheads="1"/>
          </p:cNvSpPr>
          <p:nvPr/>
        </p:nvSpPr>
        <p:spPr bwMode="auto">
          <a:xfrm>
            <a:off x="3848100" y="3590925"/>
            <a:ext cx="3035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The Atlantic Slave Trade </a:t>
            </a:r>
          </a:p>
        </p:txBody>
      </p:sp>
      <p:sp>
        <p:nvSpPr>
          <p:cNvPr id="3252" name="Text Box 180"/>
          <p:cNvSpPr txBox="1">
            <a:spLocks noChangeArrowheads="1"/>
          </p:cNvSpPr>
          <p:nvPr/>
        </p:nvSpPr>
        <p:spPr bwMode="auto">
          <a:xfrm>
            <a:off x="3848100" y="4129088"/>
            <a:ext cx="521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cs typeface="Times New Roman" pitchFamily="18" charset="0"/>
              </a:rPr>
              <a:t>The Columbian Exchange and Global Trade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0" grpId="0" autoUpdateAnimBg="0"/>
      <p:bldP spid="3262" grpId="0" animBg="1"/>
      <p:bldP spid="3245" grpId="0" animBg="1" autoUpdateAnimBg="0"/>
      <p:bldP spid="3246" grpId="0" animBg="1" autoUpdateAnimBg="0"/>
      <p:bldP spid="3247" grpId="0" animBg="1" autoUpdateAnimBg="0"/>
      <p:bldP spid="3248" grpId="0" animBg="1" autoUpdateAnimBg="0"/>
      <p:bldP spid="3249" grpId="0" autoUpdateAnimBg="0"/>
      <p:bldP spid="3250" grpId="0" autoUpdateAnimBg="0"/>
      <p:bldP spid="3251" grpId="0" autoUpdateAnimBg="0"/>
      <p:bldP spid="32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1773238" y="1598613"/>
            <a:ext cx="2859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A Forced Journey </a:t>
            </a:r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sz="2000" b="1"/>
              <a:t>The Triangular Trade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Triangular trade</a:t>
            </a:r>
            <a:r>
              <a:rPr lang="en-US"/>
              <a:t>—trade network linking Europe, 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Africa, Americas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•	One trade route</a:t>
            </a:r>
            <a:r>
              <a:rPr lang="en-US" b="1"/>
              <a:t>: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-	manufactured goods move from Europe to 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	Africa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-	people move from Africa to Americas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-	sugar, coffee, tobacco move from Americas to 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/>
              <a:t>		Europe</a:t>
            </a:r>
            <a:endParaRPr lang="en-US" sz="2000"/>
          </a:p>
        </p:txBody>
      </p:sp>
      <p:sp>
        <p:nvSpPr>
          <p:cNvPr id="242699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1773238" y="4795838"/>
            <a:ext cx="57372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Middle Passage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Voyage of enslaved Africans to Americas known as </a:t>
            </a:r>
          </a:p>
          <a:p>
            <a:pPr>
              <a:tabLst>
                <a:tab pos="228600" algn="l"/>
              </a:tabLst>
            </a:pPr>
            <a:r>
              <a:rPr lang="en-US"/>
              <a:t>	the </a:t>
            </a:r>
            <a:r>
              <a:rPr lang="en-US" b="1">
                <a:solidFill>
                  <a:srgbClr val="008000"/>
                </a:solidFill>
              </a:rPr>
              <a:t>middle passage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As many as 20 percent of Africans die on these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journeys</a:t>
            </a:r>
            <a:r>
              <a:rPr lang="en-US" sz="2000">
                <a:cs typeface="Times New Roman" pitchFamily="18" charset="0"/>
              </a:rPr>
              <a:t> </a:t>
            </a:r>
          </a:p>
        </p:txBody>
      </p:sp>
      <p:grpSp>
        <p:nvGrpSpPr>
          <p:cNvPr id="242705" name="Group 17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242706" name="Text Box 18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242707" name="Oval 19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8" name="Text Box 20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2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2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autoUpdateAnimBg="0"/>
      <p:bldP spid="242694" grpId="0" autoUpdateAnimBg="0"/>
      <p:bldP spid="242699" grpId="0" animBg="1"/>
      <p:bldP spid="2427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1773238" y="1598613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Slavery in the Americas </a:t>
            </a:r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 Harsh Life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Americas, captured Africans sold at auction to </a:t>
            </a:r>
          </a:p>
          <a:p>
            <a:pPr>
              <a:tabLst>
                <a:tab pos="228600" algn="l"/>
              </a:tabLst>
            </a:pPr>
            <a:r>
              <a:rPr lang="en-US"/>
              <a:t>	highest bidder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Life is difficult: long work hours; poor food, </a:t>
            </a:r>
          </a:p>
          <a:p>
            <a:pPr>
              <a:tabLst>
                <a:tab pos="228600" algn="l"/>
              </a:tabLst>
            </a:pPr>
            <a:r>
              <a:rPr lang="en-US"/>
              <a:t>	housing, clothing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 sz="2000"/>
              <a:t> </a:t>
            </a:r>
          </a:p>
        </p:txBody>
      </p:sp>
      <p:sp>
        <p:nvSpPr>
          <p:cNvPr id="243723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43728" name="Group 16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243730" name="Oval 18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1" name="Text Box 19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1773238" y="3709988"/>
            <a:ext cx="57372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Resistance and Rebellion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Africans maintain musical, cultural traditions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Some resist by breaking tools or working slowly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Some run away or take part in revolts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utoUpdateAnimBg="0"/>
      <p:bldP spid="243718" grpId="0" autoUpdateAnimBg="0"/>
      <p:bldP spid="243723" grpId="0" animBg="1"/>
      <p:bldP spid="24373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3172" name="Rectangle 4"/>
          <p:cNvSpPr>
            <a:spLocks noChangeArrowheads="1"/>
          </p:cNvSpPr>
          <p:nvPr/>
        </p:nvSpPr>
        <p:spPr bwMode="auto">
          <a:xfrm>
            <a:off x="1773238" y="1598613"/>
            <a:ext cx="5145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Consequences of the Slave Trade </a:t>
            </a:r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1773238" y="2174875"/>
            <a:ext cx="54451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Results in Africa and the Americas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African societies suffer from loss of so many </a:t>
            </a:r>
          </a:p>
          <a:p>
            <a:pPr>
              <a:tabLst>
                <a:tab pos="228600" algn="l"/>
              </a:tabLst>
            </a:pPr>
            <a:r>
              <a:rPr lang="en-US"/>
              <a:t>	people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African families disrupted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Americas, labor of enslaved people helps build </a:t>
            </a:r>
          </a:p>
          <a:p>
            <a:pPr>
              <a:tabLst>
                <a:tab pos="228600" algn="l"/>
              </a:tabLst>
            </a:pPr>
            <a:r>
              <a:rPr lang="en-US"/>
              <a:t>	new societies 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Enslaved Africans affect culture in Americas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Population in Americas changes </a:t>
            </a:r>
          </a:p>
        </p:txBody>
      </p:sp>
      <p:sp>
        <p:nvSpPr>
          <p:cNvPr id="263175" name="Oval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3177" name="Group 9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2880" y="816"/>
            <a:chExt cx="415" cy="322"/>
          </a:xfrm>
        </p:grpSpPr>
        <p:sp>
          <p:nvSpPr>
            <p:cNvPr id="263178" name="Text Box 10"/>
            <p:cNvSpPr txBox="1">
              <a:spLocks noChangeArrowheads="1"/>
            </p:cNvSpPr>
            <p:nvPr/>
          </p:nvSpPr>
          <p:spPr bwMode="auto">
            <a:xfrm>
              <a:off x="2880" y="81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  <a:endParaRPr lang="en-US" sz="800" b="1">
                <a:solidFill>
                  <a:schemeClr val="accent2"/>
                </a:solidFill>
              </a:endParaRPr>
            </a:p>
          </p:txBody>
        </p:sp>
        <p:sp>
          <p:nvSpPr>
            <p:cNvPr id="263179" name="Oval 11"/>
            <p:cNvSpPr>
              <a:spLocks noChangeArrowheads="1"/>
            </p:cNvSpPr>
            <p:nvPr/>
          </p:nvSpPr>
          <p:spPr bwMode="auto">
            <a:xfrm>
              <a:off x="2989" y="94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0" name="Text Box 12"/>
            <p:cNvSpPr txBox="1">
              <a:spLocks noChangeArrowheads="1"/>
            </p:cNvSpPr>
            <p:nvPr/>
          </p:nvSpPr>
          <p:spPr bwMode="auto">
            <a:xfrm>
              <a:off x="2993" y="926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3</a:t>
              </a:r>
              <a:endParaRPr lang="en-US" sz="24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autoUpdateAnimBg="0"/>
      <p:bldP spid="263174" grpId="0" autoUpdateAnimBg="0"/>
      <p:bldP spid="2631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58" name="Text Box 46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grpSp>
        <p:nvGrpSpPr>
          <p:cNvPr id="166966" name="Group 54"/>
          <p:cNvGrpSpPr>
            <a:grpSpLocks/>
          </p:cNvGrpSpPr>
          <p:nvPr/>
        </p:nvGrpSpPr>
        <p:grpSpPr bwMode="auto">
          <a:xfrm>
            <a:off x="1370013" y="2486025"/>
            <a:ext cx="7169150" cy="1638300"/>
            <a:chOff x="863" y="1566"/>
            <a:chExt cx="4516" cy="1032"/>
          </a:xfrm>
        </p:grpSpPr>
        <p:sp>
          <p:nvSpPr>
            <p:cNvPr id="166967" name="Text Box 55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3399"/>
                  </a:solidFill>
                </a:rPr>
                <a:t>Section 4</a:t>
              </a:r>
            </a:p>
          </p:txBody>
        </p:sp>
        <p:sp>
          <p:nvSpPr>
            <p:cNvPr id="166968" name="Text Box 56"/>
            <p:cNvSpPr txBox="1">
              <a:spLocks noChangeArrowheads="1"/>
            </p:cNvSpPr>
            <p:nvPr/>
          </p:nvSpPr>
          <p:spPr bwMode="auto">
            <a:xfrm>
              <a:off x="863" y="1806"/>
              <a:ext cx="4516" cy="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The Columbian Exchange</a:t>
              </a:r>
            </a:p>
            <a:p>
              <a:pPr>
                <a:lnSpc>
                  <a:spcPct val="85000"/>
                </a:lnSpc>
              </a:pP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and Global Trade </a:t>
              </a:r>
            </a:p>
          </p:txBody>
        </p:sp>
      </p:grpSp>
      <p:sp>
        <p:nvSpPr>
          <p:cNvPr id="166969" name="Text Box 57"/>
          <p:cNvSpPr txBox="1">
            <a:spLocks noChangeArrowheads="1"/>
          </p:cNvSpPr>
          <p:nvPr/>
        </p:nvSpPr>
        <p:spPr bwMode="auto">
          <a:xfrm>
            <a:off x="1370013" y="4167188"/>
            <a:ext cx="602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cs typeface="Times New Roman" pitchFamily="18" charset="0"/>
              </a:rPr>
              <a:t>The colonization of the Americas introduces new items into Eastern and Western hemispheres</a:t>
            </a:r>
            <a:r>
              <a:rPr lang="en-US" sz="2400"/>
              <a:t>.</a:t>
            </a:r>
          </a:p>
        </p:txBody>
      </p:sp>
      <p:sp>
        <p:nvSpPr>
          <p:cNvPr id="166970" name="Oval 5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6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58" grpId="0" autoUpdateAnimBg="0"/>
      <p:bldP spid="166969" grpId="0" autoUpdateAnimBg="0"/>
      <p:bldP spid="1669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45" name="Text Box 65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97346" name="Rectangle 66"/>
          <p:cNvSpPr>
            <a:spLocks noChangeArrowheads="1"/>
          </p:cNvSpPr>
          <p:nvPr/>
        </p:nvSpPr>
        <p:spPr bwMode="auto">
          <a:xfrm>
            <a:off x="1773238" y="1827213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     </a:t>
            </a:r>
          </a:p>
        </p:txBody>
      </p:sp>
      <p:sp>
        <p:nvSpPr>
          <p:cNvPr id="97347" name="Text Box 67"/>
          <p:cNvSpPr txBox="1">
            <a:spLocks noChangeArrowheads="1"/>
          </p:cNvSpPr>
          <p:nvPr/>
        </p:nvSpPr>
        <p:spPr bwMode="auto">
          <a:xfrm>
            <a:off x="2266950" y="941388"/>
            <a:ext cx="5627688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The Columbian Exchange and</a:t>
            </a:r>
            <a:br>
              <a:rPr lang="en-US" sz="3000" b="1">
                <a:solidFill>
                  <a:srgbClr val="CB6E19"/>
                </a:solidFill>
                <a:cs typeface="Times New Roman" pitchFamily="18" charset="0"/>
              </a:rPr>
            </a:br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Global Trade </a:t>
            </a:r>
          </a:p>
        </p:txBody>
      </p:sp>
      <p:sp>
        <p:nvSpPr>
          <p:cNvPr id="97348" name="Text Box 68"/>
          <p:cNvSpPr txBox="1">
            <a:spLocks noChangeArrowheads="1"/>
          </p:cNvSpPr>
          <p:nvPr/>
        </p:nvSpPr>
        <p:spPr bwMode="auto">
          <a:xfrm>
            <a:off x="1773238" y="2403475"/>
            <a:ext cx="57880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Columbian Exchange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Columbian Exchange</a:t>
            </a:r>
            <a:r>
              <a:rPr lang="en-US"/>
              <a:t>—global transfer of food, </a:t>
            </a:r>
          </a:p>
          <a:p>
            <a:pPr>
              <a:tabLst>
                <a:tab pos="228600" algn="l"/>
              </a:tabLst>
            </a:pPr>
            <a:r>
              <a:rPr lang="en-US"/>
              <a:t>	plants, animals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Corn, potatoes from Americas become crops in </a:t>
            </a:r>
          </a:p>
          <a:p>
            <a:pPr>
              <a:tabLst>
                <a:tab pos="228600" algn="l"/>
              </a:tabLst>
            </a:pPr>
            <a:r>
              <a:rPr lang="en-US"/>
              <a:t>	Eastern Hemisphere 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New animals, plants introduced by Europeans take </a:t>
            </a:r>
          </a:p>
          <a:p>
            <a:pPr>
              <a:tabLst>
                <a:tab pos="228600" algn="l"/>
              </a:tabLst>
            </a:pPr>
            <a:r>
              <a:rPr lang="en-US"/>
              <a:t>	hold in Americas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European diseases kill millions of Native Americans </a:t>
            </a:r>
          </a:p>
        </p:txBody>
      </p:sp>
      <p:sp>
        <p:nvSpPr>
          <p:cNvPr id="97350" name="Line 70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7356" name="Group 76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1076" y="500"/>
            <a:chExt cx="415" cy="322"/>
          </a:xfrm>
        </p:grpSpPr>
        <p:sp>
          <p:nvSpPr>
            <p:cNvPr id="97357" name="Text Box 77"/>
            <p:cNvSpPr txBox="1">
              <a:spLocks noChangeArrowheads="1"/>
            </p:cNvSpPr>
            <p:nvPr/>
          </p:nvSpPr>
          <p:spPr bwMode="auto">
            <a:xfrm>
              <a:off x="1076" y="500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97358" name="Oval 78"/>
            <p:cNvSpPr>
              <a:spLocks noChangeArrowheads="1"/>
            </p:cNvSpPr>
            <p:nvPr/>
          </p:nvSpPr>
          <p:spPr bwMode="auto">
            <a:xfrm>
              <a:off x="1185" y="627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59" name="Text Box 79"/>
            <p:cNvSpPr txBox="1">
              <a:spLocks noChangeArrowheads="1"/>
            </p:cNvSpPr>
            <p:nvPr/>
          </p:nvSpPr>
          <p:spPr bwMode="auto">
            <a:xfrm>
              <a:off x="1181" y="61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4</a:t>
              </a:r>
              <a:endParaRPr lang="en-US" sz="2400"/>
            </a:p>
          </p:txBody>
        </p:sp>
      </p:grpSp>
      <p:sp>
        <p:nvSpPr>
          <p:cNvPr id="97366" name="Oval 8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7379" name="Rectangle 99"/>
          <p:cNvSpPr>
            <a:spLocks noChangeArrowheads="1"/>
          </p:cNvSpPr>
          <p:nvPr/>
        </p:nvSpPr>
        <p:spPr bwMode="auto">
          <a:xfrm>
            <a:off x="1773238" y="1827213"/>
            <a:ext cx="3821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Columbian Exhange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45" grpId="0" autoUpdateAnimBg="0"/>
      <p:bldP spid="97348" grpId="0" autoUpdateAnimBg="0"/>
      <p:bldP spid="9736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1773238" y="1598613"/>
            <a:ext cx="2128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Global Trade </a:t>
            </a:r>
          </a:p>
        </p:txBody>
      </p:sp>
      <p:sp>
        <p:nvSpPr>
          <p:cNvPr id="203784" name="Line 8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3785" name="Text Box 9"/>
          <p:cNvSpPr txBox="1">
            <a:spLocks noChangeArrowheads="1"/>
          </p:cNvSpPr>
          <p:nvPr/>
        </p:nvSpPr>
        <p:spPr bwMode="auto">
          <a:xfrm>
            <a:off x="1773238" y="2174875"/>
            <a:ext cx="5445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Changing Economies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Wealth from Americas, growth of trade changes </a:t>
            </a:r>
          </a:p>
          <a:p>
            <a:pPr>
              <a:tabLst>
                <a:tab pos="228600" algn="l"/>
              </a:tabLst>
            </a:pPr>
            <a:r>
              <a:rPr lang="en-US"/>
              <a:t>	business in Europe</a:t>
            </a:r>
          </a:p>
        </p:txBody>
      </p:sp>
      <p:sp>
        <p:nvSpPr>
          <p:cNvPr id="203798" name="Oval 2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03799" name="Group 23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1076" y="500"/>
            <a:chExt cx="415" cy="322"/>
          </a:xfrm>
        </p:grpSpPr>
        <p:sp>
          <p:nvSpPr>
            <p:cNvPr id="203800" name="Text Box 24"/>
            <p:cNvSpPr txBox="1">
              <a:spLocks noChangeArrowheads="1"/>
            </p:cNvSpPr>
            <p:nvPr/>
          </p:nvSpPr>
          <p:spPr bwMode="auto">
            <a:xfrm>
              <a:off x="1076" y="500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03801" name="Oval 25"/>
            <p:cNvSpPr>
              <a:spLocks noChangeArrowheads="1"/>
            </p:cNvSpPr>
            <p:nvPr/>
          </p:nvSpPr>
          <p:spPr bwMode="auto">
            <a:xfrm>
              <a:off x="1185" y="627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802" name="Text Box 26"/>
            <p:cNvSpPr txBox="1">
              <a:spLocks noChangeArrowheads="1"/>
            </p:cNvSpPr>
            <p:nvPr/>
          </p:nvSpPr>
          <p:spPr bwMode="auto">
            <a:xfrm>
              <a:off x="1181" y="61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4</a:t>
              </a:r>
              <a:endParaRPr lang="en-US" sz="2400"/>
            </a:p>
          </p:txBody>
        </p:sp>
      </p:grpSp>
      <p:sp>
        <p:nvSpPr>
          <p:cNvPr id="203804" name="Rectangle 28"/>
          <p:cNvSpPr>
            <a:spLocks noChangeArrowheads="1"/>
          </p:cNvSpPr>
          <p:nvPr/>
        </p:nvSpPr>
        <p:spPr bwMode="auto">
          <a:xfrm>
            <a:off x="1774825" y="3146425"/>
            <a:ext cx="5465763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Rise of Capitalism</a:t>
            </a:r>
          </a:p>
          <a:p>
            <a:pPr>
              <a:tabLst>
                <a:tab pos="228600" algn="l"/>
              </a:tabLst>
            </a:pPr>
            <a:r>
              <a:rPr lang="en-US"/>
              <a:t>•	New economic system—</a:t>
            </a:r>
            <a:r>
              <a:rPr lang="en-US" b="1">
                <a:solidFill>
                  <a:srgbClr val="008000"/>
                </a:solidFill>
              </a:rPr>
              <a:t>capitalism</a:t>
            </a:r>
            <a:r>
              <a:rPr lang="en-US"/>
              <a:t>—based on </a:t>
            </a:r>
          </a:p>
          <a:p>
            <a:pPr>
              <a:tabLst>
                <a:tab pos="228600" algn="l"/>
              </a:tabLst>
            </a:pPr>
            <a:r>
              <a:rPr lang="en-US"/>
              <a:t>	private property, profit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Increase in business leads to inflation—rising </a:t>
            </a:r>
          </a:p>
          <a:p>
            <a:pPr>
              <a:tabLst>
                <a:tab pos="228600" algn="l"/>
              </a:tabLst>
            </a:pPr>
            <a:r>
              <a:rPr lang="en-US"/>
              <a:t>	prices—in Europe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Hauls of gold, silver from Americas cause high </a:t>
            </a:r>
          </a:p>
          <a:p>
            <a:pPr>
              <a:tabLst>
                <a:tab pos="228600" algn="l"/>
              </a:tabLst>
            </a:pPr>
            <a:r>
              <a:rPr lang="en-US"/>
              <a:t>	inflation in Spain </a:t>
            </a:r>
          </a:p>
        </p:txBody>
      </p:sp>
      <p:sp>
        <p:nvSpPr>
          <p:cNvPr id="203810" name="Text Box 34"/>
          <p:cNvSpPr txBox="1">
            <a:spLocks noChangeArrowheads="1"/>
          </p:cNvSpPr>
          <p:nvPr/>
        </p:nvSpPr>
        <p:spPr bwMode="auto">
          <a:xfrm>
            <a:off x="1773238" y="5224463"/>
            <a:ext cx="57372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Joint-Stock Companies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Joint-stock company</a:t>
            </a:r>
            <a:r>
              <a:rPr lang="en-US"/>
              <a:t> lets investors share risk, </a:t>
            </a:r>
          </a:p>
          <a:p>
            <a:pPr>
              <a:tabLst>
                <a:tab pos="228600" algn="l"/>
              </a:tabLst>
            </a:pPr>
            <a:r>
              <a:rPr lang="en-US"/>
              <a:t>	profits of business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These companies help fund colonies in America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autoUpdateAnimBg="0"/>
      <p:bldP spid="203785" grpId="0" autoUpdateAnimBg="0"/>
      <p:bldP spid="203798" grpId="0" animBg="1"/>
      <p:bldP spid="203804" grpId="0" autoUpdateAnimBg="0"/>
      <p:bldP spid="20381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1774825" y="2174875"/>
            <a:ext cx="5465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000" b="1"/>
              <a:t>New Economic Policy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•	Policy of </a:t>
            </a:r>
            <a:r>
              <a:rPr lang="en-US" b="1">
                <a:solidFill>
                  <a:srgbClr val="008000"/>
                </a:solidFill>
              </a:rPr>
              <a:t>mercantilism</a:t>
            </a:r>
            <a:r>
              <a:rPr lang="en-US"/>
              <a:t> emphasizes national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	wealth as source of power</a:t>
            </a:r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>
            <a:off x="1827213" y="2054225"/>
            <a:ext cx="691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1773238" y="1593850"/>
            <a:ext cx="4278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Growth of Mercantilism </a:t>
            </a:r>
          </a:p>
        </p:txBody>
      </p:sp>
      <p:sp>
        <p:nvSpPr>
          <p:cNvPr id="232455" name="Oval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32462" name="Group 14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1076" y="500"/>
            <a:chExt cx="415" cy="322"/>
          </a:xfrm>
        </p:grpSpPr>
        <p:sp>
          <p:nvSpPr>
            <p:cNvPr id="232463" name="Text Box 15"/>
            <p:cNvSpPr txBox="1">
              <a:spLocks noChangeArrowheads="1"/>
            </p:cNvSpPr>
            <p:nvPr/>
          </p:nvSpPr>
          <p:spPr bwMode="auto">
            <a:xfrm>
              <a:off x="1076" y="500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32464" name="Oval 16"/>
            <p:cNvSpPr>
              <a:spLocks noChangeArrowheads="1"/>
            </p:cNvSpPr>
            <p:nvPr/>
          </p:nvSpPr>
          <p:spPr bwMode="auto">
            <a:xfrm>
              <a:off x="1185" y="627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Text Box 17"/>
            <p:cNvSpPr txBox="1">
              <a:spLocks noChangeArrowheads="1"/>
            </p:cNvSpPr>
            <p:nvPr/>
          </p:nvSpPr>
          <p:spPr bwMode="auto">
            <a:xfrm>
              <a:off x="1181" y="61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4</a:t>
              </a:r>
              <a:endParaRPr lang="en-US" sz="2400"/>
            </a:p>
          </p:txBody>
        </p:sp>
      </p:grpSp>
      <p:sp>
        <p:nvSpPr>
          <p:cNvPr id="232467" name="Rectangle 19"/>
          <p:cNvSpPr>
            <a:spLocks noChangeArrowheads="1"/>
          </p:cNvSpPr>
          <p:nvPr/>
        </p:nvSpPr>
        <p:spPr bwMode="auto">
          <a:xfrm>
            <a:off x="1774825" y="3155950"/>
            <a:ext cx="56546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Balance of Trade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One way for nation to increase wealth: gather gold, </a:t>
            </a:r>
          </a:p>
          <a:p>
            <a:pPr>
              <a:tabLst>
                <a:tab pos="228600" algn="l"/>
              </a:tabLst>
            </a:pPr>
            <a:r>
              <a:rPr lang="en-US"/>
              <a:t>	silver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>
                <a:solidFill>
                  <a:srgbClr val="008000"/>
                </a:solidFill>
              </a:rPr>
              <a:t>Favorable balance of trade</a:t>
            </a:r>
            <a:r>
              <a:rPr lang="en-US"/>
              <a:t> when nation sells </a:t>
            </a:r>
          </a:p>
          <a:p>
            <a:pPr>
              <a:tabLst>
                <a:tab pos="228600" algn="l"/>
              </a:tabLst>
            </a:pPr>
            <a:r>
              <a:rPr lang="en-US"/>
              <a:t>	more goods than it buys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Colonies provide raw materials that home country </a:t>
            </a:r>
          </a:p>
          <a:p>
            <a:pPr>
              <a:tabLst>
                <a:tab pos="228600" algn="l"/>
              </a:tabLst>
            </a:pPr>
            <a:r>
              <a:rPr lang="en-US"/>
              <a:t>	uses to make goods</a:t>
            </a:r>
          </a:p>
        </p:txBody>
      </p:sp>
      <p:sp>
        <p:nvSpPr>
          <p:cNvPr id="232470" name="Text Box 22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utoUpdateAnimBg="0"/>
      <p:bldP spid="232452" grpId="0" autoUpdateAnimBg="0"/>
      <p:bldP spid="232455" grpId="0" animBg="1"/>
      <p:bldP spid="232467" grpId="0" autoUpdateAnimBg="0"/>
      <p:bldP spid="23247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1774825" y="2174875"/>
            <a:ext cx="5465763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  <a:tab pos="457200" algn="l"/>
              </a:tabLst>
            </a:pPr>
            <a:r>
              <a:rPr lang="en-US" sz="2000" b="1"/>
              <a:t>Economic Revolution Changes European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sz="2000" b="1"/>
              <a:t>Society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•	Economic changes spur growth of towns, rise of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	merchant class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Still, most people are poor and live in rural areas </a:t>
            </a:r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>
            <a:off x="1827213" y="2054225"/>
            <a:ext cx="691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19" name="Oval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9320" name="Group 8"/>
          <p:cNvGrpSpPr>
            <a:grpSpLocks/>
          </p:cNvGrpSpPr>
          <p:nvPr/>
        </p:nvGrpSpPr>
        <p:grpSpPr bwMode="auto">
          <a:xfrm>
            <a:off x="1708150" y="793750"/>
            <a:ext cx="658813" cy="511175"/>
            <a:chOff x="1076" y="500"/>
            <a:chExt cx="415" cy="322"/>
          </a:xfrm>
        </p:grpSpPr>
        <p:sp>
          <p:nvSpPr>
            <p:cNvPr id="269321" name="Text Box 9"/>
            <p:cNvSpPr txBox="1">
              <a:spLocks noChangeArrowheads="1"/>
            </p:cNvSpPr>
            <p:nvPr/>
          </p:nvSpPr>
          <p:spPr bwMode="auto">
            <a:xfrm>
              <a:off x="1076" y="500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9322" name="Oval 10"/>
            <p:cNvSpPr>
              <a:spLocks noChangeArrowheads="1"/>
            </p:cNvSpPr>
            <p:nvPr/>
          </p:nvSpPr>
          <p:spPr bwMode="auto">
            <a:xfrm>
              <a:off x="1185" y="627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3" name="Text Box 11"/>
            <p:cNvSpPr txBox="1">
              <a:spLocks noChangeArrowheads="1"/>
            </p:cNvSpPr>
            <p:nvPr/>
          </p:nvSpPr>
          <p:spPr bwMode="auto">
            <a:xfrm>
              <a:off x="1181" y="61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4</a:t>
              </a:r>
              <a:endParaRPr lang="en-US" sz="2400"/>
            </a:p>
          </p:txBody>
        </p:sp>
      </p:grpSp>
      <p:sp>
        <p:nvSpPr>
          <p:cNvPr id="269327" name="Text Box 15"/>
          <p:cNvSpPr txBox="1">
            <a:spLocks noChangeArrowheads="1"/>
          </p:cNvSpPr>
          <p:nvPr/>
        </p:nvSpPr>
        <p:spPr bwMode="auto">
          <a:xfrm>
            <a:off x="1773238" y="1690688"/>
            <a:ext cx="3695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3399"/>
                </a:solidFill>
              </a:rPr>
              <a:t>continued </a:t>
            </a:r>
            <a:r>
              <a:rPr lang="en-US" sz="1600" b="1">
                <a:solidFill>
                  <a:srgbClr val="CC0000"/>
                </a:solidFill>
                <a:cs typeface="Times New Roman" pitchFamily="18" charset="0"/>
              </a:rPr>
              <a:t>The Growth of Mercantilism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autoUpdateAnimBg="0"/>
      <p:bldP spid="269316" grpId="0" autoUpdateAnimBg="0"/>
      <p:bldP spid="2693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2344738" y="2827338"/>
            <a:ext cx="6156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3399"/>
                </a:solidFill>
              </a:rPr>
              <a:t>This is the end of the chapter presentation of lecture notes. Click the HOME or EXIT button.</a:t>
            </a:r>
            <a:endParaRPr lang="en-US">
              <a:solidFill>
                <a:srgbClr val="003399"/>
              </a:solidFill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8382000" y="6010275"/>
            <a:ext cx="495300" cy="600075"/>
          </a:xfrm>
          <a:prstGeom prst="rect">
            <a:avLst/>
          </a:prstGeom>
          <a:solidFill>
            <a:schemeClr val="bg1"/>
          </a:solidFill>
          <a:ln w="222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int Lecture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66" name="Picture 62" descr="WH_printscreen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8402638" y="6443663"/>
            <a:ext cx="5127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BACK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175125" name="Oval 21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431213" y="111125"/>
            <a:ext cx="361950" cy="361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Oval 27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304800" y="266700"/>
            <a:ext cx="736600" cy="749300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113" name="Oval 9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8408988" y="6045200"/>
            <a:ext cx="438150" cy="4381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5" name="Text Box 41"/>
          <p:cNvSpPr txBox="1">
            <a:spLocks noChangeArrowheads="1"/>
          </p:cNvSpPr>
          <p:nvPr/>
        </p:nvSpPr>
        <p:spPr bwMode="auto">
          <a:xfrm>
            <a:off x="3305175" y="1274763"/>
            <a:ext cx="5457825" cy="28114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2100" indent="-292100"/>
            <a:r>
              <a:rPr lang="en-US" b="1"/>
              <a:t>Print Slide Show</a:t>
            </a:r>
          </a:p>
          <a:p>
            <a:pPr marL="292100" indent="-292100"/>
            <a:r>
              <a:rPr lang="en-US" sz="1600"/>
              <a:t>1.  On the </a:t>
            </a:r>
            <a:r>
              <a:rPr lang="en-US" sz="1600" b="1"/>
              <a:t>File</a:t>
            </a:r>
            <a:r>
              <a:rPr lang="en-US" sz="1600"/>
              <a:t> menu, select </a:t>
            </a:r>
            <a:r>
              <a:rPr lang="en-US" sz="1600" b="1"/>
              <a:t>Print</a:t>
            </a:r>
          </a:p>
          <a:p>
            <a:pPr marL="292100" indent="-292100"/>
            <a:r>
              <a:rPr lang="en-US" sz="1600"/>
              <a:t>2.  In the pop-up menu, select </a:t>
            </a:r>
            <a:r>
              <a:rPr lang="en-US" sz="1600" b="1"/>
              <a:t>Microsoft PowerPoint</a:t>
            </a:r>
            <a:r>
              <a:rPr lang="en-US" sz="1600"/>
              <a:t/>
            </a:r>
            <a:br>
              <a:rPr lang="en-US" sz="1600"/>
            </a:br>
            <a:r>
              <a:rPr lang="en-US" sz="1600"/>
              <a:t>If the dialog box does not include this pop-up, continue to step 4</a:t>
            </a:r>
          </a:p>
          <a:p>
            <a:pPr marL="292100" indent="-292100"/>
            <a:r>
              <a:rPr lang="en-US" sz="1600"/>
              <a:t>3.  In the </a:t>
            </a:r>
            <a:r>
              <a:rPr lang="en-US" sz="1600" b="1"/>
              <a:t>Print what</a:t>
            </a:r>
            <a:r>
              <a:rPr lang="en-US" sz="1600"/>
              <a:t> box, choose the presentation format you want to print: slides, notes, handouts, or outline</a:t>
            </a:r>
          </a:p>
          <a:p>
            <a:pPr marL="292100" indent="-292100"/>
            <a:r>
              <a:rPr lang="en-US" sz="1600"/>
              <a:t>4. Click the </a:t>
            </a:r>
            <a:r>
              <a:rPr lang="en-US" sz="1600" b="1"/>
              <a:t>Print</a:t>
            </a:r>
            <a:r>
              <a:rPr lang="en-US" sz="1600"/>
              <a:t> button to print the PowerPoint presentation</a:t>
            </a:r>
          </a:p>
          <a:p>
            <a:pPr marL="292100" indent="-292100">
              <a:buFontTx/>
              <a:buChar char="•"/>
            </a:pPr>
            <a:endParaRPr lang="en-US" sz="1600"/>
          </a:p>
          <a:p>
            <a:pPr marL="292100" indent="-292100"/>
            <a:endParaRPr lang="en-US" sz="1600"/>
          </a:p>
        </p:txBody>
      </p:sp>
      <p:sp>
        <p:nvSpPr>
          <p:cNvPr id="175164" name="Oval 60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469188" y="101600"/>
            <a:ext cx="361950" cy="36195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5167" name="Picture 63" descr="CH1b MW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1644650"/>
            <a:ext cx="2816225" cy="21145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grpSp>
        <p:nvGrpSpPr>
          <p:cNvPr id="170013" name="Group 29"/>
          <p:cNvGrpSpPr>
            <a:grpSpLocks/>
          </p:cNvGrpSpPr>
          <p:nvPr/>
        </p:nvGrpSpPr>
        <p:grpSpPr bwMode="auto">
          <a:xfrm>
            <a:off x="1370013" y="2486025"/>
            <a:ext cx="7232650" cy="1638300"/>
            <a:chOff x="863" y="1566"/>
            <a:chExt cx="4556" cy="1032"/>
          </a:xfrm>
        </p:grpSpPr>
        <p:sp>
          <p:nvSpPr>
            <p:cNvPr id="170014" name="Text Box 30"/>
            <p:cNvSpPr txBox="1">
              <a:spLocks noChangeArrowheads="1"/>
            </p:cNvSpPr>
            <p:nvPr/>
          </p:nvSpPr>
          <p:spPr bwMode="auto">
            <a:xfrm>
              <a:off x="863" y="1566"/>
              <a:ext cx="9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003399"/>
                  </a:solidFill>
                </a:rPr>
                <a:t>Section 1</a:t>
              </a:r>
            </a:p>
          </p:txBody>
        </p:sp>
        <p:sp>
          <p:nvSpPr>
            <p:cNvPr id="170015" name="Text Box 31"/>
            <p:cNvSpPr txBox="1">
              <a:spLocks noChangeArrowheads="1"/>
            </p:cNvSpPr>
            <p:nvPr/>
          </p:nvSpPr>
          <p:spPr bwMode="auto">
            <a:xfrm>
              <a:off x="863" y="1806"/>
              <a:ext cx="4556" cy="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Spain Builds an American</a:t>
              </a:r>
              <a:b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</a:br>
              <a:r>
                <a:rPr lang="en-US" sz="4500" b="1">
                  <a:solidFill>
                    <a:srgbClr val="003399"/>
                  </a:solidFill>
                  <a:cs typeface="Times New Roman" pitchFamily="18" charset="0"/>
                </a:rPr>
                <a:t>Empire </a:t>
              </a:r>
            </a:p>
          </p:txBody>
        </p:sp>
      </p:grpSp>
      <p:sp>
        <p:nvSpPr>
          <p:cNvPr id="170016" name="Text Box 32"/>
          <p:cNvSpPr txBox="1">
            <a:spLocks noChangeArrowheads="1"/>
          </p:cNvSpPr>
          <p:nvPr/>
        </p:nvSpPr>
        <p:spPr bwMode="auto">
          <a:xfrm>
            <a:off x="1370013" y="4160838"/>
            <a:ext cx="679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Times New Roman" pitchFamily="18" charset="0"/>
              </a:rPr>
              <a:t>The voyages of Columbus prompt the Spanish to</a:t>
            </a:r>
            <a:br>
              <a:rPr lang="en-US" sz="24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establish colonies in the Americas</a:t>
            </a:r>
            <a:r>
              <a:rPr lang="en-US" sz="2400"/>
              <a:t>.</a:t>
            </a:r>
          </a:p>
        </p:txBody>
      </p:sp>
      <p:sp>
        <p:nvSpPr>
          <p:cNvPr id="170017" name="Oval 3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0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0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0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9" grpId="0" autoUpdateAnimBg="0"/>
      <p:bldP spid="170016" grpId="0" autoUpdateAnimBg="0"/>
      <p:bldP spid="1700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8350" name="Rectangle 158"/>
          <p:cNvSpPr>
            <a:spLocks noChangeArrowheads="1"/>
          </p:cNvSpPr>
          <p:nvPr/>
        </p:nvSpPr>
        <p:spPr bwMode="auto">
          <a:xfrm>
            <a:off x="1773238" y="1827213"/>
            <a:ext cx="4092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The Voyages of Columbus </a:t>
            </a:r>
          </a:p>
        </p:txBody>
      </p:sp>
      <p:sp>
        <p:nvSpPr>
          <p:cNvPr id="8351" name="Text Box 159"/>
          <p:cNvSpPr txBox="1">
            <a:spLocks noChangeArrowheads="1"/>
          </p:cNvSpPr>
          <p:nvPr/>
        </p:nvSpPr>
        <p:spPr bwMode="auto">
          <a:xfrm>
            <a:off x="2266950" y="941388"/>
            <a:ext cx="63881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3000" b="1">
                <a:solidFill>
                  <a:srgbClr val="CB6E19"/>
                </a:solidFill>
                <a:cs typeface="Times New Roman" pitchFamily="18" charset="0"/>
              </a:rPr>
              <a:t>Spain Builds an American Empire </a:t>
            </a:r>
          </a:p>
        </p:txBody>
      </p:sp>
      <p:sp>
        <p:nvSpPr>
          <p:cNvPr id="8352" name="Text Box 160"/>
          <p:cNvSpPr txBox="1">
            <a:spLocks noChangeArrowheads="1"/>
          </p:cNvSpPr>
          <p:nvPr/>
        </p:nvSpPr>
        <p:spPr bwMode="auto">
          <a:xfrm>
            <a:off x="1773238" y="2403475"/>
            <a:ext cx="566737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First Encounters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Genoese sea captain</a:t>
            </a:r>
            <a:r>
              <a:rPr lang="en-US" b="1"/>
              <a:t> </a:t>
            </a:r>
            <a:r>
              <a:rPr lang="en-US" b="1">
                <a:solidFill>
                  <a:srgbClr val="008000"/>
                </a:solidFill>
              </a:rPr>
              <a:t>Christopher Columbus</a:t>
            </a:r>
            <a:r>
              <a:rPr lang="en-US"/>
              <a:t> </a:t>
            </a:r>
          </a:p>
          <a:p>
            <a:pPr>
              <a:tabLst>
                <a:tab pos="228600" algn="l"/>
              </a:tabLst>
            </a:pPr>
            <a:r>
              <a:rPr lang="en-US"/>
              <a:t>	reaches Americas (1492)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Thinks he is in East Indies, calls natives “los </a:t>
            </a:r>
          </a:p>
          <a:p>
            <a:pPr>
              <a:tabLst>
                <a:tab pos="228600" algn="l"/>
              </a:tabLst>
            </a:pPr>
            <a:r>
              <a:rPr lang="en-US"/>
              <a:t>	indios”—Indians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Actually lands on an island, probably in the </a:t>
            </a:r>
          </a:p>
          <a:p>
            <a:pPr>
              <a:tabLst>
                <a:tab pos="228600" algn="l"/>
              </a:tabLst>
            </a:pPr>
            <a:r>
              <a:rPr lang="en-US"/>
              <a:t>	Bahamas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Unable to find gold, he claims many islands for </a:t>
            </a:r>
          </a:p>
          <a:p>
            <a:pPr>
              <a:tabLst>
                <a:tab pos="228600" algn="l"/>
              </a:tabLst>
            </a:pPr>
            <a:r>
              <a:rPr lang="en-US"/>
              <a:t>	Spain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1493, he sets out for the Americas again with a </a:t>
            </a:r>
          </a:p>
          <a:p>
            <a:pPr>
              <a:tabLst>
                <a:tab pos="228600" algn="l"/>
              </a:tabLst>
            </a:pPr>
            <a:r>
              <a:rPr lang="en-US"/>
              <a:t>	large fleet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Spain aims to set up </a:t>
            </a:r>
            <a:r>
              <a:rPr lang="en-US" b="1">
                <a:solidFill>
                  <a:srgbClr val="008000"/>
                </a:solidFill>
                <a:cs typeface="Times New Roman" pitchFamily="18" charset="0"/>
              </a:rPr>
              <a:t>colonies</a:t>
            </a:r>
            <a:r>
              <a:rPr lang="en-US">
                <a:cs typeface="Times New Roman" pitchFamily="18" charset="0"/>
              </a:rPr>
              <a:t>—lands controlled by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a foreign nation </a:t>
            </a:r>
          </a:p>
        </p:txBody>
      </p:sp>
      <p:grpSp>
        <p:nvGrpSpPr>
          <p:cNvPr id="8355" name="Group 163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8356" name="Text Box 164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8357" name="Oval 165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8" name="Text Box 166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8359" name="Line 167"/>
          <p:cNvSpPr>
            <a:spLocks noChangeShapeType="1"/>
          </p:cNvSpPr>
          <p:nvPr/>
        </p:nvSpPr>
        <p:spPr bwMode="auto">
          <a:xfrm>
            <a:off x="1828800" y="22844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60" name="Oval 16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364" name="Text Box 172"/>
          <p:cNvSpPr txBox="1">
            <a:spLocks noChangeArrowheads="1"/>
          </p:cNvSpPr>
          <p:nvPr/>
        </p:nvSpPr>
        <p:spPr bwMode="auto">
          <a:xfrm>
            <a:off x="6854825" y="6151563"/>
            <a:ext cx="135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i="1">
                <a:solidFill>
                  <a:srgbClr val="003399"/>
                </a:solidFill>
              </a:rPr>
              <a:t>Continued . . 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46" grpId="0" autoUpdateAnimBg="0"/>
      <p:bldP spid="8352" grpId="0" autoUpdateAnimBg="0"/>
      <p:bldP spid="8360" grpId="0" animBg="1"/>
      <p:bldP spid="83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1827213" y="2054225"/>
            <a:ext cx="6913562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1773238" y="1690688"/>
            <a:ext cx="3563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003399"/>
                </a:solidFill>
              </a:rPr>
              <a:t>continued </a:t>
            </a:r>
            <a:r>
              <a:rPr lang="en-US" sz="1600" b="1">
                <a:solidFill>
                  <a:srgbClr val="CC0000"/>
                </a:solidFill>
                <a:cs typeface="Times New Roman" pitchFamily="18" charset="0"/>
              </a:rPr>
              <a:t>The Voyages of Columbus </a:t>
            </a:r>
          </a:p>
        </p:txBody>
      </p:sp>
      <p:grpSp>
        <p:nvGrpSpPr>
          <p:cNvPr id="206861" name="Group 13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206862" name="Text Box 14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06863" name="Oval 15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64" name="Text Box 16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206865" name="Oval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1773238" y="2174875"/>
            <a:ext cx="5800725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Other Explorers Take to the Seas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Pedro Álvares Cabral claims Brazil for Portugal </a:t>
            </a:r>
          </a:p>
          <a:p>
            <a:pPr>
              <a:tabLst>
                <a:tab pos="228600" algn="l"/>
              </a:tabLst>
            </a:pPr>
            <a:r>
              <a:rPr lang="en-US"/>
              <a:t>	(1500)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Amerigo Vespucci identifies South America as new </a:t>
            </a:r>
          </a:p>
          <a:p>
            <a:pPr>
              <a:tabLst>
                <a:tab pos="228600" algn="l"/>
              </a:tabLst>
            </a:pPr>
            <a:r>
              <a:rPr lang="en-US"/>
              <a:t>	continent (1501)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1507, German mapmaker names the continent </a:t>
            </a:r>
          </a:p>
          <a:p>
            <a:pPr>
              <a:tabLst>
                <a:tab pos="228600" algn="l"/>
              </a:tabLst>
            </a:pPr>
            <a:r>
              <a:rPr lang="en-US"/>
              <a:t>	America 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Vasco Núñez de Balboa reaches the Pacific Ocean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Ferdinand Magellan leaves to sail around the world </a:t>
            </a:r>
          </a:p>
          <a:p>
            <a:pPr>
              <a:tabLst>
                <a:tab pos="228600" algn="l"/>
              </a:tabLst>
            </a:pPr>
            <a:r>
              <a:rPr lang="en-US"/>
              <a:t>	(1519)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Magellan is killed, but some of his men return to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Spain in 1522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utoUpdateAnimBg="0"/>
      <p:bldP spid="206865" grpId="0" animBg="1"/>
      <p:bldP spid="2068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96" name="Text Box 84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64597" name="Rectangle 85"/>
          <p:cNvSpPr>
            <a:spLocks noChangeArrowheads="1"/>
          </p:cNvSpPr>
          <p:nvPr/>
        </p:nvSpPr>
        <p:spPr bwMode="auto">
          <a:xfrm>
            <a:off x="1773238" y="1598613"/>
            <a:ext cx="458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Spanish Conquests in Mexico </a:t>
            </a:r>
          </a:p>
        </p:txBody>
      </p:sp>
      <p:sp>
        <p:nvSpPr>
          <p:cNvPr id="64598" name="Line 86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600" name="Group 88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64601" name="Text Box 89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64602" name="Oval 90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603" name="Text Box 91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64604" name="Text Box 92"/>
          <p:cNvSpPr txBox="1">
            <a:spLocks noChangeArrowheads="1"/>
          </p:cNvSpPr>
          <p:nvPr/>
        </p:nvSpPr>
        <p:spPr bwMode="auto">
          <a:xfrm>
            <a:off x="1773238" y="2174875"/>
            <a:ext cx="573722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Conquistadors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1519, </a:t>
            </a:r>
            <a:r>
              <a:rPr lang="en-US" b="1">
                <a:solidFill>
                  <a:srgbClr val="008000"/>
                </a:solidFill>
              </a:rPr>
              <a:t>Hernando Cortés</a:t>
            </a:r>
            <a:r>
              <a:rPr lang="en-US"/>
              <a:t>—Spanish adventurer—</a:t>
            </a:r>
          </a:p>
          <a:p>
            <a:pPr>
              <a:tabLst>
                <a:tab pos="228600" algn="l"/>
              </a:tabLst>
            </a:pPr>
            <a:r>
              <a:rPr lang="en-US"/>
              <a:t>	lands in Mexico 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He and others become known as </a:t>
            </a:r>
            <a:r>
              <a:rPr lang="en-US" b="1">
                <a:solidFill>
                  <a:srgbClr val="008000"/>
                </a:solidFill>
              </a:rPr>
              <a:t>conquistadors</a:t>
            </a:r>
            <a:r>
              <a:rPr lang="en-US"/>
              <a:t>—</a:t>
            </a:r>
          </a:p>
          <a:p>
            <a:pPr>
              <a:tabLst>
                <a:tab pos="228600" algn="l"/>
              </a:tabLst>
            </a:pPr>
            <a:r>
              <a:rPr lang="en-US"/>
              <a:t>	Spanish conquerors</a:t>
            </a:r>
          </a:p>
        </p:txBody>
      </p:sp>
      <p:sp>
        <p:nvSpPr>
          <p:cNvPr id="64608" name="Oval 9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619" name="Text Box 107"/>
          <p:cNvSpPr txBox="1">
            <a:spLocks noChangeArrowheads="1"/>
          </p:cNvSpPr>
          <p:nvPr/>
        </p:nvSpPr>
        <p:spPr bwMode="auto">
          <a:xfrm>
            <a:off x="1773238" y="3794125"/>
            <a:ext cx="57372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Cortés Conquers the Aztecs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Cortés and 600 men reach Aztec capital of </a:t>
            </a:r>
          </a:p>
          <a:p>
            <a:pPr>
              <a:tabLst>
                <a:tab pos="228600" algn="l"/>
              </a:tabLst>
            </a:pPr>
            <a:r>
              <a:rPr lang="en-US"/>
              <a:t>	Tenochtitlán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By 1521, they conquer Aztec empire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Conquest aided by superior weapons, Native </a:t>
            </a:r>
          </a:p>
          <a:p>
            <a:pPr>
              <a:tabLst>
                <a:tab pos="228600" algn="l"/>
              </a:tabLst>
            </a:pPr>
            <a:r>
              <a:rPr lang="en-US"/>
              <a:t>	American allies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European diseases wipe out large numbers of </a:t>
            </a: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Aztecs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96" grpId="0" autoUpdateAnimBg="0"/>
      <p:bldP spid="64604" grpId="0" autoUpdateAnimBg="0"/>
      <p:bldP spid="64608" grpId="0" animBg="1"/>
      <p:bldP spid="646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1773238" y="1598613"/>
            <a:ext cx="422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Spanish Conquests in Peru </a:t>
            </a:r>
          </a:p>
        </p:txBody>
      </p:sp>
      <p:sp>
        <p:nvSpPr>
          <p:cNvPr id="266245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246" name="Group 6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266247" name="Text Box 7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6248" name="Oval 8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266250" name="Text Box 10"/>
          <p:cNvSpPr txBox="1">
            <a:spLocks noChangeArrowheads="1"/>
          </p:cNvSpPr>
          <p:nvPr/>
        </p:nvSpPr>
        <p:spPr bwMode="auto">
          <a:xfrm>
            <a:off x="1773238" y="2174875"/>
            <a:ext cx="60753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Another Conquistador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Spanish conqueror</a:t>
            </a:r>
            <a:r>
              <a:rPr lang="en-US" b="1"/>
              <a:t> </a:t>
            </a:r>
            <a:r>
              <a:rPr lang="en-US" b="1">
                <a:solidFill>
                  <a:srgbClr val="008000"/>
                </a:solidFill>
              </a:rPr>
              <a:t>Francisco Pizarro</a:t>
            </a:r>
            <a:r>
              <a:rPr lang="en-US"/>
              <a:t> leads force to </a:t>
            </a:r>
          </a:p>
          <a:p>
            <a:pPr>
              <a:tabLst>
                <a:tab pos="228600" algn="l"/>
              </a:tabLst>
            </a:pPr>
            <a:r>
              <a:rPr lang="en-US"/>
              <a:t>	Peru in 1532</a:t>
            </a:r>
          </a:p>
        </p:txBody>
      </p:sp>
      <p:sp>
        <p:nvSpPr>
          <p:cNvPr id="266251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52" name="Text Box 12"/>
          <p:cNvSpPr txBox="1">
            <a:spLocks noChangeArrowheads="1"/>
          </p:cNvSpPr>
          <p:nvPr/>
        </p:nvSpPr>
        <p:spPr bwMode="auto">
          <a:xfrm>
            <a:off x="1773238" y="3108325"/>
            <a:ext cx="66595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Pizarro Subdues the Inca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Pizarro kills </a:t>
            </a:r>
            <a:r>
              <a:rPr lang="en-US" b="1">
                <a:solidFill>
                  <a:srgbClr val="008000"/>
                </a:solidFill>
              </a:rPr>
              <a:t>Atahualpa</a:t>
            </a:r>
            <a:r>
              <a:rPr lang="en-US"/>
              <a:t>—Inca ruler—and defeats the Inca</a:t>
            </a:r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1773238" y="3813175"/>
            <a:ext cx="6265862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Spain’s Pattern of Conquest</a:t>
            </a:r>
          </a:p>
          <a:p>
            <a:pPr>
              <a:tabLst>
                <a:tab pos="228600" algn="l"/>
              </a:tabLst>
            </a:pPr>
            <a:r>
              <a:rPr lang="en-US"/>
              <a:t>•	Spanish men and Native American women have children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Result is large </a:t>
            </a:r>
            <a:r>
              <a:rPr lang="en-US" b="1">
                <a:solidFill>
                  <a:srgbClr val="008000"/>
                </a:solidFill>
              </a:rPr>
              <a:t>mestizo</a:t>
            </a:r>
            <a:r>
              <a:rPr lang="en-US"/>
              <a:t>—mixed Spanish and native—</a:t>
            </a:r>
          </a:p>
          <a:p>
            <a:pPr>
              <a:tabLst>
                <a:tab pos="228600" algn="l"/>
              </a:tabLst>
            </a:pPr>
            <a:r>
              <a:rPr lang="en-US"/>
              <a:t>	population</a:t>
            </a:r>
            <a:endParaRPr lang="en-US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 b="1" i="1">
                <a:solidFill>
                  <a:srgbClr val="008000"/>
                </a:solidFill>
              </a:rPr>
              <a:t>Encomienda</a:t>
            </a:r>
            <a:r>
              <a:rPr lang="en-US" b="1" i="1"/>
              <a:t> </a:t>
            </a:r>
            <a:r>
              <a:rPr lang="en-US"/>
              <a:t>system—Spanish force Native Americans </a:t>
            </a:r>
          </a:p>
          <a:p>
            <a:pPr>
              <a:tabLst>
                <a:tab pos="228600" algn="l"/>
              </a:tabLst>
            </a:pPr>
            <a:r>
              <a:rPr lang="en-US"/>
              <a:t>	to work for them 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1773238" y="5584825"/>
            <a:ext cx="66595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The Portuguese in Brazil</a:t>
            </a:r>
            <a:endParaRPr lang="en-US" sz="2000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>
                <a:cs typeface="Times New Roman" pitchFamily="18" charset="0"/>
              </a:rPr>
              <a:t>	In 1530s, Portuguese settle in Brazil, begin growing sugar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autoUpdateAnimBg="0"/>
      <p:bldP spid="266250" grpId="0" autoUpdateAnimBg="0"/>
      <p:bldP spid="266251" grpId="0" animBg="1"/>
      <p:bldP spid="266252" grpId="0" autoUpdateAnimBg="0"/>
      <p:bldP spid="266255" grpId="0" autoUpdateAnimBg="0"/>
      <p:bldP spid="2662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773238" y="1598613"/>
            <a:ext cx="4125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Spain’s Influence Expands </a:t>
            </a:r>
          </a:p>
        </p:txBody>
      </p:sp>
      <p:sp>
        <p:nvSpPr>
          <p:cNvPr id="267269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270" name="Group 6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267271" name="Text Box 7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7272" name="Oval 8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3" name="Text Box 9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267274" name="Text Box 10"/>
          <p:cNvSpPr txBox="1">
            <a:spLocks noChangeArrowheads="1"/>
          </p:cNvSpPr>
          <p:nvPr/>
        </p:nvSpPr>
        <p:spPr bwMode="auto">
          <a:xfrm>
            <a:off x="1773238" y="2174875"/>
            <a:ext cx="57372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Growth of Spanish Power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Conquests in Americas bring great wealth to Spain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Spain enlarges its navy to protect ships carrying </a:t>
            </a:r>
          </a:p>
          <a:p>
            <a:pPr>
              <a:tabLst>
                <a:tab pos="228600" algn="l"/>
              </a:tabLst>
            </a:pPr>
            <a:r>
              <a:rPr lang="en-US"/>
              <a:t>	treasure</a:t>
            </a:r>
          </a:p>
        </p:txBody>
      </p:sp>
      <p:sp>
        <p:nvSpPr>
          <p:cNvPr id="267275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7276" name="Text Box 12"/>
          <p:cNvSpPr txBox="1">
            <a:spLocks noChangeArrowheads="1"/>
          </p:cNvSpPr>
          <p:nvPr/>
        </p:nvSpPr>
        <p:spPr bwMode="auto">
          <a:xfrm>
            <a:off x="1773238" y="3394075"/>
            <a:ext cx="5737225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Conquistadors Push North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Juan Ponce de León claims Florida for Spain (1513)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1540s, Francisco Coronado explores Southwest, </a:t>
            </a:r>
          </a:p>
          <a:p>
            <a:pPr>
              <a:tabLst>
                <a:tab pos="228600" algn="l"/>
              </a:tabLst>
            </a:pPr>
            <a:r>
              <a:rPr lang="en-US"/>
              <a:t>	finds little gold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Catholic priests set up missions in Southwest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In early 1600s, Spanish establish capital of Santa 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autoUpdateAnimBg="0"/>
      <p:bldP spid="267274" grpId="0" autoUpdateAnimBg="0"/>
      <p:bldP spid="267275" grpId="0" animBg="1"/>
      <p:bldP spid="2672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8428038" y="6443663"/>
            <a:ext cx="419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700" b="1">
                <a:solidFill>
                  <a:srgbClr val="003399"/>
                </a:solidFill>
              </a:rPr>
              <a:t>NEXT</a:t>
            </a: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1773238" y="1598613"/>
            <a:ext cx="425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00"/>
                </a:solidFill>
                <a:cs typeface="Times New Roman" pitchFamily="18" charset="0"/>
              </a:rPr>
              <a:t>Opposition to Spanish Rule </a:t>
            </a:r>
          </a:p>
        </p:txBody>
      </p:sp>
      <p:sp>
        <p:nvSpPr>
          <p:cNvPr id="260101" name="Line 5"/>
          <p:cNvSpPr>
            <a:spLocks noChangeShapeType="1"/>
          </p:cNvSpPr>
          <p:nvPr/>
        </p:nvSpPr>
        <p:spPr bwMode="auto">
          <a:xfrm>
            <a:off x="1828800" y="2055813"/>
            <a:ext cx="6934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0102" name="Group 6"/>
          <p:cNvGrpSpPr>
            <a:grpSpLocks/>
          </p:cNvGrpSpPr>
          <p:nvPr/>
        </p:nvGrpSpPr>
        <p:grpSpPr bwMode="auto">
          <a:xfrm>
            <a:off x="1708150" y="793750"/>
            <a:ext cx="658813" cy="517525"/>
            <a:chOff x="2880" y="1776"/>
            <a:chExt cx="415" cy="326"/>
          </a:xfrm>
        </p:grpSpPr>
        <p:sp>
          <p:nvSpPr>
            <p:cNvPr id="260103" name="Text Box 7"/>
            <p:cNvSpPr txBox="1">
              <a:spLocks noChangeArrowheads="1"/>
            </p:cNvSpPr>
            <p:nvPr/>
          </p:nvSpPr>
          <p:spPr bwMode="auto">
            <a:xfrm>
              <a:off x="2880" y="1776"/>
              <a:ext cx="41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="1">
                  <a:solidFill>
                    <a:srgbClr val="003399"/>
                  </a:solidFill>
                </a:rPr>
                <a:t>SECTION</a:t>
              </a:r>
            </a:p>
          </p:txBody>
        </p:sp>
        <p:sp>
          <p:nvSpPr>
            <p:cNvPr id="260104" name="Oval 8"/>
            <p:cNvSpPr>
              <a:spLocks noChangeArrowheads="1"/>
            </p:cNvSpPr>
            <p:nvPr/>
          </p:nvSpPr>
          <p:spPr bwMode="auto">
            <a:xfrm>
              <a:off x="2989" y="1903"/>
              <a:ext cx="192" cy="192"/>
            </a:xfrm>
            <a:prstGeom prst="ellipse">
              <a:avLst/>
            </a:prstGeom>
            <a:solidFill>
              <a:srgbClr val="00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5" name="Text Box 9"/>
            <p:cNvSpPr txBox="1">
              <a:spLocks noChangeArrowheads="1"/>
            </p:cNvSpPr>
            <p:nvPr/>
          </p:nvSpPr>
          <p:spPr bwMode="auto">
            <a:xfrm>
              <a:off x="2985" y="1890"/>
              <a:ext cx="1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bg1"/>
                  </a:solidFill>
                </a:rPr>
                <a:t>1</a:t>
              </a:r>
              <a:endParaRPr lang="en-US" sz="2400"/>
            </a:p>
          </p:txBody>
        </p:sp>
      </p:grp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1773238" y="2174875"/>
            <a:ext cx="5737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Protests Against Mistreatment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Catholic priests protest mistreatment of Native </a:t>
            </a:r>
          </a:p>
          <a:p>
            <a:pPr>
              <a:tabLst>
                <a:tab pos="228600" algn="l"/>
              </a:tabLst>
            </a:pPr>
            <a:r>
              <a:rPr lang="en-US"/>
              <a:t>	Americans</a:t>
            </a:r>
          </a:p>
        </p:txBody>
      </p:sp>
      <p:sp>
        <p:nvSpPr>
          <p:cNvPr id="260107" name="Oval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39150" y="6096000"/>
            <a:ext cx="390525" cy="504825"/>
          </a:xfrm>
          <a:prstGeom prst="ellipse">
            <a:avLst/>
          </a:prstGeom>
          <a:noFill/>
          <a:ln w="222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1773238" y="3117850"/>
            <a:ext cx="57372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000" b="1"/>
              <a:t>African Slavery and Native Resistance</a:t>
            </a:r>
            <a:endParaRPr lang="en-US" sz="2000">
              <a:latin typeface="Times" charset="0"/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Spain abolishes </a:t>
            </a:r>
            <a:r>
              <a:rPr lang="en-US" i="1"/>
              <a:t>encomienda </a:t>
            </a:r>
            <a:r>
              <a:rPr lang="en-US"/>
              <a:t>system (1542)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Need for workers in mines and on farms met with </a:t>
            </a:r>
          </a:p>
          <a:p>
            <a:pPr>
              <a:tabLst>
                <a:tab pos="228600" algn="l"/>
              </a:tabLst>
            </a:pPr>
            <a:r>
              <a:rPr lang="en-US"/>
              <a:t>	enslaved Africans 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Some Native Americans resist Spanish conquerors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In 1680, Popé leads rebellion against Spanish in </a:t>
            </a:r>
          </a:p>
          <a:p>
            <a:pPr>
              <a:tabLst>
                <a:tab pos="228600" algn="l"/>
              </a:tabLst>
            </a:pPr>
            <a:r>
              <a:rPr lang="en-US"/>
              <a:t>	modern New Mexico</a:t>
            </a:r>
            <a:endParaRPr lang="en-US">
              <a:cs typeface="Times New Roman" pitchFamily="18" charset="0"/>
            </a:endParaRPr>
          </a:p>
          <a:p>
            <a:pPr>
              <a:tabLst>
                <a:tab pos="228600" algn="l"/>
              </a:tabLst>
            </a:pPr>
            <a:r>
              <a:rPr lang="en-US"/>
              <a:t>•	</a:t>
            </a:r>
            <a:r>
              <a:rPr lang="en-US">
                <a:cs typeface="Times New Roman" pitchFamily="18" charset="0"/>
              </a:rPr>
              <a:t>Spanish driven out, but return 12 years later to stay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0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autoUpdateAnimBg="0"/>
      <p:bldP spid="260106" grpId="0" autoUpdateAnimBg="0"/>
      <p:bldP spid="260107" grpId="0" animBg="1"/>
      <p:bldP spid="260108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00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28600" algn="l"/>
          </a:tabLst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28600" algn="l"/>
          </a:tabLst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Amy's Mac:Applications:Microsoft Office 98:Templates:Blank Presentation</Template>
  <TotalTime>64103</TotalTime>
  <Words>586</Words>
  <Application>Microsoft Office PowerPoint</Application>
  <PresentationFormat>On-screen Show (4:3)</PresentationFormat>
  <Paragraphs>365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Times</vt:lpstr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Twin Rivers</cp:lastModifiedBy>
  <cp:revision>845</cp:revision>
  <cp:lastPrinted>2003-11-12T20:33:16Z</cp:lastPrinted>
  <dcterms:created xsi:type="dcterms:W3CDTF">2002-01-09T21:09:30Z</dcterms:created>
  <dcterms:modified xsi:type="dcterms:W3CDTF">2013-09-16T18:35:43Z</dcterms:modified>
</cp:coreProperties>
</file>