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68" r:id="rId1"/>
  </p:sldMasterIdLst>
  <p:sldIdLst>
    <p:sldId id="256" r:id="rId2"/>
    <p:sldId id="277" r:id="rId3"/>
    <p:sldId id="257" r:id="rId4"/>
    <p:sldId id="258" r:id="rId5"/>
    <p:sldId id="259" r:id="rId6"/>
    <p:sldId id="274" r:id="rId7"/>
    <p:sldId id="273" r:id="rId8"/>
    <p:sldId id="276" r:id="rId9"/>
    <p:sldId id="260" r:id="rId10"/>
    <p:sldId id="278" r:id="rId11"/>
    <p:sldId id="275" r:id="rId12"/>
    <p:sldId id="261" r:id="rId13"/>
    <p:sldId id="262" r:id="rId14"/>
    <p:sldId id="279" r:id="rId15"/>
    <p:sldId id="266" r:id="rId16"/>
    <p:sldId id="267" r:id="rId17"/>
    <p:sldId id="280" r:id="rId18"/>
    <p:sldId id="283" r:id="rId19"/>
    <p:sldId id="268" r:id="rId20"/>
    <p:sldId id="282" r:id="rId21"/>
    <p:sldId id="281" r:id="rId22"/>
    <p:sldId id="271" r:id="rId23"/>
    <p:sldId id="285" r:id="rId24"/>
    <p:sldId id="284" r:id="rId25"/>
    <p:sldId id="287" r:id="rId26"/>
    <p:sldId id="286" r:id="rId2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5" d="100"/>
          <a:sy n="65" d="100"/>
        </p:scale>
        <p:origin x="66" y="2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gradFill flip="none" rotWithShape="1">
          <a:gsLst>
            <a:gs pos="0">
              <a:srgbClr val="B1DDFF"/>
            </a:gs>
            <a:gs pos="100000">
              <a:srgbClr val="B1DDFF">
                <a:lumMod val="64000"/>
                <a:lumOff val="36000"/>
              </a:srgb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3" name="Rectangle 22"/>
          <p:cNvSpPr/>
          <p:nvPr/>
        </p:nvSpPr>
        <p:spPr>
          <a:xfrm>
            <a:off x="0" y="0"/>
            <a:ext cx="12192000" cy="6858000"/>
          </a:xfrm>
          <a:prstGeom prst="rect">
            <a:avLst/>
          </a:prstGeom>
          <a:blipFill dpi="0" rotWithShape="1">
            <a:blip r:embed="rId2">
              <a:alphaModFix amt="12000"/>
              <a:duotone>
                <a:schemeClr val="accent1">
                  <a:shade val="45000"/>
                  <a:satMod val="135000"/>
                </a:schemeClr>
                <a:prstClr val="white"/>
              </a:duotone>
            </a:blip>
            <a:srcRect/>
            <a:tile tx="-368300" ty="203200" sx="64000" sy="64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prstClr val="white"/>
                </a:solidFill>
              </a:rPr>
              <a:t>C</a:t>
            </a:r>
          </a:p>
        </p:txBody>
      </p:sp>
      <p:sp>
        <p:nvSpPr>
          <p:cNvPr id="10" name="Rectangle 9"/>
          <p:cNvSpPr/>
          <p:nvPr/>
        </p:nvSpPr>
        <p:spPr>
          <a:xfrm>
            <a:off x="1307870" y="1267730"/>
            <a:ext cx="9576262" cy="4307950"/>
          </a:xfrm>
          <a:prstGeom prst="rect">
            <a:avLst/>
          </a:prstGeom>
          <a:solidFill>
            <a:schemeClr val="tx2"/>
          </a:solidFill>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bg2"/>
            </a:solidFill>
            <a:prstDash val="solid"/>
            <a:miter lim="800000"/>
          </a:ln>
          <a:effectLst/>
        </p:spPr>
      </p:sp>
      <p:sp>
        <p:nvSpPr>
          <p:cNvPr id="15" name="Rectangle 14"/>
          <p:cNvSpPr/>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5250180" y="1267730"/>
            <a:ext cx="1691640" cy="645295"/>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chemeClr val="accent1">
                  <a:lumMod val="20000"/>
                  <a:lumOff val="80000"/>
                </a:schemeClr>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chemeClr val="accent1">
                  <a:lumMod val="20000"/>
                  <a:lumOff val="80000"/>
                </a:schemeClr>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chemeClr val="accent1">
                  <a:lumMod val="20000"/>
                  <a:lumOff val="80000"/>
                </a:schemeClr>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561708" y="2091263"/>
            <a:ext cx="9068586" cy="2590800"/>
          </a:xfrm>
        </p:spPr>
        <p:txBody>
          <a:bodyPr tIns="45720" bIns="45720" anchor="ctr">
            <a:noAutofit/>
          </a:bodyPr>
          <a:lstStyle>
            <a:lvl1pPr algn="ctr">
              <a:lnSpc>
                <a:spcPct val="83000"/>
              </a:lnSpc>
              <a:defRPr lang="en-US" sz="7200" b="0" kern="1200" cap="all" spc="-100" baseline="0" dirty="0">
                <a:solidFill>
                  <a:schemeClr val="bg1"/>
                </a:solidFill>
                <a:effectLst/>
                <a:latin typeface="+mj-lt"/>
                <a:ea typeface="+mn-ea"/>
                <a:cs typeface="+mn-cs"/>
              </a:defRPr>
            </a:lvl1pPr>
          </a:lstStyle>
          <a:p>
            <a:r>
              <a:rPr lang="en-US" smtClean="0"/>
              <a:t>Click to edit Master title style</a:t>
            </a:r>
            <a:endParaRPr lang="en-US" dirty="0"/>
          </a:p>
        </p:txBody>
      </p:sp>
      <p:sp>
        <p:nvSpPr>
          <p:cNvPr id="3" name="Subtitle 2"/>
          <p:cNvSpPr>
            <a:spLocks noGrp="1"/>
          </p:cNvSpPr>
          <p:nvPr>
            <p:ph type="subTitle" idx="1"/>
          </p:nvPr>
        </p:nvSpPr>
        <p:spPr>
          <a:xfrm>
            <a:off x="1562100" y="4682062"/>
            <a:ext cx="9070848" cy="457201"/>
          </a:xfrm>
        </p:spPr>
        <p:txBody>
          <a:bodyPr>
            <a:normAutofit/>
          </a:bodyPr>
          <a:lstStyle>
            <a:lvl1pPr marL="0" indent="0" algn="ctr">
              <a:spcBef>
                <a:spcPts val="0"/>
              </a:spcBef>
              <a:buNone/>
              <a:defRPr sz="1600" spc="80" baseline="0">
                <a:solidFill>
                  <a:schemeClr val="bg2"/>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20" name="Date Placeholder 19"/>
          <p:cNvSpPr>
            <a:spLocks noGrp="1"/>
          </p:cNvSpPr>
          <p:nvPr>
            <p:ph type="dt" sz="half" idx="10"/>
          </p:nvPr>
        </p:nvSpPr>
        <p:spPr>
          <a:xfrm>
            <a:off x="5318760" y="1341255"/>
            <a:ext cx="1554480" cy="527213"/>
          </a:xfrm>
        </p:spPr>
        <p:txBody>
          <a:bodyPr/>
          <a:lstStyle>
            <a:lvl1pPr algn="ctr">
              <a:defRPr sz="1300" spc="0" baseline="0">
                <a:solidFill>
                  <a:srgbClr val="FFFFFF"/>
                </a:solidFill>
                <a:latin typeface="+mn-lt"/>
              </a:defRPr>
            </a:lvl1pPr>
          </a:lstStyle>
          <a:p>
            <a:fld id="{2AED8E5B-0D98-4FE1-9B26-D1041E3A89F9}" type="datetimeFigureOut">
              <a:rPr lang="en-US" dirty="0"/>
              <a:t>11/20/2015</a:t>
            </a:fld>
            <a:endParaRPr lang="en-US" dirty="0"/>
          </a:p>
        </p:txBody>
      </p:sp>
      <p:sp>
        <p:nvSpPr>
          <p:cNvPr id="21" name="Footer Placeholder 20"/>
          <p:cNvSpPr>
            <a:spLocks noGrp="1"/>
          </p:cNvSpPr>
          <p:nvPr>
            <p:ph type="ftr" sz="quarter" idx="11"/>
          </p:nvPr>
        </p:nvSpPr>
        <p:spPr>
          <a:xfrm>
            <a:off x="1453896" y="5212080"/>
            <a:ext cx="5905500" cy="228600"/>
          </a:xfrm>
        </p:spPr>
        <p:txBody>
          <a:bodyPr/>
          <a:lstStyle>
            <a:lvl1pPr algn="l">
              <a:defRPr>
                <a:solidFill>
                  <a:schemeClr val="bg2"/>
                </a:solidFill>
              </a:defRPr>
            </a:lvl1pPr>
          </a:lstStyle>
          <a:p>
            <a:endParaRPr lang="en-US" dirty="0"/>
          </a:p>
        </p:txBody>
      </p:sp>
      <p:sp>
        <p:nvSpPr>
          <p:cNvPr id="22" name="Slide Number Placeholder 21"/>
          <p:cNvSpPr>
            <a:spLocks noGrp="1"/>
          </p:cNvSpPr>
          <p:nvPr>
            <p:ph type="sldNum" sz="quarter" idx="12"/>
          </p:nvPr>
        </p:nvSpPr>
        <p:spPr>
          <a:xfrm>
            <a:off x="8606919" y="5212080"/>
            <a:ext cx="2111881" cy="228600"/>
          </a:xfrm>
        </p:spPr>
        <p:txBody>
          <a:bodyPr/>
          <a:lstStyle>
            <a:lvl1pPr>
              <a:defRPr>
                <a:solidFill>
                  <a:schemeClr val="bg2"/>
                </a:solidFill>
              </a:defRPr>
            </a:lvl1pPr>
          </a:lstStyle>
          <a:p>
            <a:fld id="{4FAB73BC-B049-4115-A692-8D63A059BFB8}" type="slidenum">
              <a:rPr lang="en-US" dirty="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B4159CD-DA3A-463F-AFEF-A68838A6859B}" type="datetimeFigureOut">
              <a:rPr lang="en-US" dirty="0"/>
              <a:t>11/20/2015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312A925-E007-46C2-84AB-35EE10DCAD39}" type="datetimeFigureOut">
              <a:rPr lang="en-US" dirty="0"/>
              <a:t>11/20/2015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73C2DCB-466C-4061-8D51-D3254DD77FA1}" type="datetimeFigureOut">
              <a:rPr lang="en-US" dirty="0"/>
              <a:t>11/20/2015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gradFill flip="none" rotWithShape="1">
          <a:gsLst>
            <a:gs pos="0">
              <a:schemeClr val="bg2">
                <a:tint val="80000"/>
                <a:shade val="100000"/>
                <a:satMod val="300000"/>
              </a:schemeClr>
            </a:gs>
            <a:gs pos="100000">
              <a:srgbClr val="B1DDFF">
                <a:lumMod val="64000"/>
                <a:lumOff val="36000"/>
              </a:srgb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15" name="Rectangle 14"/>
          <p:cNvSpPr/>
          <p:nvPr/>
        </p:nvSpPr>
        <p:spPr>
          <a:xfrm>
            <a:off x="0" y="0"/>
            <a:ext cx="12192000" cy="6858000"/>
          </a:xfrm>
          <a:prstGeom prst="rect">
            <a:avLst/>
          </a:prstGeom>
          <a:blipFill dpi="0" rotWithShape="1">
            <a:blip r:embed="rId2">
              <a:alphaModFix amt="12000"/>
              <a:duotone>
                <a:schemeClr val="accent2">
                  <a:shade val="45000"/>
                  <a:satMod val="135000"/>
                </a:schemeClr>
                <a:prstClr val="white"/>
              </a:duotone>
            </a:blip>
            <a:srcRect/>
            <a:tile tx="-368300" ty="203200" sx="64000" sy="64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prstClr val="white"/>
                </a:solidFill>
              </a:rPr>
              <a:t>C</a:t>
            </a:r>
          </a:p>
        </p:txBody>
      </p:sp>
      <p:sp>
        <p:nvSpPr>
          <p:cNvPr id="23" name="Rectangle 22"/>
          <p:cNvSpPr/>
          <p:nvPr/>
        </p:nvSpPr>
        <p:spPr>
          <a:xfrm>
            <a:off x="1307870" y="1267730"/>
            <a:ext cx="9576262" cy="4307950"/>
          </a:xfrm>
          <a:prstGeom prst="rect">
            <a:avLst/>
          </a:prstGeom>
          <a:solidFill>
            <a:schemeClr val="tx2"/>
          </a:solidFill>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1" y="1411615"/>
            <a:ext cx="9296400" cy="4034770"/>
          </a:xfrm>
          <a:prstGeom prst="rect">
            <a:avLst/>
          </a:prstGeom>
          <a:noFill/>
          <a:ln w="6350" cap="sq" cmpd="sng" algn="ctr">
            <a:solidFill>
              <a:schemeClr val="bg2"/>
            </a:solidFill>
            <a:prstDash val="solid"/>
            <a:miter lim="800000"/>
          </a:ln>
          <a:effectLst/>
        </p:spPr>
      </p:sp>
      <p:sp>
        <p:nvSpPr>
          <p:cNvPr id="30" name="Rectangle 29"/>
          <p:cNvSpPr/>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5250180" y="1267730"/>
            <a:ext cx="1691640" cy="645295"/>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chemeClr val="accent1">
                  <a:lumMod val="20000"/>
                  <a:lumOff val="80000"/>
                </a:schemeClr>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chemeClr val="accent1">
                  <a:lumMod val="20000"/>
                  <a:lumOff val="80000"/>
                </a:schemeClr>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chemeClr val="accent1">
                  <a:lumMod val="20000"/>
                  <a:lumOff val="80000"/>
                </a:schemeClr>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563623" y="2094309"/>
            <a:ext cx="9070848" cy="2587752"/>
          </a:xfrm>
        </p:spPr>
        <p:txBody>
          <a:bodyPr anchor="ctr">
            <a:noAutofit/>
          </a:bodyPr>
          <a:lstStyle>
            <a:lvl1pPr algn="ctr">
              <a:lnSpc>
                <a:spcPct val="83000"/>
              </a:lnSpc>
              <a:defRPr lang="en-US" sz="7200" kern="1200" cap="all" spc="-100" baseline="0" dirty="0">
                <a:solidFill>
                  <a:schemeClr val="bg1"/>
                </a:solidFill>
                <a:effectLst/>
                <a:latin typeface="+mj-lt"/>
                <a:ea typeface="+mn-ea"/>
                <a:cs typeface="+mn-cs"/>
              </a:defRPr>
            </a:lvl1pPr>
          </a:lstStyle>
          <a:p>
            <a:r>
              <a:rPr lang="en-US" smtClean="0"/>
              <a:t>Click to edit Master title style</a:t>
            </a:r>
            <a:endParaRPr lang="en-US" dirty="0"/>
          </a:p>
        </p:txBody>
      </p:sp>
      <p:sp>
        <p:nvSpPr>
          <p:cNvPr id="3" name="Text Placeholder 2"/>
          <p:cNvSpPr>
            <a:spLocks noGrp="1"/>
          </p:cNvSpPr>
          <p:nvPr>
            <p:ph type="body" idx="1"/>
          </p:nvPr>
        </p:nvSpPr>
        <p:spPr>
          <a:xfrm>
            <a:off x="1563624" y="4682062"/>
            <a:ext cx="9070848" cy="457200"/>
          </a:xfrm>
        </p:spPr>
        <p:txBody>
          <a:bodyPr anchor="t">
            <a:normAutofit/>
          </a:bodyPr>
          <a:lstStyle>
            <a:lvl1pPr marL="0" indent="0" algn="ctr">
              <a:buNone/>
              <a:tabLst>
                <a:tab pos="2633663" algn="l"/>
              </a:tabLst>
              <a:defRPr sz="1600">
                <a:solidFill>
                  <a:schemeClr val="bg2"/>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5321808" y="1344502"/>
            <a:ext cx="1554480" cy="530352"/>
          </a:xfrm>
        </p:spPr>
        <p:txBody>
          <a:bodyPr/>
          <a:lstStyle>
            <a:lvl1pPr algn="ctr">
              <a:defRPr lang="en-US" sz="1300" kern="1200" spc="0" baseline="0">
                <a:solidFill>
                  <a:srgbClr val="FFFFFF"/>
                </a:solidFill>
                <a:latin typeface="+mn-lt"/>
                <a:ea typeface="+mn-ea"/>
                <a:cs typeface="+mn-cs"/>
              </a:defRPr>
            </a:lvl1pPr>
          </a:lstStyle>
          <a:p>
            <a:fld id="{8642357F-39F6-401C-9FF8-3072724998F3}" type="datetimeFigureOut">
              <a:rPr lang="en-US" dirty="0"/>
              <a:t>11/20/2015</a:t>
            </a:fld>
            <a:endParaRPr lang="en-US" dirty="0"/>
          </a:p>
        </p:txBody>
      </p:sp>
      <p:sp>
        <p:nvSpPr>
          <p:cNvPr id="5" name="Footer Placeholder 4"/>
          <p:cNvSpPr>
            <a:spLocks noGrp="1"/>
          </p:cNvSpPr>
          <p:nvPr>
            <p:ph type="ftr" sz="quarter" idx="11"/>
          </p:nvPr>
        </p:nvSpPr>
        <p:spPr>
          <a:xfrm>
            <a:off x="1453896" y="5212080"/>
            <a:ext cx="5907024" cy="228600"/>
          </a:xfrm>
        </p:spPr>
        <p:txBody>
          <a:bodyPr/>
          <a:lstStyle>
            <a:lvl1pPr algn="l">
              <a:defRPr>
                <a:solidFill>
                  <a:schemeClr val="bg2"/>
                </a:solidFill>
              </a:defRPr>
            </a:lvl1pPr>
          </a:lstStyle>
          <a:p>
            <a:endParaRPr lang="en-US" dirty="0"/>
          </a:p>
        </p:txBody>
      </p:sp>
      <p:sp>
        <p:nvSpPr>
          <p:cNvPr id="6" name="Slide Number Placeholder 5"/>
          <p:cNvSpPr>
            <a:spLocks noGrp="1"/>
          </p:cNvSpPr>
          <p:nvPr>
            <p:ph type="sldNum" sz="quarter" idx="12"/>
          </p:nvPr>
        </p:nvSpPr>
        <p:spPr>
          <a:xfrm>
            <a:off x="8604504" y="5212080"/>
            <a:ext cx="2112264" cy="228600"/>
          </a:xfrm>
        </p:spPr>
        <p:txBody>
          <a:bodyPr/>
          <a:lstStyle>
            <a:lvl1pPr>
              <a:defRPr>
                <a:solidFill>
                  <a:schemeClr val="bg2"/>
                </a:solidFill>
              </a:defRPr>
            </a:lvl1pPr>
          </a:lstStyle>
          <a:p>
            <a:fld id="{4FAB73BC-B049-4115-A692-8D63A059BFB8}" type="slidenum">
              <a:rPr lang="en-US" dirty="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6680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7032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D5DB09B-D413-414E-B13F-B1984CD8FF65}" type="datetimeFigureOut">
              <a:rPr lang="en-US" dirty="0"/>
              <a:t>11/20/2015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69848" y="2074334"/>
            <a:ext cx="4754880" cy="640080"/>
          </a:xfrm>
        </p:spPr>
        <p:txBody>
          <a:bodyPr anchor="ctr">
            <a:normAutofit/>
          </a:bodyPr>
          <a:lstStyle>
            <a:lvl1pPr marL="0" indent="0" algn="ctr">
              <a:spcBef>
                <a:spcPts val="0"/>
              </a:spcBef>
              <a:buNone/>
              <a:defRPr sz="1800" b="0">
                <a:solidFill>
                  <a:schemeClr val="tx2"/>
                </a:solidFill>
                <a:latin typeface="+mn-lt"/>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69848" y="2755898"/>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73368" y="2074334"/>
            <a:ext cx="4754880" cy="640080"/>
          </a:xfrm>
        </p:spPr>
        <p:txBody>
          <a:bodyPr anchor="ctr">
            <a:normAutofit/>
          </a:bodyPr>
          <a:lstStyle>
            <a:lvl1pPr marL="0" indent="0" algn="ctr">
              <a:spcBef>
                <a:spcPts val="0"/>
              </a:spcBef>
              <a:buNone/>
              <a:defRPr sz="1800" b="0">
                <a:solidFill>
                  <a:schemeClr val="tx2"/>
                </a:solidFill>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373368" y="2756581"/>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238F992-55E7-4B2D-A6F1-8C9243CBFE1B}" type="datetimeFigureOut">
              <a:rPr lang="en-US" dirty="0"/>
              <a:t>11/20/2015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0298110-BAA6-4256-A2E5-BB66A47D2616}" type="datetimeFigureOut">
              <a:rPr lang="en-US" dirty="0"/>
              <a:t>11/20/2015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4903892-3343-4E4E-B81B-70A099359AD2}" type="datetimeFigureOut">
              <a:rPr lang="en-US" dirty="0"/>
              <a:t>11/20/2015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ectangle 14"/>
          <p:cNvSpPr/>
          <p:nvPr/>
        </p:nvSpPr>
        <p:spPr>
          <a:xfrm>
            <a:off x="9020386" y="237744"/>
            <a:ext cx="2926080" cy="6382512"/>
          </a:xfrm>
          <a:prstGeom prst="rect">
            <a:avLst/>
          </a:prstGeom>
          <a:solidFill>
            <a:schemeClr val="accent1">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7392"/>
            <a:ext cx="2430780" cy="1645920"/>
          </a:xfrm>
        </p:spPr>
        <p:txBody>
          <a:bodyPr anchor="b">
            <a:normAutofit/>
          </a:bodyPr>
          <a:lstStyle>
            <a:lvl1pPr algn="l" defTabSz="914400" rtl="0" eaLnBrk="1" latinLnBrk="0" hangingPunct="1">
              <a:lnSpc>
                <a:spcPct val="90000"/>
              </a:lnSpc>
              <a:spcBef>
                <a:spcPct val="0"/>
              </a:spcBef>
              <a:buNone/>
              <a:defRPr lang="en-US" sz="2800" b="0" kern="1200" cap="none" spc="0" baseline="0" dirty="0">
                <a:solidFill>
                  <a:srgbClr val="FFFFFF"/>
                </a:solidFill>
                <a:effectLst/>
                <a:latin typeface="+mj-lt"/>
                <a:ea typeface="+mn-ea"/>
                <a:cs typeface="+mn-cs"/>
              </a:defRPr>
            </a:lvl1pPr>
          </a:lstStyle>
          <a:p>
            <a:r>
              <a:rPr lang="en-US" smtClean="0"/>
              <a:t>Click to edit Master title style</a:t>
            </a:r>
            <a:endParaRPr lang="en-US" dirty="0"/>
          </a:p>
        </p:txBody>
      </p:sp>
      <p:sp>
        <p:nvSpPr>
          <p:cNvPr id="3" name="Content Placeholder 2"/>
          <p:cNvSpPr>
            <a:spLocks noGrp="1"/>
          </p:cNvSpPr>
          <p:nvPr>
            <p:ph idx="1"/>
          </p:nvPr>
        </p:nvSpPr>
        <p:spPr>
          <a:xfrm>
            <a:off x="685800" y="609600"/>
            <a:ext cx="7772400" cy="5334000"/>
          </a:xfrm>
        </p:spPr>
        <p:txBody>
          <a:bodyPr/>
          <a:lstStyle>
            <a:lvl1pPr>
              <a:defRPr sz="19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296400" y="2286000"/>
            <a:ext cx="2430780" cy="3505200"/>
          </a:xfrm>
        </p:spPr>
        <p:txBody>
          <a:bodyPr>
            <a:normAutofit/>
          </a:bodyPr>
          <a:lstStyle>
            <a:lvl1pPr marL="0" indent="0">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 name="Rectangle 9"/>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5" name="Date Placeholder 4"/>
          <p:cNvSpPr>
            <a:spLocks noGrp="1"/>
          </p:cNvSpPr>
          <p:nvPr>
            <p:ph type="dt" sz="half" idx="10"/>
          </p:nvPr>
        </p:nvSpPr>
        <p:spPr/>
        <p:txBody>
          <a:bodyPr/>
          <a:lstStyle/>
          <a:p>
            <a:fld id="{00232F85-D33A-46AF-9088-5A7400C1018E}" type="datetimeFigureOut">
              <a:rPr lang="en-US" dirty="0"/>
              <a:t>11/20/2015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0" name="Rectangle 9"/>
          <p:cNvSpPr/>
          <p:nvPr/>
        </p:nvSpPr>
        <p:spPr>
          <a:xfrm>
            <a:off x="9020386" y="237744"/>
            <a:ext cx="2926080" cy="6382512"/>
          </a:xfrm>
          <a:prstGeom prst="rect">
            <a:avLst/>
          </a:prstGeom>
          <a:solidFill>
            <a:schemeClr val="accent1">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3504"/>
            <a:ext cx="2432304" cy="1645920"/>
          </a:xfrm>
        </p:spPr>
        <p:txBody>
          <a:bodyPr anchor="b">
            <a:noAutofit/>
          </a:bodyPr>
          <a:lstStyle>
            <a:lvl1pPr algn="l">
              <a:defRPr sz="2800" b="0">
                <a:solidFill>
                  <a:srgbClr val="FFFFFF"/>
                </a:solidFill>
                <a:latin typeface="+mj-lt"/>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28599" y="237744"/>
            <a:ext cx="8531352" cy="6382512"/>
          </a:xfrm>
          <a:solidFill>
            <a:srgbClr val="969696"/>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296400" y="2286000"/>
            <a:ext cx="2432304" cy="3502152"/>
          </a:xfrm>
        </p:spPr>
        <p:txBody>
          <a:bodyPr>
            <a:normAutofit/>
          </a:bodyPr>
          <a:lstStyle>
            <a:lvl1pPr marL="0" indent="0" algn="l">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lvl1pPr>
              <a:defRPr>
                <a:effectLst>
                  <a:outerShdw blurRad="12700" dist="3810" dir="2700000" algn="tl" rotWithShape="0">
                    <a:prstClr val="black">
                      <a:alpha val="40000"/>
                    </a:prstClr>
                  </a:outerShdw>
                </a:effectLst>
              </a:defRPr>
            </a:lvl1pPr>
          </a:lstStyle>
          <a:p>
            <a:fld id="{3EB3A624-F501-46A9-B8CA-4949E24E27C8}" type="datetimeFigureOut">
              <a:rPr lang="en-US" dirty="0"/>
              <a:t>11/20/2015</a:t>
            </a:fld>
            <a:endParaRPr lang="en-US" dirty="0"/>
          </a:p>
        </p:txBody>
      </p:sp>
      <p:sp>
        <p:nvSpPr>
          <p:cNvPr id="12" name="Footer Placeholder 11"/>
          <p:cNvSpPr>
            <a:spLocks noGrp="1"/>
          </p:cNvSpPr>
          <p:nvPr>
            <p:ph type="ftr" sz="quarter" idx="11"/>
          </p:nvPr>
        </p:nvSpPr>
        <p:spPr/>
        <p:txBody>
          <a:bodyPr/>
          <a:lstStyle>
            <a:lvl1pPr algn="r">
              <a:defRPr lang="en-US" sz="1000" kern="1200" dirty="0">
                <a:solidFill>
                  <a:schemeClr val="tx1">
                    <a:lumMod val="75000"/>
                    <a:lumOff val="25000"/>
                  </a:schemeClr>
                </a:solidFill>
                <a:effectLst>
                  <a:outerShdw blurRad="12700" dist="3810" dir="2700000" algn="tl" rotWithShape="0">
                    <a:prstClr val="black">
                      <a:alpha val="40000"/>
                    </a:prstClr>
                  </a:outerShdw>
                </a:effectLst>
                <a:latin typeface="+mn-lt"/>
                <a:ea typeface="+mn-ea"/>
                <a:cs typeface="+mn-cs"/>
              </a:defRPr>
            </a:lvl1pPr>
          </a:lstStyle>
          <a:p>
            <a:endParaRPr lang="en-US" dirty="0"/>
          </a:p>
        </p:txBody>
      </p:sp>
      <p:sp>
        <p:nvSpPr>
          <p:cNvPr id="13" name="Slide Number Placeholder 12"/>
          <p:cNvSpPr>
            <a:spLocks noGrp="1"/>
          </p:cNvSpPr>
          <p:nvPr>
            <p:ph type="sldNum" sz="quarter" idx="12"/>
          </p:nvPr>
        </p:nvSpPr>
        <p:spPr/>
        <p:txBody>
          <a:bodyPr/>
          <a:lstStyle>
            <a:lvl1pPr>
              <a:defRPr>
                <a:solidFill>
                  <a:srgbClr val="FFFFFF"/>
                </a:solidFill>
              </a:defRPr>
            </a:lvl1pPr>
          </a:lstStyle>
          <a:p>
            <a:fld id="{4FAB73BC-B049-4115-A692-8D63A059BFB8}"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234696" y="237744"/>
            <a:ext cx="11722608" cy="6382512"/>
          </a:xfrm>
          <a:prstGeom prst="rect">
            <a:avLst/>
          </a:prstGeom>
          <a:solidFill>
            <a:schemeClr val="bg2"/>
          </a:solidFill>
          <a:ln w="6350" cap="flat" cmpd="sng" algn="ctr">
            <a:noFill/>
            <a:prstDash val="solid"/>
          </a:ln>
          <a:effectLst>
            <a:softEdge rad="0"/>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66800" y="2103120"/>
            <a:ext cx="10058400" cy="393192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89464" y="6214535"/>
            <a:ext cx="2743200" cy="256032"/>
          </a:xfrm>
          <a:prstGeom prst="rect">
            <a:avLst/>
          </a:prstGeom>
        </p:spPr>
        <p:txBody>
          <a:bodyPr vert="horz" lIns="91440" tIns="45720" rIns="91440" bIns="45720" rtlCol="0" anchor="b"/>
          <a:lstStyle>
            <a:lvl1pPr algn="l">
              <a:defRPr sz="1000">
                <a:solidFill>
                  <a:schemeClr val="tx1">
                    <a:lumMod val="75000"/>
                    <a:lumOff val="25000"/>
                  </a:schemeClr>
                </a:solidFill>
              </a:defRPr>
            </a:lvl1pPr>
          </a:lstStyle>
          <a:p>
            <a:fld id="{40C4D3C1-679D-44D8-8A9C-D402CE4EF569}" type="datetimeFigureOut">
              <a:rPr lang="en-US" dirty="0"/>
              <a:t>11/20/2015</a:t>
            </a:fld>
            <a:endParaRPr lang="en-US" dirty="0"/>
          </a:p>
        </p:txBody>
      </p:sp>
      <p:sp>
        <p:nvSpPr>
          <p:cNvPr id="5" name="Footer Placeholder 4"/>
          <p:cNvSpPr>
            <a:spLocks noGrp="1"/>
          </p:cNvSpPr>
          <p:nvPr>
            <p:ph type="ftr" sz="quarter" idx="3"/>
          </p:nvPr>
        </p:nvSpPr>
        <p:spPr>
          <a:xfrm>
            <a:off x="3489960" y="6214535"/>
            <a:ext cx="5212080" cy="256032"/>
          </a:xfrm>
          <a:prstGeom prst="rect">
            <a:avLst/>
          </a:prstGeom>
        </p:spPr>
        <p:txBody>
          <a:bodyPr vert="horz" lIns="91440" tIns="45720" rIns="91440" bIns="45720" rtlCol="0" anchor="b"/>
          <a:lstStyle>
            <a:lvl1pPr algn="ctr">
              <a:defRPr sz="1000">
                <a:solidFill>
                  <a:schemeClr val="tx1">
                    <a:lumMod val="75000"/>
                    <a:lumOff val="25000"/>
                  </a:schemeClr>
                </a:solidFill>
              </a:defRPr>
            </a:lvl1pPr>
          </a:lstStyle>
          <a:p>
            <a:endParaRPr lang="en-US" dirty="0"/>
          </a:p>
        </p:txBody>
      </p:sp>
      <p:sp>
        <p:nvSpPr>
          <p:cNvPr id="6" name="Slide Number Placeholder 5"/>
          <p:cNvSpPr>
            <a:spLocks noGrp="1"/>
          </p:cNvSpPr>
          <p:nvPr>
            <p:ph type="sldNum" sz="quarter" idx="4"/>
          </p:nvPr>
        </p:nvSpPr>
        <p:spPr>
          <a:xfrm>
            <a:off x="10314667" y="6214535"/>
            <a:ext cx="1463040" cy="256032"/>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4FAB73BC-B049-4115-A692-8D63A059BFB8}" type="slidenum">
              <a:rPr lang="en-US" dirty="0"/>
              <a:pPr/>
              <a:t>‹#›</a:t>
            </a:fld>
            <a:endParaRPr lang="en-US" dirty="0"/>
          </a:p>
        </p:txBody>
      </p:sp>
      <p:sp>
        <p:nvSpPr>
          <p:cNvPr id="8" name="Rectangle 7"/>
          <p:cNvSpPr/>
          <p:nvPr/>
        </p:nvSpPr>
        <p:spPr>
          <a:xfrm>
            <a:off x="371856" y="374904"/>
            <a:ext cx="11448288" cy="6108192"/>
          </a:xfrm>
          <a:prstGeom prst="rect">
            <a:avLst/>
          </a:prstGeom>
          <a:noFill/>
          <a:ln w="6350" cap="sq" cmpd="sng" algn="ctr">
            <a:solidFill>
              <a:schemeClr val="tx1">
                <a:lumMod val="75000"/>
                <a:lumOff val="25000"/>
              </a:schemeClr>
            </a:solidFill>
            <a:prstDash val="solid"/>
            <a:miter lim="800000"/>
          </a:ln>
          <a:effectLst/>
        </p:spPr>
      </p:sp>
    </p:spTree>
  </p:cSld>
  <p:clrMap bg1="dk1" tx1="lt1" bg2="dk2" tx2="lt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hf sldNum="0" hdr="0" ftr="0" dt="0"/>
  <p:txStyles>
    <p:titleStyle>
      <a:lvl1pPr algn="l" defTabSz="914400" rtl="0" eaLnBrk="1" latinLnBrk="0" hangingPunct="1">
        <a:lnSpc>
          <a:spcPct val="90000"/>
        </a:lnSpc>
        <a:spcBef>
          <a:spcPct val="0"/>
        </a:spcBef>
        <a:buNone/>
        <a:defRPr lang="en-US" sz="480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2"/>
        </a:buClr>
        <a:buFont typeface="Arial" pitchFamily="34"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2"/>
        </a:buClr>
        <a:buFont typeface="Arial" pitchFamily="34"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2"/>
        </a:buClr>
        <a:buFont typeface="Arial" pitchFamily="34"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2"/>
        </a:buClr>
        <a:buFont typeface="Arial" pitchFamily="34"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2"/>
        </a:buClr>
        <a:buFont typeface="Arial" pitchFamily="34"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2"/>
        </a:buClr>
        <a:buFont typeface="Arial" pitchFamily="34"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2"/>
        </a:buClr>
        <a:buFont typeface="Arial" pitchFamily="34"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2"/>
        </a:buClr>
        <a:buFont typeface="Arial" pitchFamily="34"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2"/>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Chapter 10 </a:t>
            </a:r>
            <a:endParaRPr lang="en-US" dirty="0"/>
          </a:p>
        </p:txBody>
      </p:sp>
      <p:sp>
        <p:nvSpPr>
          <p:cNvPr id="3" name="Subtitle 2"/>
          <p:cNvSpPr>
            <a:spLocks noGrp="1"/>
          </p:cNvSpPr>
          <p:nvPr>
            <p:ph type="subTitle" idx="1"/>
          </p:nvPr>
        </p:nvSpPr>
        <p:spPr/>
        <p:txBody>
          <a:bodyPr/>
          <a:lstStyle/>
          <a:p>
            <a:r>
              <a:rPr lang="en-US" b="1" u="sng" dirty="0"/>
              <a:t>The Worlds of European Christendom: Connected and Divided 500–1300</a:t>
            </a:r>
            <a:endParaRPr lang="en-US" dirty="0"/>
          </a:p>
        </p:txBody>
      </p:sp>
    </p:spTree>
    <p:extLst>
      <p:ext uri="{BB962C8B-B14F-4D97-AF65-F5344CB8AC3E}">
        <p14:creationId xmlns:p14="http://schemas.microsoft.com/office/powerpoint/2010/main" val="2592723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Christianity</a:t>
            </a:r>
            <a:endParaRPr lang="en-US" dirty="0"/>
          </a:p>
        </p:txBody>
      </p:sp>
      <p:sp>
        <p:nvSpPr>
          <p:cNvPr id="5" name="Text Placeholder 4"/>
          <p:cNvSpPr>
            <a:spLocks noGrp="1"/>
          </p:cNvSpPr>
          <p:nvPr>
            <p:ph type="body" idx="1"/>
          </p:nvPr>
        </p:nvSpPr>
        <p:spPr/>
        <p:txBody>
          <a:bodyPr>
            <a:normAutofit/>
          </a:bodyPr>
          <a:lstStyle/>
          <a:p>
            <a:r>
              <a:rPr lang="en-US" sz="2400" b="1" dirty="0" smtClean="0"/>
              <a:t>Eastern Orthodox</a:t>
            </a:r>
            <a:endParaRPr lang="en-US" sz="2400" b="1" dirty="0"/>
          </a:p>
        </p:txBody>
      </p:sp>
      <p:sp>
        <p:nvSpPr>
          <p:cNvPr id="6" name="Content Placeholder 5"/>
          <p:cNvSpPr>
            <a:spLocks noGrp="1"/>
          </p:cNvSpPr>
          <p:nvPr>
            <p:ph sz="half" idx="2"/>
          </p:nvPr>
        </p:nvSpPr>
        <p:spPr>
          <a:xfrm>
            <a:off x="619432" y="2755898"/>
            <a:ext cx="5545394" cy="3200400"/>
          </a:xfrm>
        </p:spPr>
        <p:txBody>
          <a:bodyPr>
            <a:noAutofit/>
          </a:bodyPr>
          <a:lstStyle/>
          <a:p>
            <a:r>
              <a:rPr lang="en-US" sz="2400" dirty="0" smtClean="0"/>
              <a:t>Ruler is a reflection of the glory of God on earth</a:t>
            </a:r>
          </a:p>
          <a:p>
            <a:r>
              <a:rPr lang="en-US" sz="2400" dirty="0" smtClean="0"/>
              <a:t>Forbade use of icons</a:t>
            </a:r>
          </a:p>
          <a:p>
            <a:r>
              <a:rPr lang="en-US" sz="2400" dirty="0" smtClean="0"/>
              <a:t>Grew beards</a:t>
            </a:r>
          </a:p>
          <a:p>
            <a:r>
              <a:rPr lang="en-US" sz="2400" dirty="0" smtClean="0"/>
              <a:t>Permitted to marry</a:t>
            </a:r>
          </a:p>
          <a:p>
            <a:r>
              <a:rPr lang="en-US" sz="2400" dirty="0" smtClean="0"/>
              <a:t>Leavened bread for communion</a:t>
            </a:r>
          </a:p>
          <a:p>
            <a:r>
              <a:rPr lang="en-US" sz="2400" dirty="0" smtClean="0"/>
              <a:t>Excommunicated the west</a:t>
            </a:r>
            <a:endParaRPr lang="en-US" sz="2400" dirty="0"/>
          </a:p>
        </p:txBody>
      </p:sp>
      <p:sp>
        <p:nvSpPr>
          <p:cNvPr id="7" name="Text Placeholder 6"/>
          <p:cNvSpPr>
            <a:spLocks noGrp="1"/>
          </p:cNvSpPr>
          <p:nvPr>
            <p:ph type="body" sz="quarter" idx="3"/>
          </p:nvPr>
        </p:nvSpPr>
        <p:spPr/>
        <p:txBody>
          <a:bodyPr>
            <a:normAutofit/>
          </a:bodyPr>
          <a:lstStyle/>
          <a:p>
            <a:r>
              <a:rPr lang="en-US" sz="2400" b="1" dirty="0" smtClean="0"/>
              <a:t>Western/Latin Christianity</a:t>
            </a:r>
            <a:endParaRPr lang="en-US" sz="2400" b="1" dirty="0"/>
          </a:p>
        </p:txBody>
      </p:sp>
      <p:sp>
        <p:nvSpPr>
          <p:cNvPr id="8" name="Content Placeholder 7"/>
          <p:cNvSpPr>
            <a:spLocks noGrp="1"/>
          </p:cNvSpPr>
          <p:nvPr>
            <p:ph sz="quarter" idx="4"/>
          </p:nvPr>
        </p:nvSpPr>
        <p:spPr/>
        <p:txBody>
          <a:bodyPr>
            <a:normAutofit/>
          </a:bodyPr>
          <a:lstStyle/>
          <a:p>
            <a:r>
              <a:rPr lang="en-US" sz="2400" dirty="0" smtClean="0"/>
              <a:t>Allowed icons</a:t>
            </a:r>
          </a:p>
          <a:p>
            <a:r>
              <a:rPr lang="en-US" sz="2400" dirty="0" smtClean="0"/>
              <a:t>Shaved</a:t>
            </a:r>
          </a:p>
          <a:p>
            <a:r>
              <a:rPr lang="en-US" sz="2400" dirty="0" smtClean="0"/>
              <a:t>Remained celibate</a:t>
            </a:r>
          </a:p>
          <a:p>
            <a:r>
              <a:rPr lang="en-US" sz="2400" dirty="0" smtClean="0"/>
              <a:t>Unleavened bread for communion</a:t>
            </a:r>
          </a:p>
          <a:p>
            <a:r>
              <a:rPr lang="en-US" sz="2400" dirty="0" smtClean="0"/>
              <a:t>Excommunicated the east</a:t>
            </a:r>
            <a:endParaRPr lang="en-US" sz="2400" dirty="0"/>
          </a:p>
        </p:txBody>
      </p:sp>
    </p:spTree>
    <p:extLst>
      <p:ext uri="{BB962C8B-B14F-4D97-AF65-F5344CB8AC3E}">
        <p14:creationId xmlns:p14="http://schemas.microsoft.com/office/powerpoint/2010/main" val="19060576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b="1" u="sng" dirty="0"/>
              <a:t>St. Mark’s Basilica</a:t>
            </a:r>
            <a:endParaRPr lang="en-US" dirty="0"/>
          </a:p>
        </p:txBody>
      </p:sp>
      <p:sp>
        <p:nvSpPr>
          <p:cNvPr id="6" name="Text Placeholder 5"/>
          <p:cNvSpPr>
            <a:spLocks noGrp="1"/>
          </p:cNvSpPr>
          <p:nvPr>
            <p:ph type="body" sz="half" idx="2"/>
          </p:nvPr>
        </p:nvSpPr>
        <p:spPr/>
        <p:txBody>
          <a:bodyPr/>
          <a:lstStyle/>
          <a:p>
            <a:r>
              <a:rPr lang="en-US" dirty="0"/>
              <a:t>Consecrated in 1094, this ornate cathedral, although located in Venice, Italy, is a classic example of Byzantine architecture. Such churches represented perhaps the greatest achievement of Byzantine art and were certainly the most monumental expressions of Byzantine culture.</a:t>
            </a:r>
          </a:p>
        </p:txBody>
      </p:sp>
      <p:pic>
        <p:nvPicPr>
          <p:cNvPr id="2058" name="Picture 10" descr="http://ebooks.bfwpub.com/strayer1e/figures/10_UN430_0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59099" y="-447498"/>
            <a:ext cx="7134895" cy="850323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142859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607669"/>
            <a:ext cx="10058400" cy="1371600"/>
          </a:xfrm>
        </p:spPr>
        <p:txBody>
          <a:bodyPr/>
          <a:lstStyle/>
          <a:p>
            <a:r>
              <a:rPr lang="en-US" b="1" i="1" dirty="0"/>
              <a:t>Byzantium and the World</a:t>
            </a:r>
            <a:endParaRPr lang="en-US" dirty="0"/>
          </a:p>
        </p:txBody>
      </p:sp>
      <p:sp>
        <p:nvSpPr>
          <p:cNvPr id="3" name="Content Placeholder 2"/>
          <p:cNvSpPr>
            <a:spLocks noGrp="1"/>
          </p:cNvSpPr>
          <p:nvPr>
            <p:ph idx="1"/>
          </p:nvPr>
        </p:nvSpPr>
        <p:spPr/>
        <p:txBody>
          <a:bodyPr/>
          <a:lstStyle/>
          <a:p>
            <a:r>
              <a:rPr lang="en-US" dirty="0" smtClean="0"/>
              <a:t>Interacted with its neighbors politically and militarily</a:t>
            </a:r>
          </a:p>
          <a:p>
            <a:r>
              <a:rPr lang="en-US" dirty="0" smtClean="0"/>
              <a:t>Persia quickly became part of the Arab world.</a:t>
            </a:r>
          </a:p>
          <a:p>
            <a:r>
              <a:rPr lang="en-US" dirty="0" smtClean="0"/>
              <a:t>Byzantines used “Greek fire” (Oil, </a:t>
            </a:r>
            <a:r>
              <a:rPr lang="en-US" dirty="0" err="1" smtClean="0"/>
              <a:t>sulfer</a:t>
            </a:r>
            <a:r>
              <a:rPr lang="en-US" dirty="0" smtClean="0"/>
              <a:t> and lime through a bronze tube) to keep Arab away.</a:t>
            </a:r>
          </a:p>
          <a:p>
            <a:r>
              <a:rPr lang="en-US" dirty="0" smtClean="0"/>
              <a:t>Central player in long distance trade</a:t>
            </a:r>
          </a:p>
          <a:p>
            <a:r>
              <a:rPr lang="en-US" dirty="0" smtClean="0"/>
              <a:t>Kept much of Greek learning.</a:t>
            </a:r>
          </a:p>
          <a:p>
            <a:endParaRPr lang="en-US" dirty="0" smtClean="0"/>
          </a:p>
          <a:p>
            <a:pPr marL="0" indent="0">
              <a:buNone/>
            </a:pPr>
            <a:endParaRPr lang="en-US" dirty="0"/>
          </a:p>
        </p:txBody>
      </p:sp>
      <p:pic>
        <p:nvPicPr>
          <p:cNvPr id="4098" name="Picture 2" descr="http://t0.gstatic.com/images?q=tbn:ANd9GcQSMF_WNwUYa2zIZd5OKDNYJDNjbWAfLcMJc_8xNgB7wQzmv0fuQ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88772" y="3340483"/>
            <a:ext cx="6332771" cy="32470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9169558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a:t>The Conversion of Russia</a:t>
            </a:r>
            <a:endParaRPr lang="en-US" dirty="0"/>
          </a:p>
        </p:txBody>
      </p:sp>
      <p:sp>
        <p:nvSpPr>
          <p:cNvPr id="3" name="Content Placeholder 2"/>
          <p:cNvSpPr>
            <a:spLocks noGrp="1"/>
          </p:cNvSpPr>
          <p:nvPr>
            <p:ph idx="1"/>
          </p:nvPr>
        </p:nvSpPr>
        <p:spPr>
          <a:xfrm>
            <a:off x="1066800" y="1919369"/>
            <a:ext cx="10058400" cy="4577900"/>
          </a:xfrm>
        </p:spPr>
        <p:txBody>
          <a:bodyPr>
            <a:noAutofit/>
          </a:bodyPr>
          <a:lstStyle/>
          <a:p>
            <a:r>
              <a:rPr lang="en-US" sz="2800" dirty="0" err="1" smtClean="0"/>
              <a:t>Kievan</a:t>
            </a:r>
            <a:r>
              <a:rPr lang="en-US" sz="2800" dirty="0" smtClean="0"/>
              <a:t> </a:t>
            </a:r>
            <a:r>
              <a:rPr lang="en-US" sz="2800" dirty="0" err="1" smtClean="0"/>
              <a:t>Rus</a:t>
            </a:r>
            <a:r>
              <a:rPr lang="en-US" sz="2800" dirty="0" smtClean="0"/>
              <a:t> is a third wave civilization spurred by trade.</a:t>
            </a:r>
          </a:p>
          <a:p>
            <a:r>
              <a:rPr lang="en-US" sz="2800" dirty="0" smtClean="0"/>
              <a:t>Prince Vladimir of Kiev had to pick a religion to unify his people.</a:t>
            </a:r>
          </a:p>
          <a:p>
            <a:endParaRPr lang="en-US" sz="2800" dirty="0" smtClean="0"/>
          </a:p>
          <a:p>
            <a:r>
              <a:rPr lang="en-US" sz="2800" dirty="0" smtClean="0"/>
              <a:t>He chose the religion of Byzantium, Eastern Orthodox Christianity.</a:t>
            </a:r>
          </a:p>
          <a:p>
            <a:endParaRPr lang="en-US" sz="2800" dirty="0" smtClean="0"/>
          </a:p>
          <a:p>
            <a:r>
              <a:rPr lang="en-US" sz="2800" dirty="0" smtClean="0"/>
              <a:t>Orthodox </a:t>
            </a:r>
            <a:r>
              <a:rPr lang="en-US" sz="2800" dirty="0"/>
              <a:t>Christianity had spread mostly to Ukraine and western Russia.</a:t>
            </a:r>
          </a:p>
          <a:p>
            <a:endParaRPr lang="en-US" sz="2800" dirty="0" smtClean="0"/>
          </a:p>
          <a:p>
            <a:endParaRPr lang="en-US" sz="2800" dirty="0"/>
          </a:p>
          <a:p>
            <a:endParaRPr lang="en-US" sz="2000" dirty="0"/>
          </a:p>
        </p:txBody>
      </p:sp>
    </p:spTree>
    <p:extLst>
      <p:ext uri="{BB962C8B-B14F-4D97-AF65-F5344CB8AC3E}">
        <p14:creationId xmlns:p14="http://schemas.microsoft.com/office/powerpoint/2010/main" val="12298968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a:t>The Conversion of Russia</a:t>
            </a:r>
            <a:endParaRPr lang="en-US" dirty="0"/>
          </a:p>
        </p:txBody>
      </p:sp>
      <p:sp>
        <p:nvSpPr>
          <p:cNvPr id="3" name="Content Placeholder 2"/>
          <p:cNvSpPr>
            <a:spLocks noGrp="1"/>
          </p:cNvSpPr>
          <p:nvPr>
            <p:ph idx="1"/>
          </p:nvPr>
        </p:nvSpPr>
        <p:spPr>
          <a:xfrm>
            <a:off x="1066800" y="2103119"/>
            <a:ext cx="10058400" cy="4284801"/>
          </a:xfrm>
        </p:spPr>
        <p:txBody>
          <a:bodyPr>
            <a:normAutofit/>
          </a:bodyPr>
          <a:lstStyle/>
          <a:p>
            <a:r>
              <a:rPr lang="en-US" sz="3200" dirty="0"/>
              <a:t>He borrowed Byzantine architecture, the Cyrillic alphabet, extensive use of icons, monastic tradition stressing prayer.  </a:t>
            </a:r>
          </a:p>
          <a:p>
            <a:endParaRPr lang="en-US" sz="3200" dirty="0"/>
          </a:p>
          <a:p>
            <a:r>
              <a:rPr lang="en-US" sz="3200" dirty="0" smtClean="0"/>
              <a:t>When Moscow fell to the Muslim infidels, it was considered the “Third Rome”.</a:t>
            </a:r>
          </a:p>
          <a:p>
            <a:endParaRPr lang="en-US" sz="2400" dirty="0"/>
          </a:p>
        </p:txBody>
      </p:sp>
    </p:spTree>
    <p:extLst>
      <p:ext uri="{BB962C8B-B14F-4D97-AF65-F5344CB8AC3E}">
        <p14:creationId xmlns:p14="http://schemas.microsoft.com/office/powerpoint/2010/main" val="26977848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dirty="0"/>
              <a:t>Society and the Church, 500–1000</a:t>
            </a:r>
            <a:endParaRPr lang="en-US" dirty="0"/>
          </a:p>
        </p:txBody>
      </p:sp>
      <p:sp>
        <p:nvSpPr>
          <p:cNvPr id="3" name="Content Placeholder 2"/>
          <p:cNvSpPr>
            <a:spLocks noGrp="1"/>
          </p:cNvSpPr>
          <p:nvPr>
            <p:ph idx="1"/>
          </p:nvPr>
        </p:nvSpPr>
        <p:spPr>
          <a:xfrm>
            <a:off x="486697" y="2103120"/>
            <a:ext cx="11164529" cy="4371422"/>
          </a:xfrm>
        </p:spPr>
        <p:txBody>
          <a:bodyPr>
            <a:noAutofit/>
          </a:bodyPr>
          <a:lstStyle/>
          <a:p>
            <a:r>
              <a:rPr lang="en-US" sz="2400" dirty="0" smtClean="0"/>
              <a:t>Fragmented and decentralized societies brought about feudalism.  </a:t>
            </a:r>
          </a:p>
          <a:p>
            <a:r>
              <a:rPr lang="en-US" sz="2400" dirty="0" smtClean="0"/>
              <a:t>In the absence of Roman authority, this way of living was the only security available to many. </a:t>
            </a:r>
          </a:p>
          <a:p>
            <a:r>
              <a:rPr lang="en-US" sz="2400" dirty="0" smtClean="0"/>
              <a:t>Much like Buddhism’s appeal to the Chinese after the fall of the Han dynasty, Christianity made many promises after the fall of the Roman Empire. </a:t>
            </a:r>
          </a:p>
          <a:p>
            <a:endParaRPr lang="en-US" sz="2400" dirty="0" smtClean="0"/>
          </a:p>
          <a:p>
            <a:r>
              <a:rPr lang="en-US" sz="2400" dirty="0"/>
              <a:t>Although often little more than a collection of quarreling principalities, the </a:t>
            </a:r>
            <a:r>
              <a:rPr lang="en-US" sz="2400" dirty="0" smtClean="0"/>
              <a:t>Holy Roman Empire </a:t>
            </a:r>
            <a:r>
              <a:rPr lang="en-US" sz="2400" dirty="0"/>
              <a:t>emerged out of Otto I of Saxony's efforts to renew Roman rule in the tenth century. </a:t>
            </a:r>
          </a:p>
        </p:txBody>
      </p:sp>
    </p:spTree>
    <p:extLst>
      <p:ext uri="{BB962C8B-B14F-4D97-AF65-F5344CB8AC3E}">
        <p14:creationId xmlns:p14="http://schemas.microsoft.com/office/powerpoint/2010/main" val="343495763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i="1" dirty="0"/>
              <a:t>Accelerating Change in the West, 1000–1300</a:t>
            </a:r>
            <a:endParaRPr lang="en-US" dirty="0"/>
          </a:p>
        </p:txBody>
      </p:sp>
      <p:sp>
        <p:nvSpPr>
          <p:cNvPr id="4" name="Text Placeholder 3"/>
          <p:cNvSpPr>
            <a:spLocks noGrp="1"/>
          </p:cNvSpPr>
          <p:nvPr>
            <p:ph type="body" sz="half" idx="2"/>
          </p:nvPr>
        </p:nvSpPr>
        <p:spPr/>
        <p:txBody>
          <a:bodyPr>
            <a:normAutofit/>
          </a:bodyPr>
          <a:lstStyle/>
          <a:p>
            <a:r>
              <a:rPr lang="en-US" sz="1800" dirty="0"/>
              <a:t>The Magyar (Hungarian) and Viking invasions disrupted and threatened post Roman Europe.</a:t>
            </a:r>
          </a:p>
          <a:p>
            <a:endParaRPr lang="en-US" sz="1800" dirty="0"/>
          </a:p>
        </p:txBody>
      </p:sp>
      <p:pic>
        <p:nvPicPr>
          <p:cNvPr id="5122" name="Picture 2" descr="Map 10.3"/>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798490" y="0"/>
            <a:ext cx="7394512" cy="684473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2585621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dirty="0"/>
              <a:t>Accelerating Change in the West, 1000–1300</a:t>
            </a:r>
            <a:endParaRPr lang="en-US" dirty="0"/>
          </a:p>
        </p:txBody>
      </p:sp>
      <p:sp>
        <p:nvSpPr>
          <p:cNvPr id="3" name="Content Placeholder 2"/>
          <p:cNvSpPr>
            <a:spLocks noGrp="1"/>
          </p:cNvSpPr>
          <p:nvPr>
            <p:ph idx="1"/>
          </p:nvPr>
        </p:nvSpPr>
        <p:spPr>
          <a:xfrm>
            <a:off x="442452" y="2231908"/>
            <a:ext cx="11547987" cy="3931920"/>
          </a:xfrm>
        </p:spPr>
        <p:txBody>
          <a:bodyPr>
            <a:noAutofit/>
          </a:bodyPr>
          <a:lstStyle/>
          <a:p>
            <a:r>
              <a:rPr lang="en-US" sz="2400" dirty="0" smtClean="0"/>
              <a:t>Europe grew drastically paralleling that of China’s movement to the south. </a:t>
            </a:r>
          </a:p>
          <a:p>
            <a:r>
              <a:rPr lang="en-US" sz="2400" dirty="0" smtClean="0"/>
              <a:t>Land was cleared for farming.  People didn’t think removing all of the trees would do any harm.</a:t>
            </a:r>
          </a:p>
          <a:p>
            <a:r>
              <a:rPr lang="en-US" sz="2400" dirty="0" smtClean="0"/>
              <a:t>Huge growth deteriorated women’s </a:t>
            </a:r>
            <a:br>
              <a:rPr lang="en-US" sz="2400" dirty="0" smtClean="0"/>
            </a:br>
            <a:r>
              <a:rPr lang="en-US" sz="2400" dirty="0" smtClean="0"/>
              <a:t>opportunities. </a:t>
            </a:r>
          </a:p>
          <a:p>
            <a:r>
              <a:rPr lang="en-US" sz="2400" dirty="0" smtClean="0"/>
              <a:t>Outside of monastic life, Beguines, </a:t>
            </a:r>
            <a:br>
              <a:rPr lang="en-US" sz="2400" dirty="0" smtClean="0"/>
            </a:br>
            <a:r>
              <a:rPr lang="en-US" sz="2400" dirty="0" smtClean="0"/>
              <a:t>laywomen, Practiced the same lifestyle the men did with celibacy,</a:t>
            </a:r>
          </a:p>
          <a:p>
            <a:pPr marL="0" indent="0">
              <a:buNone/>
            </a:pPr>
            <a:r>
              <a:rPr lang="en-US" sz="2400" dirty="0" smtClean="0"/>
              <a:t>Were poor, and dedicated their lives to weaving and working with the sick and poor.</a:t>
            </a:r>
          </a:p>
          <a:p>
            <a:pPr marL="0" indent="0">
              <a:buNone/>
            </a:pPr>
            <a:endParaRPr lang="en-US" sz="2400" dirty="0"/>
          </a:p>
        </p:txBody>
      </p:sp>
      <p:pic>
        <p:nvPicPr>
          <p:cNvPr id="6146" name="Picture 2" descr="http://ebooks.bfwpub.com/strayer1e/figures/10_UN441_01.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82515" y="3209938"/>
            <a:ext cx="4807924" cy="197585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689549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dirty="0"/>
              <a:t>Europe Outward Bound: The Crusading Tradition</a:t>
            </a:r>
            <a:endParaRPr lang="en-US" dirty="0"/>
          </a:p>
        </p:txBody>
      </p:sp>
      <p:sp>
        <p:nvSpPr>
          <p:cNvPr id="3" name="Content Placeholder 2"/>
          <p:cNvSpPr>
            <a:spLocks noGrp="1"/>
          </p:cNvSpPr>
          <p:nvPr>
            <p:ph idx="1"/>
          </p:nvPr>
        </p:nvSpPr>
        <p:spPr/>
        <p:txBody>
          <a:bodyPr>
            <a:normAutofit/>
          </a:bodyPr>
          <a:lstStyle/>
          <a:p>
            <a:pPr marL="0" indent="0">
              <a:buNone/>
            </a:pPr>
            <a:r>
              <a:rPr lang="en-US" sz="2400" dirty="0" smtClean="0"/>
              <a:t>Expansion during this time period was a given.  </a:t>
            </a:r>
            <a:r>
              <a:rPr lang="en-US" sz="2400" dirty="0" smtClean="0"/>
              <a:t>Europe was looking to increase contact with their more distant neighbors. </a:t>
            </a:r>
          </a:p>
          <a:p>
            <a:pPr marL="0" indent="0">
              <a:buNone/>
            </a:pPr>
            <a:r>
              <a:rPr lang="en-US" sz="2400" dirty="0" smtClean="0"/>
              <a:t>The Arabs and Turks were both moving into the Byzantine Empire and there was pressure to expand.  </a:t>
            </a:r>
          </a:p>
          <a:p>
            <a:endParaRPr lang="en-US" sz="2400" dirty="0" smtClean="0"/>
          </a:p>
          <a:p>
            <a:pPr marL="0" indent="0">
              <a:buNone/>
            </a:pPr>
            <a:r>
              <a:rPr lang="en-US" sz="2400" dirty="0" smtClean="0"/>
              <a:t>As part of the wider Western European expansion, the Vikings set off around 1000  </a:t>
            </a:r>
            <a:r>
              <a:rPr lang="en-US" sz="2400" dirty="0"/>
              <a:t>C.E</a:t>
            </a:r>
            <a:r>
              <a:rPr lang="en-US" sz="2400" dirty="0"/>
              <a:t>. </a:t>
            </a:r>
            <a:r>
              <a:rPr lang="en-US" sz="2400" dirty="0" smtClean="0"/>
              <a:t>on </a:t>
            </a:r>
            <a:r>
              <a:rPr lang="en-US" sz="2400" dirty="0"/>
              <a:t>a maritime transatlantic venture that established colonies in Iceland, Greenland, and Newfoundland. </a:t>
            </a:r>
            <a:endParaRPr lang="en-US" sz="2400" dirty="0" smtClean="0"/>
          </a:p>
          <a:p>
            <a:endParaRPr lang="en-US" sz="2400" dirty="0"/>
          </a:p>
        </p:txBody>
      </p:sp>
    </p:spTree>
    <p:extLst>
      <p:ext uri="{BB962C8B-B14F-4D97-AF65-F5344CB8AC3E}">
        <p14:creationId xmlns:p14="http://schemas.microsoft.com/office/powerpoint/2010/main" val="20013503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dirty="0"/>
              <a:t>Europe Outward Bound: The Crusading Tradition</a:t>
            </a:r>
            <a:endParaRPr lang="en-US" dirty="0"/>
          </a:p>
        </p:txBody>
      </p:sp>
      <p:sp>
        <p:nvSpPr>
          <p:cNvPr id="3" name="Content Placeholder 2"/>
          <p:cNvSpPr>
            <a:spLocks noGrp="1"/>
          </p:cNvSpPr>
          <p:nvPr>
            <p:ph idx="1"/>
          </p:nvPr>
        </p:nvSpPr>
        <p:spPr>
          <a:xfrm>
            <a:off x="1066800" y="2103119"/>
            <a:ext cx="10348452" cy="4253435"/>
          </a:xfrm>
        </p:spPr>
        <p:txBody>
          <a:bodyPr>
            <a:noAutofit/>
          </a:bodyPr>
          <a:lstStyle/>
          <a:p>
            <a:pPr marL="0" indent="0">
              <a:buNone/>
            </a:pPr>
            <a:r>
              <a:rPr lang="en-US" sz="2400" dirty="0" smtClean="0"/>
              <a:t>As Eastern Christendom was falling, the Crusades were springing up.  </a:t>
            </a:r>
          </a:p>
          <a:p>
            <a:pPr marL="0" indent="0">
              <a:buNone/>
            </a:pPr>
            <a:r>
              <a:rPr lang="en-US" sz="2400" dirty="0" smtClean="0"/>
              <a:t>Participants vowed and were given indulgences</a:t>
            </a:r>
          </a:p>
          <a:p>
            <a:pPr marL="0" indent="0">
              <a:buNone/>
            </a:pPr>
            <a:r>
              <a:rPr lang="en-US" sz="2400" dirty="0"/>
              <a:t>	</a:t>
            </a:r>
            <a:r>
              <a:rPr lang="en-US" sz="2400" dirty="0" smtClean="0"/>
              <a:t>- removed penalties for confessed sins</a:t>
            </a:r>
          </a:p>
          <a:p>
            <a:pPr marL="0" indent="0">
              <a:buNone/>
            </a:pPr>
            <a:r>
              <a:rPr lang="en-US" sz="2400" dirty="0"/>
              <a:t>	</a:t>
            </a:r>
            <a:r>
              <a:rPr lang="en-US" sz="2400" dirty="0" smtClean="0"/>
              <a:t>- immunity from lawsuits</a:t>
            </a:r>
          </a:p>
          <a:p>
            <a:pPr marL="0" indent="0">
              <a:buNone/>
            </a:pPr>
            <a:r>
              <a:rPr lang="en-US" sz="2400" dirty="0"/>
              <a:t>	</a:t>
            </a:r>
            <a:r>
              <a:rPr lang="en-US" sz="2400" dirty="0" smtClean="0"/>
              <a:t>- moratorium on repayments of debts</a:t>
            </a:r>
          </a:p>
          <a:p>
            <a:pPr marL="0" indent="0">
              <a:buNone/>
            </a:pPr>
            <a:r>
              <a:rPr lang="en-US" sz="2400" dirty="0" smtClean="0"/>
              <a:t>The contradiction of war and Christianity was not seen.</a:t>
            </a:r>
          </a:p>
          <a:p>
            <a:pPr marL="0" indent="0">
              <a:buNone/>
            </a:pPr>
            <a:r>
              <a:rPr lang="en-US" sz="2400" dirty="0" smtClean="0"/>
              <a:t>The Crusades were a series of wars attempting to stop the takeover of, or take back lands from Islam.  They were unsuccessful</a:t>
            </a:r>
            <a:endParaRPr lang="en-US" sz="2400" dirty="0" smtClean="0"/>
          </a:p>
        </p:txBody>
      </p:sp>
    </p:spTree>
    <p:extLst>
      <p:ext uri="{BB962C8B-B14F-4D97-AF65-F5344CB8AC3E}">
        <p14:creationId xmlns:p14="http://schemas.microsoft.com/office/powerpoint/2010/main" val="4715553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Connected and Divided</a:t>
            </a:r>
            <a:endParaRPr lang="en-US" dirty="0"/>
          </a:p>
        </p:txBody>
      </p:sp>
      <p:sp>
        <p:nvSpPr>
          <p:cNvPr id="3" name="Content Placeholder 2"/>
          <p:cNvSpPr>
            <a:spLocks noGrp="1"/>
          </p:cNvSpPr>
          <p:nvPr>
            <p:ph idx="1"/>
          </p:nvPr>
        </p:nvSpPr>
        <p:spPr/>
        <p:txBody>
          <a:bodyPr>
            <a:normAutofit/>
          </a:bodyPr>
          <a:lstStyle/>
          <a:p>
            <a:r>
              <a:rPr lang="en-US" sz="2400" dirty="0" smtClean="0"/>
              <a:t>For Eurasia, Christianity offered much of what Buddhism did for the Chinese. </a:t>
            </a:r>
          </a:p>
          <a:p>
            <a:r>
              <a:rPr lang="en-US" sz="2400" dirty="0" smtClean="0"/>
              <a:t>Europe became a global center for Christianity.</a:t>
            </a:r>
          </a:p>
          <a:p>
            <a:r>
              <a:rPr lang="en-US" sz="2400" dirty="0" smtClean="0"/>
              <a:t>1/3 of the world’s population at the time were Christians.</a:t>
            </a:r>
          </a:p>
          <a:p>
            <a:r>
              <a:rPr lang="en-US" sz="2400" dirty="0" smtClean="0"/>
              <a:t>Others were in Africa, the Middle East and Asia. </a:t>
            </a:r>
          </a:p>
          <a:p>
            <a:r>
              <a:rPr lang="en-US" sz="2400" dirty="0" smtClean="0"/>
              <a:t>Later, North Africa, Nubia, Central Asia and western China – Christianity vanished as other religions came in.</a:t>
            </a:r>
            <a:endParaRPr lang="en-US" sz="2400" dirty="0"/>
          </a:p>
        </p:txBody>
      </p:sp>
    </p:spTree>
    <p:extLst>
      <p:ext uri="{BB962C8B-B14F-4D97-AF65-F5344CB8AC3E}">
        <p14:creationId xmlns:p14="http://schemas.microsoft.com/office/powerpoint/2010/main" val="77173344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Map 10.4"/>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892615" y="-242314"/>
            <a:ext cx="10581631" cy="710031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616803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dirty="0"/>
              <a:t>Europe Outward Bound: The Crusading Tradition</a:t>
            </a:r>
            <a:endParaRPr lang="en-US" dirty="0"/>
          </a:p>
        </p:txBody>
      </p:sp>
      <p:sp>
        <p:nvSpPr>
          <p:cNvPr id="3" name="Content Placeholder 2"/>
          <p:cNvSpPr>
            <a:spLocks noGrp="1"/>
          </p:cNvSpPr>
          <p:nvPr>
            <p:ph idx="1"/>
          </p:nvPr>
        </p:nvSpPr>
        <p:spPr/>
        <p:txBody>
          <a:bodyPr>
            <a:normAutofit/>
          </a:bodyPr>
          <a:lstStyle/>
          <a:p>
            <a:r>
              <a:rPr lang="en-US" sz="2400" dirty="0" smtClean="0"/>
              <a:t>Thousands of Europeans were in contact with the Islamic world and began a love of finer goods. </a:t>
            </a:r>
          </a:p>
          <a:p>
            <a:r>
              <a:rPr lang="en-US" sz="2400" dirty="0" smtClean="0"/>
              <a:t>Cross-Cultural exchange spurred contact and created a greater divide between  Eastern and Western Christendom.  This still exists today. </a:t>
            </a:r>
          </a:p>
          <a:p>
            <a:endParaRPr lang="en-US" sz="2400" dirty="0"/>
          </a:p>
          <a:p>
            <a:r>
              <a:rPr lang="en-US" sz="2400" dirty="0" smtClean="0"/>
              <a:t>With all of the trade, Wester Europe was still not more economically developed than their counterparts. </a:t>
            </a:r>
            <a:endParaRPr lang="en-US" sz="2400" dirty="0"/>
          </a:p>
        </p:txBody>
      </p:sp>
    </p:spTree>
    <p:extLst>
      <p:ext uri="{BB962C8B-B14F-4D97-AF65-F5344CB8AC3E}">
        <p14:creationId xmlns:p14="http://schemas.microsoft.com/office/powerpoint/2010/main" val="116888677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a:t>Reason and Faith</a:t>
            </a:r>
            <a:endParaRPr lang="en-US" dirty="0"/>
          </a:p>
        </p:txBody>
      </p:sp>
      <p:sp>
        <p:nvSpPr>
          <p:cNvPr id="3" name="Content Placeholder 2"/>
          <p:cNvSpPr>
            <a:spLocks noGrp="1"/>
          </p:cNvSpPr>
          <p:nvPr>
            <p:ph idx="1"/>
          </p:nvPr>
        </p:nvSpPr>
        <p:spPr>
          <a:xfrm>
            <a:off x="1066800" y="1734411"/>
            <a:ext cx="10058400" cy="5020350"/>
          </a:xfrm>
        </p:spPr>
        <p:txBody>
          <a:bodyPr>
            <a:noAutofit/>
          </a:bodyPr>
          <a:lstStyle/>
          <a:p>
            <a:pPr marL="0" indent="0">
              <a:buNone/>
            </a:pPr>
            <a:r>
              <a:rPr lang="en-US" sz="2400" dirty="0" smtClean="0"/>
              <a:t>The idea of using reason was one that was growing and personal autonomy was growing for individuals.  People listened to Aristotle and others to help them with reason.  They tried to keep a divide between reason and faith.  </a:t>
            </a:r>
          </a:p>
          <a:p>
            <a:pPr marL="0" indent="0">
              <a:buNone/>
            </a:pPr>
            <a:endParaRPr lang="en-US" sz="2400" dirty="0"/>
          </a:p>
          <a:p>
            <a:pPr marL="0" indent="0">
              <a:buNone/>
            </a:pPr>
            <a:r>
              <a:rPr lang="en-US" sz="2400" dirty="0" smtClean="0"/>
              <a:t>Students at a school in France asked their teacher to provide proof of God, only through reason and not the Bible or divine revelation.  This was the first idea of natural thought. </a:t>
            </a:r>
          </a:p>
          <a:p>
            <a:pPr marL="0" indent="0">
              <a:buNone/>
            </a:pPr>
            <a:r>
              <a:rPr lang="en-US" sz="2400" dirty="0" smtClean="0"/>
              <a:t> </a:t>
            </a:r>
          </a:p>
        </p:txBody>
      </p:sp>
    </p:spTree>
    <p:extLst>
      <p:ext uri="{BB962C8B-B14F-4D97-AF65-F5344CB8AC3E}">
        <p14:creationId xmlns:p14="http://schemas.microsoft.com/office/powerpoint/2010/main" val="228059892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a:t>Reason and Faith</a:t>
            </a:r>
            <a:endParaRPr lang="en-US" dirty="0"/>
          </a:p>
        </p:txBody>
      </p:sp>
      <p:sp>
        <p:nvSpPr>
          <p:cNvPr id="3" name="Content Placeholder 2"/>
          <p:cNvSpPr>
            <a:spLocks noGrp="1"/>
          </p:cNvSpPr>
          <p:nvPr>
            <p:ph idx="1"/>
          </p:nvPr>
        </p:nvSpPr>
        <p:spPr/>
        <p:txBody>
          <a:bodyPr>
            <a:noAutofit/>
          </a:bodyPr>
          <a:lstStyle/>
          <a:p>
            <a:pPr marL="0" indent="0">
              <a:buNone/>
            </a:pPr>
            <a:r>
              <a:rPr lang="en-US" sz="2400" dirty="0" smtClean="0"/>
              <a:t>Slowly </a:t>
            </a:r>
            <a:r>
              <a:rPr lang="en-US" sz="2400" dirty="0"/>
              <a:t>and never completely, the scientific study of nature, known as “natural philosophy,” began to separate itself from theology. In European universities, natural philosophy was studied in the faculty of arts, which was separate from the faculty of theology, although many scholars contributed to both fields.  This was applied to law and medicine as well. </a:t>
            </a:r>
          </a:p>
          <a:p>
            <a:pPr marL="0" indent="0">
              <a:buNone/>
            </a:pPr>
            <a:endParaRPr lang="en-US" sz="2400" dirty="0" smtClean="0"/>
          </a:p>
          <a:p>
            <a:pPr marL="0" indent="0">
              <a:buNone/>
            </a:pPr>
            <a:r>
              <a:rPr lang="en-US" sz="2400" dirty="0" smtClean="0"/>
              <a:t>Enthusiasm </a:t>
            </a:r>
            <a:r>
              <a:rPr lang="en-US" sz="2400" dirty="0"/>
              <a:t>for rational inquiry stimulated European scholars during the High Middle Ages to seek out original ancient Greek texts, particularly those </a:t>
            </a:r>
            <a:r>
              <a:rPr lang="en-US" sz="2400" dirty="0" smtClean="0"/>
              <a:t>of Aristotle. </a:t>
            </a:r>
            <a:endParaRPr lang="en-US" sz="2400" dirty="0" smtClean="0"/>
          </a:p>
          <a:p>
            <a:endParaRPr lang="en-US" sz="2400" dirty="0"/>
          </a:p>
        </p:txBody>
      </p:sp>
    </p:spTree>
    <p:extLst>
      <p:ext uri="{BB962C8B-B14F-4D97-AF65-F5344CB8AC3E}">
        <p14:creationId xmlns:p14="http://schemas.microsoft.com/office/powerpoint/2010/main" val="3891631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a:t>Reason and Faith</a:t>
            </a:r>
            <a:endParaRPr lang="en-US" dirty="0"/>
          </a:p>
        </p:txBody>
      </p:sp>
      <p:sp>
        <p:nvSpPr>
          <p:cNvPr id="3" name="Content Placeholder 2"/>
          <p:cNvSpPr>
            <a:spLocks noGrp="1"/>
          </p:cNvSpPr>
          <p:nvPr>
            <p:ph idx="1"/>
          </p:nvPr>
        </p:nvSpPr>
        <p:spPr>
          <a:xfrm>
            <a:off x="1066800" y="1710813"/>
            <a:ext cx="10058400" cy="4324227"/>
          </a:xfrm>
        </p:spPr>
        <p:txBody>
          <a:bodyPr>
            <a:noAutofit/>
          </a:bodyPr>
          <a:lstStyle/>
          <a:p>
            <a:r>
              <a:rPr lang="en-US" sz="2400" dirty="0" smtClean="0"/>
              <a:t>Aristotle’s writings became the basis for education in Universities. </a:t>
            </a:r>
          </a:p>
          <a:p>
            <a:endParaRPr lang="en-US" sz="2400" dirty="0"/>
          </a:p>
          <a:p>
            <a:r>
              <a:rPr lang="en-US" sz="2400" dirty="0"/>
              <a:t>In the work of the thirteenth-century theologian Thomas Aquinas, Aristotle’s ideas were thoroughly integrated into a logical and systematic presentation of Christian doctrine</a:t>
            </a:r>
            <a:r>
              <a:rPr lang="en-US" sz="2400" dirty="0" smtClean="0"/>
              <a:t>.</a:t>
            </a:r>
          </a:p>
          <a:p>
            <a:endParaRPr lang="en-US" sz="2400" dirty="0"/>
          </a:p>
          <a:p>
            <a:r>
              <a:rPr lang="en-US" sz="2400" dirty="0"/>
              <a:t>In this growing emphasis on human rationality, at least partially separate from divine revelation, lay one of the foundations of the later Scientific Revolution and the secularization of European intellectual life.</a:t>
            </a:r>
            <a:endParaRPr lang="en-US" sz="2400" dirty="0"/>
          </a:p>
        </p:txBody>
      </p:sp>
    </p:spTree>
    <p:extLst>
      <p:ext uri="{BB962C8B-B14F-4D97-AF65-F5344CB8AC3E}">
        <p14:creationId xmlns:p14="http://schemas.microsoft.com/office/powerpoint/2010/main" val="192777747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a:t>Reason and Faith</a:t>
            </a:r>
            <a:endParaRPr lang="en-US" dirty="0"/>
          </a:p>
        </p:txBody>
      </p:sp>
      <p:sp>
        <p:nvSpPr>
          <p:cNvPr id="3" name="Content Placeholder 2"/>
          <p:cNvSpPr>
            <a:spLocks noGrp="1"/>
          </p:cNvSpPr>
          <p:nvPr>
            <p:ph idx="1"/>
          </p:nvPr>
        </p:nvSpPr>
        <p:spPr>
          <a:xfrm>
            <a:off x="1066800" y="1710813"/>
            <a:ext cx="10058400" cy="4324227"/>
          </a:xfrm>
        </p:spPr>
        <p:txBody>
          <a:bodyPr>
            <a:noAutofit/>
          </a:bodyPr>
          <a:lstStyle/>
          <a:p>
            <a:r>
              <a:rPr lang="en-US" sz="2400" dirty="0"/>
              <a:t>In 529, the emperor Justinian closed Plato’s Academy in Athens, claiming that it was an outpost of paganism. Its scholars dispersed into lands that soon became Islamic, carrying Greek learning into the Islamic world. Church authorities as well were suspicious of classical Greek thought, sometimes persecuting scholars who were too enamored with the </a:t>
            </a:r>
            <a:r>
              <a:rPr lang="en-US" sz="2400" dirty="0" smtClean="0"/>
              <a:t>ancients.</a:t>
            </a:r>
          </a:p>
          <a:p>
            <a:endParaRPr lang="en-US" sz="2400" dirty="0"/>
          </a:p>
          <a:p>
            <a:r>
              <a:rPr lang="en-US" sz="2400" dirty="0" smtClean="0"/>
              <a:t>They also did this with Galileo and </a:t>
            </a:r>
            <a:r>
              <a:rPr lang="en-US" sz="2400" dirty="0" err="1" smtClean="0"/>
              <a:t>Copernicaus</a:t>
            </a:r>
            <a:r>
              <a:rPr lang="en-US" sz="2400" smtClean="0"/>
              <a:t>. </a:t>
            </a:r>
            <a:endParaRPr lang="en-US" sz="2400" dirty="0"/>
          </a:p>
        </p:txBody>
      </p:sp>
    </p:spTree>
    <p:extLst>
      <p:ext uri="{BB962C8B-B14F-4D97-AF65-F5344CB8AC3E}">
        <p14:creationId xmlns:p14="http://schemas.microsoft.com/office/powerpoint/2010/main" val="143061956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35346118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0607" y="397896"/>
            <a:ext cx="11475077" cy="1371600"/>
          </a:xfrm>
        </p:spPr>
        <p:txBody>
          <a:bodyPr>
            <a:normAutofit fontScale="90000"/>
          </a:bodyPr>
          <a:lstStyle/>
          <a:p>
            <a:r>
              <a:rPr lang="en-US" b="1" dirty="0"/>
              <a:t>Eastern Christendom: Building on the Roman Past</a:t>
            </a:r>
            <a:endParaRPr lang="en-US" dirty="0"/>
          </a:p>
        </p:txBody>
      </p:sp>
      <p:sp>
        <p:nvSpPr>
          <p:cNvPr id="3" name="Content Placeholder 2"/>
          <p:cNvSpPr>
            <a:spLocks noGrp="1"/>
          </p:cNvSpPr>
          <p:nvPr>
            <p:ph idx="1"/>
          </p:nvPr>
        </p:nvSpPr>
        <p:spPr>
          <a:xfrm>
            <a:off x="360607" y="1885406"/>
            <a:ext cx="11475077" cy="4566910"/>
          </a:xfrm>
        </p:spPr>
        <p:txBody>
          <a:bodyPr>
            <a:noAutofit/>
          </a:bodyPr>
          <a:lstStyle/>
          <a:p>
            <a:r>
              <a:rPr lang="en-US" sz="2800" dirty="0"/>
              <a:t>Byzantium has no clear starting </a:t>
            </a:r>
            <a:r>
              <a:rPr lang="en-US" sz="2800" dirty="0" smtClean="0"/>
              <a:t>point.</a:t>
            </a:r>
          </a:p>
          <a:p>
            <a:r>
              <a:rPr lang="en-US" sz="2800" dirty="0" smtClean="0"/>
              <a:t>Many viewed it as a continuance of the Roman Empire.</a:t>
            </a:r>
          </a:p>
          <a:p>
            <a:r>
              <a:rPr lang="en-US" sz="2800" dirty="0" smtClean="0"/>
              <a:t>Christendom was divided into the Eastern and Western halves.</a:t>
            </a:r>
          </a:p>
          <a:p>
            <a:r>
              <a:rPr lang="en-US" sz="2800" dirty="0" smtClean="0"/>
              <a:t>Eastern half </a:t>
            </a:r>
            <a:r>
              <a:rPr lang="en-US" sz="2800" dirty="0"/>
              <a:t>persisted for another thousand years</a:t>
            </a:r>
            <a:r>
              <a:rPr lang="en-US" sz="2800" dirty="0" smtClean="0"/>
              <a:t>.</a:t>
            </a:r>
          </a:p>
          <a:p>
            <a:pPr lvl="1"/>
            <a:r>
              <a:rPr lang="en-US" sz="2400" dirty="0"/>
              <a:t> </a:t>
            </a:r>
            <a:r>
              <a:rPr lang="en-US" sz="2400" dirty="0" smtClean="0"/>
              <a:t>Housed Byzantium</a:t>
            </a:r>
          </a:p>
          <a:p>
            <a:pPr lvl="1"/>
            <a:r>
              <a:rPr lang="en-US" sz="2400" dirty="0" smtClean="0"/>
              <a:t> Wealthier</a:t>
            </a:r>
            <a:r>
              <a:rPr lang="en-US" sz="2400" dirty="0"/>
              <a:t>, more urbanized, and more cosmopolitan </a:t>
            </a:r>
            <a:endParaRPr lang="en-US" sz="2400" dirty="0" smtClean="0"/>
          </a:p>
          <a:p>
            <a:pPr lvl="1"/>
            <a:r>
              <a:rPr lang="en-US" sz="2400" dirty="0" smtClean="0"/>
              <a:t> Stronger army</a:t>
            </a:r>
            <a:r>
              <a:rPr lang="en-US" sz="2400" dirty="0"/>
              <a:t>, navy, and merchant marine as well as clever diplomacy, its leaders were able to deflect the Germanic and Hun invaders who had overwhelmed the western Roman Empire.</a:t>
            </a:r>
          </a:p>
        </p:txBody>
      </p:sp>
    </p:spTree>
    <p:extLst>
      <p:ext uri="{BB962C8B-B14F-4D97-AF65-F5344CB8AC3E}">
        <p14:creationId xmlns:p14="http://schemas.microsoft.com/office/powerpoint/2010/main" val="2226162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Key moments in Byzantium History</a:t>
            </a:r>
            <a:endParaRPr lang="en-US" dirty="0"/>
          </a:p>
        </p:txBody>
      </p:sp>
      <p:sp>
        <p:nvSpPr>
          <p:cNvPr id="3" name="Content Placeholder 2"/>
          <p:cNvSpPr>
            <a:spLocks noGrp="1"/>
          </p:cNvSpPr>
          <p:nvPr>
            <p:ph idx="1"/>
          </p:nvPr>
        </p:nvSpPr>
        <p:spPr/>
        <p:txBody>
          <a:bodyPr>
            <a:normAutofit/>
          </a:bodyPr>
          <a:lstStyle/>
          <a:p>
            <a:r>
              <a:rPr lang="en-US" b="1" dirty="0">
                <a:latin typeface="Arial" panose="020B0604020202020204" pitchFamily="34" charset="0"/>
              </a:rPr>
              <a:t>Key Moments in Byzantine History</a:t>
            </a:r>
          </a:p>
          <a:p>
            <a:pPr fontAlgn="t"/>
            <a:r>
              <a:rPr lang="en-US" dirty="0">
                <a:latin typeface="Arial" panose="020B0604020202020204" pitchFamily="34" charset="0"/>
              </a:rPr>
              <a:t>Founding of </a:t>
            </a:r>
            <a:r>
              <a:rPr lang="en-US" dirty="0" smtClean="0">
                <a:latin typeface="Arial" panose="020B0604020202020204" pitchFamily="34" charset="0"/>
              </a:rPr>
              <a:t>Constantinople					330</a:t>
            </a:r>
            <a:endParaRPr lang="en-US" dirty="0">
              <a:latin typeface="Arial" panose="020B0604020202020204" pitchFamily="34" charset="0"/>
            </a:endParaRPr>
          </a:p>
          <a:p>
            <a:pPr fontAlgn="t"/>
            <a:r>
              <a:rPr lang="en-US" dirty="0">
                <a:latin typeface="Arial" panose="020B0604020202020204" pitchFamily="34" charset="0"/>
              </a:rPr>
              <a:t>Final division of Roman Empire into eastern and western </a:t>
            </a:r>
            <a:r>
              <a:rPr lang="en-US" dirty="0" smtClean="0">
                <a:latin typeface="Arial" panose="020B0604020202020204" pitchFamily="34" charset="0"/>
              </a:rPr>
              <a:t>halves	ca. 395</a:t>
            </a:r>
          </a:p>
          <a:p>
            <a:pPr fontAlgn="t"/>
            <a:r>
              <a:rPr lang="en-US" dirty="0" smtClean="0">
                <a:latin typeface="Arial" panose="020B0604020202020204" pitchFamily="34" charset="0"/>
              </a:rPr>
              <a:t>Reign </a:t>
            </a:r>
            <a:r>
              <a:rPr lang="en-US" dirty="0">
                <a:latin typeface="Arial" panose="020B0604020202020204" pitchFamily="34" charset="0"/>
              </a:rPr>
              <a:t>of Justinian; attempted </a:t>
            </a:r>
            <a:r>
              <a:rPr lang="en-US" dirty="0" err="1">
                <a:latin typeface="Arial" panose="020B0604020202020204" pitchFamily="34" charset="0"/>
              </a:rPr>
              <a:t>reconquest</a:t>
            </a:r>
            <a:r>
              <a:rPr lang="en-US" dirty="0">
                <a:latin typeface="Arial" panose="020B0604020202020204" pitchFamily="34" charset="0"/>
              </a:rPr>
              <a:t> of western </a:t>
            </a:r>
            <a:r>
              <a:rPr lang="en-US" dirty="0" smtClean="0">
                <a:latin typeface="Arial" panose="020B0604020202020204" pitchFamily="34" charset="0"/>
              </a:rPr>
              <a:t>empire		527–565</a:t>
            </a:r>
            <a:endParaRPr lang="en-US" dirty="0">
              <a:latin typeface="Arial" panose="020B0604020202020204" pitchFamily="34" charset="0"/>
            </a:endParaRPr>
          </a:p>
          <a:p>
            <a:pPr fontAlgn="t"/>
            <a:r>
              <a:rPr lang="en-US" dirty="0">
                <a:latin typeface="Arial" panose="020B0604020202020204" pitchFamily="34" charset="0"/>
              </a:rPr>
              <a:t>Loss of Syria/Palestine, Egypt, and North Africa to Arab </a:t>
            </a:r>
            <a:r>
              <a:rPr lang="en-US" dirty="0" smtClean="0">
                <a:latin typeface="Arial" panose="020B0604020202020204" pitchFamily="34" charset="0"/>
              </a:rPr>
              <a:t>forces	7th </a:t>
            </a:r>
            <a:r>
              <a:rPr lang="en-US" dirty="0">
                <a:latin typeface="Arial" panose="020B0604020202020204" pitchFamily="34" charset="0"/>
              </a:rPr>
              <a:t>century</a:t>
            </a:r>
          </a:p>
          <a:p>
            <a:pPr fontAlgn="t"/>
            <a:r>
              <a:rPr lang="en-US" dirty="0">
                <a:latin typeface="Arial" panose="020B0604020202020204" pitchFamily="34" charset="0"/>
              </a:rPr>
              <a:t>Iconoclastic </a:t>
            </a:r>
            <a:r>
              <a:rPr lang="en-US" dirty="0" smtClean="0">
                <a:latin typeface="Arial" panose="020B0604020202020204" pitchFamily="34" charset="0"/>
              </a:rPr>
              <a:t>controversy						726–843</a:t>
            </a:r>
            <a:endParaRPr lang="en-US" dirty="0">
              <a:latin typeface="Arial" panose="020B0604020202020204" pitchFamily="34" charset="0"/>
            </a:endParaRPr>
          </a:p>
          <a:p>
            <a:pPr fontAlgn="t"/>
            <a:r>
              <a:rPr lang="en-US" dirty="0">
                <a:latin typeface="Arial" panose="020B0604020202020204" pitchFamily="34" charset="0"/>
              </a:rPr>
              <a:t>Conversion of Vladimir, prince of Kiev, to </a:t>
            </a:r>
            <a:r>
              <a:rPr lang="en-US" dirty="0" smtClean="0">
                <a:latin typeface="Arial" panose="020B0604020202020204" pitchFamily="34" charset="0"/>
              </a:rPr>
              <a:t>Christianity			988</a:t>
            </a:r>
            <a:endParaRPr lang="en-US" dirty="0">
              <a:latin typeface="Arial" panose="020B0604020202020204" pitchFamily="34" charset="0"/>
            </a:endParaRPr>
          </a:p>
          <a:p>
            <a:pPr fontAlgn="t"/>
            <a:r>
              <a:rPr lang="en-US" dirty="0">
                <a:latin typeface="Arial" panose="020B0604020202020204" pitchFamily="34" charset="0"/>
              </a:rPr>
              <a:t>Mutual excommunication of pope and </a:t>
            </a:r>
            <a:r>
              <a:rPr lang="en-US" dirty="0" smtClean="0">
                <a:latin typeface="Arial" panose="020B0604020202020204" pitchFamily="34" charset="0"/>
              </a:rPr>
              <a:t>patriarch			1054</a:t>
            </a:r>
            <a:endParaRPr lang="en-US" dirty="0">
              <a:latin typeface="Arial" panose="020B0604020202020204" pitchFamily="34" charset="0"/>
            </a:endParaRPr>
          </a:p>
          <a:p>
            <a:pPr fontAlgn="t"/>
            <a:r>
              <a:rPr lang="en-US" dirty="0">
                <a:latin typeface="Arial" panose="020B0604020202020204" pitchFamily="34" charset="0"/>
              </a:rPr>
              <a:t>Crusaders sack </a:t>
            </a:r>
            <a:r>
              <a:rPr lang="en-US" dirty="0" smtClean="0">
                <a:latin typeface="Arial" panose="020B0604020202020204" pitchFamily="34" charset="0"/>
              </a:rPr>
              <a:t>Constantinople					1204</a:t>
            </a:r>
            <a:endParaRPr lang="en-US" dirty="0">
              <a:latin typeface="Arial" panose="020B0604020202020204" pitchFamily="34" charset="0"/>
            </a:endParaRPr>
          </a:p>
          <a:p>
            <a:pPr fontAlgn="t"/>
            <a:r>
              <a:rPr lang="en-US" dirty="0">
                <a:latin typeface="Arial" panose="020B0604020202020204" pitchFamily="34" charset="0"/>
              </a:rPr>
              <a:t>Ottomans seize Constantinople; end of Byzantine </a:t>
            </a:r>
            <a:r>
              <a:rPr lang="en-US" dirty="0" smtClean="0">
                <a:latin typeface="Arial" panose="020B0604020202020204" pitchFamily="34" charset="0"/>
              </a:rPr>
              <a:t>Empire		1453</a:t>
            </a:r>
            <a:endParaRPr lang="en-US" dirty="0">
              <a:latin typeface="Arial" panose="020B0604020202020204" pitchFamily="34" charset="0"/>
            </a:endParaRPr>
          </a:p>
          <a:p>
            <a:endParaRPr lang="en-US" dirty="0"/>
          </a:p>
        </p:txBody>
      </p:sp>
    </p:spTree>
    <p:extLst>
      <p:ext uri="{BB962C8B-B14F-4D97-AF65-F5344CB8AC3E}">
        <p14:creationId xmlns:p14="http://schemas.microsoft.com/office/powerpoint/2010/main" val="35315827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a:t>The Byzantine State</a:t>
            </a:r>
            <a:endParaRPr lang="en-US" dirty="0"/>
          </a:p>
        </p:txBody>
      </p:sp>
      <p:sp>
        <p:nvSpPr>
          <p:cNvPr id="3" name="Content Placeholder 2"/>
          <p:cNvSpPr>
            <a:spLocks noGrp="1"/>
          </p:cNvSpPr>
          <p:nvPr>
            <p:ph idx="1"/>
          </p:nvPr>
        </p:nvSpPr>
        <p:spPr>
          <a:xfrm>
            <a:off x="360607" y="1687132"/>
            <a:ext cx="11539471" cy="5357612"/>
          </a:xfrm>
        </p:spPr>
        <p:txBody>
          <a:bodyPr>
            <a:noAutofit/>
          </a:bodyPr>
          <a:lstStyle/>
          <a:p>
            <a:r>
              <a:rPr lang="en-US" sz="2400" dirty="0" smtClean="0"/>
              <a:t>Emperor Justinian </a:t>
            </a:r>
            <a:r>
              <a:rPr lang="en-US" sz="2400" dirty="0"/>
              <a:t>(reigned 527–565</a:t>
            </a:r>
            <a:r>
              <a:rPr lang="en-US" sz="2400" dirty="0" smtClean="0"/>
              <a:t>) tried to reconquer the Mediterranean Basin</a:t>
            </a:r>
          </a:p>
          <a:p>
            <a:r>
              <a:rPr lang="en-US" sz="2400" dirty="0" smtClean="0"/>
              <a:t>Rapid Arab/Islamic expansion stopped him</a:t>
            </a:r>
          </a:p>
          <a:p>
            <a:r>
              <a:rPr lang="en-US" sz="2400" dirty="0" smtClean="0"/>
              <a:t>Still a power house up to 1200 </a:t>
            </a:r>
          </a:p>
          <a:p>
            <a:r>
              <a:rPr lang="en-US" sz="2400" dirty="0" smtClean="0"/>
              <a:t>Generals raised peasant armies and ruled Mediterranean and Black seas.</a:t>
            </a:r>
          </a:p>
          <a:p>
            <a:r>
              <a:rPr lang="en-US" sz="2400" dirty="0"/>
              <a:t>“Personal freedom in the provinces was constrained more by neighbors and rival households,” concluded one historian, “than by the imperial government</a:t>
            </a:r>
            <a:r>
              <a:rPr lang="en-US" sz="2400" dirty="0" smtClean="0"/>
              <a:t>.”</a:t>
            </a:r>
          </a:p>
          <a:p>
            <a:r>
              <a:rPr lang="en-US" sz="2400" dirty="0" smtClean="0"/>
              <a:t>After 1085 it shrank from aggressive European Powers, Catholic Crusaders, Turkic Muslim invaders.</a:t>
            </a:r>
          </a:p>
          <a:p>
            <a:r>
              <a:rPr lang="en-US" sz="2400" dirty="0" smtClean="0"/>
              <a:t>Fell in 1453, when Turkic Ottoman Empire took it.</a:t>
            </a:r>
          </a:p>
          <a:p>
            <a:endParaRPr lang="en-US" sz="2400" dirty="0" smtClean="0"/>
          </a:p>
          <a:p>
            <a:endParaRPr lang="en-US" sz="2400" dirty="0" smtClean="0"/>
          </a:p>
        </p:txBody>
      </p:sp>
    </p:spTree>
    <p:extLst>
      <p:ext uri="{BB962C8B-B14F-4D97-AF65-F5344CB8AC3E}">
        <p14:creationId xmlns:p14="http://schemas.microsoft.com/office/powerpoint/2010/main" val="5114967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 eyewitnesses lament</a:t>
            </a:r>
            <a:endParaRPr lang="en-US" dirty="0"/>
          </a:p>
        </p:txBody>
      </p:sp>
      <p:sp>
        <p:nvSpPr>
          <p:cNvPr id="3" name="Content Placeholder 2"/>
          <p:cNvSpPr>
            <a:spLocks noGrp="1"/>
          </p:cNvSpPr>
          <p:nvPr>
            <p:ph idx="1"/>
          </p:nvPr>
        </p:nvSpPr>
        <p:spPr/>
        <p:txBody>
          <a:bodyPr>
            <a:normAutofit/>
          </a:bodyPr>
          <a:lstStyle/>
          <a:p>
            <a:r>
              <a:rPr lang="en-US" sz="2400" dirty="0"/>
              <a:t>And the entire city was to be seen in the tents of the [Turkish] camp, the city deserted, lying lifeless, naked, soundless, without either form or beauty. O city, head of all cities, center of the four corners of the world</a:t>
            </a:r>
            <a:r>
              <a:rPr lang="en-US" sz="2400" dirty="0" smtClean="0"/>
              <a:t>, pride </a:t>
            </a:r>
            <a:r>
              <a:rPr lang="en-US" sz="2400" dirty="0"/>
              <a:t>of the Romans, civilizer of the barbarians… Where is your beauty, O paradise…? Where are the bodies of the Apostle of my Lord…? Where are the relics of the saints, those of the martyrs? Where are the remains of Constantine the Great and the other emperors?…Oh, what a loss!</a:t>
            </a:r>
          </a:p>
        </p:txBody>
      </p:sp>
    </p:spTree>
    <p:extLst>
      <p:ext uri="{BB962C8B-B14F-4D97-AF65-F5344CB8AC3E}">
        <p14:creationId xmlns:p14="http://schemas.microsoft.com/office/powerpoint/2010/main" val="21478858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2704" y="583289"/>
            <a:ext cx="3105955" cy="4787306"/>
          </a:xfrm>
        </p:spPr>
        <p:txBody>
          <a:bodyPr>
            <a:normAutofit/>
          </a:bodyPr>
          <a:lstStyle/>
          <a:p>
            <a:r>
              <a:rPr lang="en-US" b="1" dirty="0"/>
              <a:t>The Byzantine </a:t>
            </a:r>
            <a:r>
              <a:rPr lang="en-US" b="1" dirty="0" smtClean="0"/>
              <a:t>Empire</a:t>
            </a:r>
            <a:endParaRPr lang="en-US" dirty="0"/>
          </a:p>
        </p:txBody>
      </p:sp>
      <p:pic>
        <p:nvPicPr>
          <p:cNvPr id="1026" name="Picture 2" descr="Map 10.1"/>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438659" y="583289"/>
            <a:ext cx="8314432" cy="5412751"/>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438908" y="6025939"/>
            <a:ext cx="11314183" cy="646331"/>
          </a:xfrm>
          <a:prstGeom prst="rect">
            <a:avLst/>
          </a:prstGeom>
          <a:noFill/>
        </p:spPr>
        <p:txBody>
          <a:bodyPr wrap="square" rtlCol="0">
            <a:spAutoFit/>
          </a:bodyPr>
          <a:lstStyle/>
          <a:p>
            <a:r>
              <a:rPr lang="en-US" sz="1200" dirty="0"/>
              <a:t>The Byzantine Empire reached its greatest extent under Emperor Justinian in the mid-sixth century </a:t>
            </a:r>
            <a:r>
              <a:rPr lang="en-US" sz="1200" cap="all" dirty="0"/>
              <a:t>C.E.</a:t>
            </a:r>
            <a:r>
              <a:rPr lang="en-US" sz="1200" dirty="0"/>
              <a:t> It subsequently lost considerable territory to various Christian European powers as well as to Muslim Arab and Turkic invaders.</a:t>
            </a:r>
            <a:br>
              <a:rPr lang="en-US" sz="1200" dirty="0"/>
            </a:br>
            <a:endParaRPr lang="en-US" sz="1200" dirty="0"/>
          </a:p>
        </p:txBody>
      </p:sp>
      <p:cxnSp>
        <p:nvCxnSpPr>
          <p:cNvPr id="8" name="Straight Arrow Connector 7"/>
          <p:cNvCxnSpPr/>
          <p:nvPr/>
        </p:nvCxnSpPr>
        <p:spPr>
          <a:xfrm flipV="1">
            <a:off x="1983346" y="3284113"/>
            <a:ext cx="7134896" cy="1280160"/>
          </a:xfrm>
          <a:prstGeom prst="straightConnector1">
            <a:avLst/>
          </a:prstGeom>
          <a:ln w="76200">
            <a:tailEnd type="triangle"/>
          </a:ln>
        </p:spPr>
        <p:style>
          <a:lnRef idx="3">
            <a:schemeClr val="accent2"/>
          </a:lnRef>
          <a:fillRef idx="0">
            <a:schemeClr val="accent2"/>
          </a:fillRef>
          <a:effectRef idx="2">
            <a:schemeClr val="accent2"/>
          </a:effectRef>
          <a:fontRef idx="minor">
            <a:schemeClr val="tx1"/>
          </a:fontRef>
        </p:style>
      </p:cxnSp>
      <p:sp>
        <p:nvSpPr>
          <p:cNvPr id="9" name="TextBox 8"/>
          <p:cNvSpPr txBox="1"/>
          <p:nvPr/>
        </p:nvSpPr>
        <p:spPr>
          <a:xfrm>
            <a:off x="948940" y="4379607"/>
            <a:ext cx="1109599" cy="369332"/>
          </a:xfrm>
          <a:prstGeom prst="rect">
            <a:avLst/>
          </a:prstGeom>
          <a:noFill/>
        </p:spPr>
        <p:txBody>
          <a:bodyPr wrap="none" rtlCol="0">
            <a:spAutoFit/>
          </a:bodyPr>
          <a:lstStyle/>
          <a:p>
            <a:r>
              <a:rPr lang="en-US" dirty="0" smtClean="0"/>
              <a:t>CAPITAL</a:t>
            </a:r>
            <a:endParaRPr lang="en-US" dirty="0"/>
          </a:p>
        </p:txBody>
      </p:sp>
    </p:spTree>
    <p:extLst>
      <p:ext uri="{BB962C8B-B14F-4D97-AF65-F5344CB8AC3E}">
        <p14:creationId xmlns:p14="http://schemas.microsoft.com/office/powerpoint/2010/main" val="23960566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https://scontent-ord1-1.xx.fbcdn.net/hphotos-xpl1/v/t1.0-9/12249591_10153213996912078_7850783259328679490_n.jpg?oh=29c8f3e2ba7c92b09f7a350e11660305&amp;oe=56B8A1AA"/>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014455" y="115910"/>
            <a:ext cx="10022740" cy="665050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44212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dirty="0"/>
              <a:t>The Byzantine Church and Christian Divergence</a:t>
            </a:r>
            <a:endParaRPr lang="en-US" dirty="0"/>
          </a:p>
        </p:txBody>
      </p:sp>
      <p:sp>
        <p:nvSpPr>
          <p:cNvPr id="3" name="Content Placeholder 2"/>
          <p:cNvSpPr>
            <a:spLocks noGrp="1"/>
          </p:cNvSpPr>
          <p:nvPr>
            <p:ph idx="1"/>
          </p:nvPr>
        </p:nvSpPr>
        <p:spPr/>
        <p:txBody>
          <a:bodyPr>
            <a:normAutofit/>
          </a:bodyPr>
          <a:lstStyle/>
          <a:p>
            <a:r>
              <a:rPr lang="en-US" sz="2400" dirty="0" smtClean="0"/>
              <a:t>In Byzantium, the emperor was Caesar and Pope.  The state and church became one.  This gave the emperor the power to appoint a patriarch of the church. </a:t>
            </a:r>
          </a:p>
          <a:p>
            <a:r>
              <a:rPr lang="en-US" sz="2400" dirty="0" smtClean="0"/>
              <a:t>There were divisions in the Christian church between the Eastern Orthodoxy and the West. </a:t>
            </a:r>
          </a:p>
          <a:p>
            <a:endParaRPr lang="en-US" sz="2400" dirty="0"/>
          </a:p>
          <a:p>
            <a:r>
              <a:rPr lang="en-US" sz="2400" dirty="0" smtClean="0"/>
              <a:t>The Byzantine emperors ordered iconoclasm, a destruction of the many well loved religions images in the Eastern Orthodox church between 726-843 CE</a:t>
            </a:r>
            <a:endParaRPr lang="en-US" sz="2400" dirty="0"/>
          </a:p>
        </p:txBody>
      </p:sp>
    </p:spTree>
    <p:extLst>
      <p:ext uri="{BB962C8B-B14F-4D97-AF65-F5344CB8AC3E}">
        <p14:creationId xmlns:p14="http://schemas.microsoft.com/office/powerpoint/2010/main" val="229381116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
  <a:themeElements>
    <a:clrScheme name="Savon">
      <a:dk1>
        <a:sysClr val="windowText" lastClr="000000"/>
      </a:dk1>
      <a:lt1>
        <a:sysClr val="window" lastClr="FFFFFF"/>
      </a:lt1>
      <a:dk2>
        <a:srgbClr val="373545"/>
      </a:dk2>
      <a:lt2>
        <a:srgbClr val="BCD0E0"/>
      </a:lt2>
      <a:accent1>
        <a:srgbClr val="3494BA"/>
      </a:accent1>
      <a:accent2>
        <a:srgbClr val="58B6C0"/>
      </a:accent2>
      <a:accent3>
        <a:srgbClr val="75BDA7"/>
      </a:accent3>
      <a:accent4>
        <a:srgbClr val="7A8C8E"/>
      </a:accent4>
      <a:accent5>
        <a:srgbClr val="84ACB6"/>
      </a:accent5>
      <a:accent6>
        <a:srgbClr val="6793CD"/>
      </a:accent6>
      <a:hlink>
        <a:srgbClr val="6B9F25"/>
      </a:hlink>
      <a:folHlink>
        <a:srgbClr val="9F6715"/>
      </a:folHlink>
    </a:clrScheme>
    <a:fontScheme name="Savon">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80000"/>
                <a:shade val="100000"/>
                <a:satMod val="300000"/>
              </a:schemeClr>
            </a:gs>
            <a:gs pos="100000">
              <a:schemeClr val="phClr">
                <a:tint val="100000"/>
                <a:shade val="30000"/>
                <a:satMod val="200000"/>
              </a:schemeClr>
            </a:gs>
          </a:gsLst>
          <a:path path="circle">
            <a:fillToRect l="50000" t="50000" r="50000" b="50000"/>
          </a:path>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 id="{1306E473-ED32-493B-A2D0-240A757EDD34}" vid="{913DB040-6816-4415-960D-8178C785755E}"/>
    </a:ext>
  </a:extLst>
</a:theme>
</file>

<file path=docProps/app.xml><?xml version="1.0" encoding="utf-8"?>
<Properties xmlns="http://schemas.openxmlformats.org/officeDocument/2006/extended-properties" xmlns:vt="http://schemas.openxmlformats.org/officeDocument/2006/docPropsVTypes">
  <Template>TM03457510[[fn=Savon]]</Template>
  <TotalTime>525</TotalTime>
  <Words>944</Words>
  <Application>Microsoft Office PowerPoint</Application>
  <PresentationFormat>Widescreen</PresentationFormat>
  <Paragraphs>130</Paragraphs>
  <Slides>26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26</vt:i4>
      </vt:variant>
    </vt:vector>
  </HeadingPairs>
  <TitlesOfParts>
    <vt:vector size="29" baseType="lpstr">
      <vt:lpstr>Arial</vt:lpstr>
      <vt:lpstr>Century Gothic</vt:lpstr>
      <vt:lpstr>Savon</vt:lpstr>
      <vt:lpstr>Chapter 10 </vt:lpstr>
      <vt:lpstr>Connected and Divided</vt:lpstr>
      <vt:lpstr>Eastern Christendom: Building on the Roman Past</vt:lpstr>
      <vt:lpstr>Key moments in Byzantium History</vt:lpstr>
      <vt:lpstr>The Byzantine State</vt:lpstr>
      <vt:lpstr>An eyewitnesses lament</vt:lpstr>
      <vt:lpstr>The Byzantine Empire</vt:lpstr>
      <vt:lpstr>PowerPoint Presentation</vt:lpstr>
      <vt:lpstr>The Byzantine Church and Christian Divergence</vt:lpstr>
      <vt:lpstr>Christianity</vt:lpstr>
      <vt:lpstr>St. Mark’s Basilica</vt:lpstr>
      <vt:lpstr>Byzantium and the World</vt:lpstr>
      <vt:lpstr>The Conversion of Russia</vt:lpstr>
      <vt:lpstr>The Conversion of Russia</vt:lpstr>
      <vt:lpstr>Society and the Church, 500–1000</vt:lpstr>
      <vt:lpstr>Accelerating Change in the West, 1000–1300</vt:lpstr>
      <vt:lpstr>Accelerating Change in the West, 1000–1300</vt:lpstr>
      <vt:lpstr>Europe Outward Bound: The Crusading Tradition</vt:lpstr>
      <vt:lpstr>Europe Outward Bound: The Crusading Tradition</vt:lpstr>
      <vt:lpstr>PowerPoint Presentation</vt:lpstr>
      <vt:lpstr>Europe Outward Bound: The Crusading Tradition</vt:lpstr>
      <vt:lpstr>Reason and Faith</vt:lpstr>
      <vt:lpstr>Reason and Faith</vt:lpstr>
      <vt:lpstr>Reason and Faith</vt:lpstr>
      <vt:lpstr>Reason and Faith</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10</dc:title>
  <dc:creator>Amanda Long</dc:creator>
  <cp:lastModifiedBy>Amanda Long</cp:lastModifiedBy>
  <cp:revision>33</cp:revision>
  <dcterms:created xsi:type="dcterms:W3CDTF">2015-11-16T16:23:06Z</dcterms:created>
  <dcterms:modified xsi:type="dcterms:W3CDTF">2015-11-20T15:57:54Z</dcterms:modified>
</cp:coreProperties>
</file>