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  <p:sldMasterId id="2147483672" r:id="rId4"/>
  </p:sldMasterIdLst>
  <p:notesMasterIdLst>
    <p:notesMasterId r:id="rId27"/>
  </p:notesMasterIdLst>
  <p:sldIdLst>
    <p:sldId id="256" r:id="rId5"/>
    <p:sldId id="261" r:id="rId6"/>
    <p:sldId id="260" r:id="rId7"/>
    <p:sldId id="258" r:id="rId8"/>
    <p:sldId id="263" r:id="rId9"/>
    <p:sldId id="257" r:id="rId10"/>
    <p:sldId id="264" r:id="rId11"/>
    <p:sldId id="282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1B5E5-4101-4592-99C3-AA44CF5537AA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F68E2-7799-45AD-83D8-55E1F8279D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F68E2-7799-45AD-83D8-55E1F8279D4F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34000" contrast="57000"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005C-9C95-49F3-AD14-FDA9932B169A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DB0A-CC90-41C2-95BE-E3BDCF46E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005C-9C95-49F3-AD14-FDA9932B169A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DB0A-CC90-41C2-95BE-E3BDCF46E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005C-9C95-49F3-AD14-FDA9932B169A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DB0A-CC90-41C2-95BE-E3BDCF46E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0437745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86844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005C-9C95-49F3-AD14-FDA9932B169A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DB0A-CC90-41C2-95BE-E3BDCF46E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6600">
                <a:latin typeface="Juice ITC" pitchFamily="8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005C-9C95-49F3-AD14-FDA9932B169A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DB0A-CC90-41C2-95BE-E3BDCF46E2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457200" y="342900"/>
            <a:ext cx="8229600" cy="6172200"/>
          </a:xfrm>
          <a:prstGeom prst="roundRect">
            <a:avLst/>
          </a:prstGeom>
          <a:solidFill>
            <a:schemeClr val="bg2">
              <a:lumMod val="9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800" b="1" cap="all">
                <a:solidFill>
                  <a:srgbClr val="7030A0"/>
                </a:solidFill>
                <a:latin typeface="Juice ITC" pitchFamily="8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orbe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005C-9C95-49F3-AD14-FDA9932B169A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DB0A-CC90-41C2-95BE-E3BDCF46E2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0"/>
            <a:ext cx="91535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005C-9C95-49F3-AD14-FDA9932B169A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DB0A-CC90-41C2-95BE-E3BDCF46E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005C-9C95-49F3-AD14-FDA9932B169A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DB0A-CC90-41C2-95BE-E3BDCF46E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005C-9C95-49F3-AD14-FDA9932B169A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DB0A-CC90-41C2-95BE-E3BDCF46E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005C-9C95-49F3-AD14-FDA9932B169A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DB0A-CC90-41C2-95BE-E3BDCF46E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005C-9C95-49F3-AD14-FDA9932B169A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DB0A-CC90-41C2-95BE-E3BDCF46E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005C-9C95-49F3-AD14-FDA9932B169A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DB0A-CC90-41C2-95BE-E3BDCF46E2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457200" y="342900"/>
            <a:ext cx="8229600" cy="6172200"/>
          </a:xfrm>
          <a:prstGeom prst="roundRect">
            <a:avLst/>
          </a:prstGeom>
          <a:solidFill>
            <a:schemeClr val="bg2">
              <a:lumMod val="9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005C-9C95-49F3-AD14-FDA9932B169A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DB0A-CC90-41C2-95BE-E3BDCF46E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005C-9C95-49F3-AD14-FDA9932B169A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DB0A-CC90-41C2-95BE-E3BDCF46E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005C-9C95-49F3-AD14-FDA9932B169A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DB0A-CC90-41C2-95BE-E3BDCF46E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EA005C-9C95-49F3-AD14-FDA9932B169A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93DDB0A-CC90-41C2-95BE-E3BDCF46E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005C-9C95-49F3-AD14-FDA9932B169A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DB0A-CC90-41C2-95BE-E3BDCF46E2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457200" y="342900"/>
            <a:ext cx="8229600" cy="6172200"/>
          </a:xfrm>
          <a:prstGeom prst="roundRect">
            <a:avLst/>
          </a:prstGeom>
          <a:solidFill>
            <a:schemeClr val="bg2">
              <a:lumMod val="9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005C-9C95-49F3-AD14-FDA9932B169A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DB0A-CC90-41C2-95BE-E3BDCF46E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005C-9C95-49F3-AD14-FDA9932B169A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DB0A-CC90-41C2-95BE-E3BDCF46E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005C-9C95-49F3-AD14-FDA9932B169A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DB0A-CC90-41C2-95BE-E3BDCF46E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005C-9C95-49F3-AD14-FDA9932B169A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DB0A-CC90-41C2-95BE-E3BDCF46E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005C-9C95-49F3-AD14-FDA9932B169A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DB0A-CC90-41C2-95BE-E3BDCF46E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005C-9C95-49F3-AD14-FDA9932B169A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DB0A-CC90-41C2-95BE-E3BDCF46E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005C-9C95-49F3-AD14-FDA9932B169A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DB0A-CC90-41C2-95BE-E3BDCF46E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005C-9C95-49F3-AD14-FDA9932B169A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DB0A-CC90-41C2-95BE-E3BDCF46E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005C-9C95-49F3-AD14-FDA9932B169A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DB0A-CC90-41C2-95BE-E3BDCF46E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005C-9C95-49F3-AD14-FDA9932B169A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DB0A-CC90-41C2-95BE-E3BDCF46E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005C-9C95-49F3-AD14-FDA9932B169A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DB0A-CC90-41C2-95BE-E3BDCF46E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005C-9C95-49F3-AD14-FDA9932B169A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DB0A-CC90-41C2-95BE-E3BDCF46E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005C-9C95-49F3-AD14-FDA9932B169A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DB0A-CC90-41C2-95BE-E3BDCF46E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005C-9C95-49F3-AD14-FDA9932B169A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DB0A-CC90-41C2-95BE-E3BDCF46E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005C-9C95-49F3-AD14-FDA9932B169A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DB0A-CC90-41C2-95BE-E3BDCF46E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005C-9C95-49F3-AD14-FDA9932B169A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DB0A-CC90-41C2-95BE-E3BDCF46E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prstClr val="black"/>
              <a:schemeClr val="accent4">
                <a:tint val="45000"/>
                <a:satMod val="400000"/>
              </a:schemeClr>
            </a:duotone>
            <a:lum bright="22000" contrast="36000"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A005C-9C95-49F3-AD14-FDA9932B169A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DDB0A-CC90-41C2-95BE-E3BDCF46E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A005C-9C95-49F3-AD14-FDA9932B169A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DDB0A-CC90-41C2-95BE-E3BDCF46E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>
                <a:alpha val="64000"/>
              </a:srgbClr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A005C-9C95-49F3-AD14-FDA9932B169A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DDB0A-CC90-41C2-95BE-E3BDCF46E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BUSINESS\VOL1\HOME\ALONG\World%20History\4th%20Quarter\Chapter%2014\01%20-%20Sunday%20Bloody%20Sunday.mp3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audio" Target="file:///\\BUSINESS\VOL1\HOME\ALONG\World%20History\4th%20Quarter\Chapter%2014\01%20-%20Sunday%20Bloody%20Sunday.mp3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2906"/>
            <a:ext cx="7334518" cy="229244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Revolution and Nationalism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8941" y="257577"/>
            <a:ext cx="927279" cy="6297769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CHAPTER 14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97151822_df4e9f95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  <a:alpha val="83000"/>
            </a:schemeClr>
          </a:solidFill>
          <a:ln w="60325" cmpd="sng">
            <a:solidFill>
              <a:schemeClr val="bg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Czarina Alexandra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50000"/>
              <a:alpha val="84000"/>
            </a:schemeClr>
          </a:solidFill>
          <a:ln w="63500" cmpd="sng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Ran things at home.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Son was a hemophilia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Rasputin- mystical powers eased son’s symptoms</a:t>
            </a:r>
          </a:p>
          <a:p>
            <a:pPr>
              <a:buFont typeface="Arial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Alexandra repaid Rasputin by letting him make political decisions. </a:t>
            </a:r>
          </a:p>
          <a:p>
            <a:pPr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97151822_df4e9f95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  <a:alpha val="83000"/>
            </a:schemeClr>
          </a:solidFill>
          <a:ln w="60325" cmpd="sng">
            <a:solidFill>
              <a:schemeClr val="bg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Can’t Fix It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50000"/>
              <a:alpha val="84000"/>
            </a:schemeClr>
          </a:solidFill>
          <a:ln w="63500" cmpd="sng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Nicholas could not fix things so he steps down.</a:t>
            </a:r>
          </a:p>
          <a:p>
            <a:pPr>
              <a:buFont typeface="Arial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A provisional government of local councils takes over.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Lenin returns to Russia and aids in a Revolution 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97151822_df4e9f95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  <a:alpha val="83000"/>
            </a:schemeClr>
          </a:solidFill>
          <a:ln w="60325" cmpd="sng">
            <a:solidFill>
              <a:schemeClr val="bg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Bolshevik Revolution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7582"/>
          </a:xfrm>
          <a:solidFill>
            <a:schemeClr val="accent6">
              <a:lumMod val="50000"/>
              <a:alpha val="84000"/>
            </a:schemeClr>
          </a:solidFill>
          <a:ln w="63500" cmpd="sng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Bolsheviks 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    - gain control – Rename the Communist Party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	- sign treaties w/ Germany to get out of war.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Civil War breaks out.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Lenin- New Economic Policy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	- Restores Russian economy</a:t>
            </a:r>
          </a:p>
          <a:p>
            <a:pPr>
              <a:buFont typeface="Arial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1922 Lenin renames the country U.S.S.R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(Union Of Soviet Socialist Republics)</a:t>
            </a:r>
          </a:p>
          <a:p>
            <a:pPr>
              <a:buNone/>
            </a:pPr>
            <a:endParaRPr lang="en-US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97151822_df4e9f95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  <a:alpha val="83000"/>
            </a:schemeClr>
          </a:solidFill>
          <a:ln w="60325" cmpd="sng">
            <a:solidFill>
              <a:schemeClr val="bg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Joseph Stalin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7582"/>
          </a:xfrm>
          <a:solidFill>
            <a:schemeClr val="accent6">
              <a:lumMod val="50000"/>
              <a:alpha val="84000"/>
            </a:schemeClr>
          </a:solidFill>
          <a:ln w="63500" cmpd="sng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Lenin dies- Joseph Stalin takes over.</a:t>
            </a:r>
          </a:p>
          <a:p>
            <a:pPr>
              <a:buFont typeface="Arial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Enacts a totalitarian govt. </a:t>
            </a:r>
          </a:p>
          <a:p>
            <a:pPr marL="742950" lvl="2" indent="-342900">
              <a:buNone/>
            </a:pPr>
            <a:r>
              <a:rPr lang="en-US" b="1" dirty="0" smtClean="0">
                <a:solidFill>
                  <a:schemeClr val="bg1"/>
                </a:solidFill>
              </a:rPr>
              <a:t>Govt. that dominates </a:t>
            </a:r>
            <a:r>
              <a:rPr lang="en-US" b="1" u="sng" dirty="0" smtClean="0">
                <a:solidFill>
                  <a:schemeClr val="bg1"/>
                </a:solidFill>
              </a:rPr>
              <a:t>every </a:t>
            </a:r>
            <a:r>
              <a:rPr lang="en-US" b="1" dirty="0" smtClean="0">
                <a:solidFill>
                  <a:schemeClr val="bg1"/>
                </a:solidFill>
              </a:rPr>
              <a:t>aspect of life.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Established collective farms, 5 year plan, “Great Purge”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Command economy – unrealistic goals</a:t>
            </a:r>
          </a:p>
          <a:p>
            <a:pPr>
              <a:buFont typeface="Arial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Leads to agricultural and industrial revolutions</a:t>
            </a:r>
          </a:p>
          <a:p>
            <a:pPr>
              <a:buFont typeface="Arial" charset="0"/>
              <a:buChar char="•"/>
            </a:pPr>
            <a:endParaRPr lang="en-US" b="1" dirty="0" smtClean="0">
              <a:solidFill>
                <a:schemeClr val="bg1"/>
              </a:solidFill>
            </a:endParaRPr>
          </a:p>
          <a:p>
            <a:pPr lvl="1">
              <a:buFont typeface="Arial" charset="0"/>
              <a:buChar char="•"/>
            </a:pPr>
            <a:endParaRPr lang="en-US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i="1" dirty="0" smtClean="0"/>
              <a:t>Imperial China</a:t>
            </a:r>
            <a:endParaRPr lang="en-US" sz="7200" b="1" i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Collapses</a:t>
            </a:r>
            <a:endParaRPr lang="en-US" sz="5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Nationalists overthrow Qing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Kuomintang </a:t>
            </a:r>
          </a:p>
          <a:p>
            <a:pPr lvl="1"/>
            <a:r>
              <a:rPr lang="en-US" dirty="0" smtClean="0"/>
              <a:t>Nationalist group </a:t>
            </a:r>
          </a:p>
          <a:p>
            <a:pPr lvl="1"/>
            <a:r>
              <a:rPr lang="en-US" dirty="0" smtClean="0"/>
              <a:t>Pushed for modernization and nationalism</a:t>
            </a:r>
          </a:p>
          <a:p>
            <a:pPr lvl="1"/>
            <a:r>
              <a:rPr lang="en-US" dirty="0" smtClean="0"/>
              <a:t>Approved by the world</a:t>
            </a:r>
          </a:p>
          <a:p>
            <a:r>
              <a:rPr lang="en-US" dirty="0" smtClean="0"/>
              <a:t>Sun </a:t>
            </a:r>
            <a:r>
              <a:rPr lang="en-US" dirty="0" err="1" smtClean="0"/>
              <a:t>Yixian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Leader</a:t>
            </a:r>
          </a:p>
          <a:p>
            <a:pPr lvl="1"/>
            <a:r>
              <a:rPr lang="en-US" dirty="0" smtClean="0"/>
              <a:t>Overthrew the last emperor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Communist Party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Mao Zedong starts party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China’s greatest revolutionary leader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Believed in bringing Marxist ideas to the rural areas instead of urban areas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Tiananmen Square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Means “Gate of Heavenly Peace”</a:t>
            </a:r>
          </a:p>
          <a:p>
            <a:r>
              <a:rPr lang="en-US" dirty="0" smtClean="0"/>
              <a:t>Site for political activities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1989 Students protested for political reform.  Thousands were gunned down, hundreds killed.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Clash in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Chinese Nationalists and Communists clash.  Internal conflict spurs war.</a:t>
            </a:r>
          </a:p>
          <a:p>
            <a:pPr>
              <a:buNone/>
            </a:pPr>
            <a:r>
              <a:rPr lang="en-US" dirty="0" smtClean="0"/>
              <a:t>Nationalist leader Jiang </a:t>
            </a:r>
            <a:r>
              <a:rPr lang="en-US" dirty="0" err="1" smtClean="0"/>
              <a:t>Jieshi</a:t>
            </a:r>
            <a:r>
              <a:rPr lang="en-US" dirty="0" smtClean="0"/>
              <a:t> surrounds the communists.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The Communist peasants take a 6,000 mile trek to safety in the north.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b="1" u="sng" dirty="0" smtClean="0"/>
              <a:t>Long March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China’s internal battle ends when Japan attacks them.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Nationalism in India and SW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Two parties</a:t>
            </a:r>
          </a:p>
          <a:p>
            <a:pPr>
              <a:buNone/>
            </a:pPr>
            <a:r>
              <a:rPr lang="en-US" dirty="0" smtClean="0"/>
              <a:t>	Congress and League</a:t>
            </a:r>
          </a:p>
          <a:p>
            <a:pPr>
              <a:buNone/>
            </a:pPr>
            <a:r>
              <a:rPr lang="en-US" dirty="0" smtClean="0"/>
              <a:t>Both parties want S. Asia to become independent of British Rule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Great Britain says they will give them reforms toward independence if they assist them in WWI. – They lie.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Revolutions in 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Czar’s of Russia continue an autocratic rule and oppose reform of any kind.</a:t>
            </a:r>
          </a:p>
          <a:p>
            <a:pPr>
              <a:buNone/>
            </a:pPr>
            <a:r>
              <a:rPr lang="en-US" dirty="0" smtClean="0"/>
              <a:t>Non-Russians are treated harshly!</a:t>
            </a:r>
          </a:p>
          <a:p>
            <a:r>
              <a:rPr lang="en-US" dirty="0" smtClean="0"/>
              <a:t>Pogroms (violence against Jews) break out.</a:t>
            </a:r>
          </a:p>
          <a:p>
            <a:pPr>
              <a:buNone/>
            </a:pPr>
            <a:r>
              <a:rPr lang="en-US" dirty="0" smtClean="0"/>
              <a:t>Tension grows</a:t>
            </a:r>
          </a:p>
          <a:p>
            <a:r>
              <a:rPr lang="en-US" dirty="0" smtClean="0"/>
              <a:t>Factories Double, but they are still behind the rest of the world.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Amritsar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In 1919, 10,000 Hindus and Muslims gather at the city of Amritsar.  </a:t>
            </a:r>
          </a:p>
          <a:p>
            <a:pPr>
              <a:buNone/>
            </a:pPr>
            <a:r>
              <a:rPr lang="en-US" dirty="0" smtClean="0"/>
              <a:t>British troops are ordered to open fire.</a:t>
            </a:r>
          </a:p>
          <a:p>
            <a:pPr>
              <a:buNone/>
            </a:pPr>
            <a:r>
              <a:rPr lang="en-US" dirty="0" smtClean="0"/>
              <a:t>1200 wounded-400 killed.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This became known as the Amritsar Massacre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People all over the world are angered by this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Mohandas Gandhi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Leader of the independent movement</a:t>
            </a:r>
          </a:p>
          <a:p>
            <a:pPr>
              <a:buNone/>
            </a:pPr>
            <a:r>
              <a:rPr lang="en-US" dirty="0" smtClean="0"/>
              <a:t>His ideas blend religions</a:t>
            </a:r>
          </a:p>
          <a:p>
            <a:pPr>
              <a:buNone/>
            </a:pPr>
            <a:r>
              <a:rPr lang="en-US" dirty="0" smtClean="0"/>
              <a:t>Urges civil disobedience – peaceful protests</a:t>
            </a:r>
          </a:p>
          <a:p>
            <a:pPr>
              <a:buNone/>
            </a:pPr>
            <a:r>
              <a:rPr lang="en-US" dirty="0" smtClean="0"/>
              <a:t>Boycott British goods: schools, taxes, elections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This affects the British economy and they give India self rule.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240 mile walk to collect sea water for salt. Salt March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tries again…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Britain tries to take Persia after WWI.  </a:t>
            </a:r>
          </a:p>
          <a:p>
            <a:pPr>
              <a:buNone/>
            </a:pPr>
            <a:r>
              <a:rPr lang="en-US" dirty="0" smtClean="0"/>
              <a:t>Spurs nationalist movement and revolt.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1921 Reza Shah Pahlavi takes power of Persia and modernizes.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1935- Renames it Iran</a:t>
            </a:r>
          </a:p>
          <a:p>
            <a:pPr>
              <a:buNone/>
            </a:pPr>
            <a:r>
              <a:rPr lang="en-US" dirty="0" smtClean="0"/>
              <a:t>1920’s – 1930’s – European/American companies find large oil deposits in Iran, Iraq, Saudi Arabia, Kuwait.  - Poor $ into countries = rapid growth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Class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Like US / Europe, working class upset over poor working conditions and wages.</a:t>
            </a:r>
          </a:p>
          <a:p>
            <a:r>
              <a:rPr lang="en-US" dirty="0" smtClean="0"/>
              <a:t>Marxist ideas grew popular</a:t>
            </a:r>
          </a:p>
          <a:p>
            <a:pPr lvl="1"/>
            <a:r>
              <a:rPr lang="en-US" dirty="0" smtClean="0"/>
              <a:t>Proletariat (workers) will rule</a:t>
            </a:r>
          </a:p>
          <a:p>
            <a:r>
              <a:rPr lang="en-US" dirty="0" smtClean="0"/>
              <a:t>Marxist followers split into two groups</a:t>
            </a:r>
          </a:p>
          <a:p>
            <a:pPr lvl="1"/>
            <a:r>
              <a:rPr lang="en-US" dirty="0" smtClean="0"/>
              <a:t>Mensheviks – moderates</a:t>
            </a:r>
          </a:p>
          <a:p>
            <a:pPr lvl="1"/>
            <a:r>
              <a:rPr lang="en-US" dirty="0" smtClean="0"/>
              <a:t>Bolsheviks – radicals</a:t>
            </a:r>
          </a:p>
          <a:p>
            <a:pPr lvl="1">
              <a:buNone/>
            </a:pPr>
            <a:r>
              <a:rPr lang="en-US" dirty="0" smtClean="0"/>
              <a:t>Bolsheviks would sacrifice EVERYTHING for change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Vladimir </a:t>
            </a:r>
            <a:r>
              <a:rPr lang="en-US" dirty="0" err="1" smtClean="0"/>
              <a:t>Ulyanov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07818" y="1417638"/>
            <a:ext cx="4040188" cy="525771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Also known as Lenin</a:t>
            </a:r>
          </a:p>
          <a:p>
            <a:r>
              <a:rPr lang="en-US" sz="2800" dirty="0" smtClean="0"/>
              <a:t>Leader of the Bolsheviks</a:t>
            </a:r>
          </a:p>
          <a:p>
            <a:r>
              <a:rPr lang="en-US" sz="2800" dirty="0" smtClean="0"/>
              <a:t>Led the Bolshevik Revolution</a:t>
            </a:r>
          </a:p>
          <a:p>
            <a:pPr>
              <a:buNone/>
            </a:pPr>
            <a:r>
              <a:rPr lang="en-US" sz="2800" dirty="0" smtClean="0"/>
              <a:t>Organized, ruthless, left to avoid being arrested but stayed in touch so he could return when it was safe. 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20" name="Picture 4" descr="Image 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5895" y="1535114"/>
            <a:ext cx="4200905" cy="514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the Revolution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Truce with Germany</a:t>
            </a:r>
          </a:p>
          <a:p>
            <a:r>
              <a:rPr lang="en-US" dirty="0" smtClean="0"/>
              <a:t>Factory control returned to the workers</a:t>
            </a:r>
          </a:p>
          <a:p>
            <a:r>
              <a:rPr lang="en-US" dirty="0" smtClean="0"/>
              <a:t>Farmland distributed to the peasants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97151822_df4e9f95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  <a:alpha val="83000"/>
            </a:schemeClr>
          </a:solidFill>
          <a:ln w="60325" cmpd="sng">
            <a:solidFill>
              <a:schemeClr val="bg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RUSSO- JAPANESE WAR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50000"/>
              <a:alpha val="84000"/>
            </a:schemeClr>
          </a:solidFill>
          <a:ln w="63500" cmpd="sng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Russia and Japan competed for control of Korea and Manchuria.    They both sign treaties to avoid fighting, but Russia breaks the treaties.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Japan retaliates by attacking Russia at Port Arthur. </a:t>
            </a:r>
          </a:p>
          <a:p>
            <a:pPr>
              <a:buFont typeface="Arial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News of the losses spread and sparked unrest that led to a revolt </a:t>
            </a:r>
          </a:p>
          <a:p>
            <a:pPr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97151822_df4e9f95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50000"/>
              <a:alpha val="83000"/>
            </a:schemeClr>
          </a:solidFill>
          <a:ln w="60325" cmpd="sng">
            <a:solidFill>
              <a:schemeClr val="bg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Bloody Sunday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50000"/>
              <a:alpha val="84000"/>
            </a:schemeClr>
          </a:solidFill>
          <a:ln w="63500" cmpd="sng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January 22, 1905 200,000 workers and families approached czar Nicholas II’s Winter Palace in St. Petersburg. * (He was against reform)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	- Petitioning for: better working conditions, personal freedoms and an elected national legislature.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Nicholas II- Orders open fire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	More than 1,000 wounded and several hundred died.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01 - Sunday Bloody Sund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9604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0"/>
            <a:ext cx="4040188" cy="6858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         Yes...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 can't believe the news today</a:t>
            </a:r>
            <a:br>
              <a:rPr lang="en-US" dirty="0" smtClean="0"/>
            </a:br>
            <a:r>
              <a:rPr lang="en-US" dirty="0" smtClean="0"/>
              <a:t>Oh, I can't close my eyes </a:t>
            </a:r>
            <a:br>
              <a:rPr lang="en-US" dirty="0" smtClean="0"/>
            </a:br>
            <a:r>
              <a:rPr lang="en-US" dirty="0" smtClean="0"/>
              <a:t>And make it go away</a:t>
            </a:r>
            <a:br>
              <a:rPr lang="en-US" dirty="0" smtClean="0"/>
            </a:br>
            <a:r>
              <a:rPr lang="en-US" dirty="0" smtClean="0"/>
              <a:t>How long...</a:t>
            </a:r>
            <a:br>
              <a:rPr lang="en-US" dirty="0" smtClean="0"/>
            </a:br>
            <a:r>
              <a:rPr lang="en-US" dirty="0" smtClean="0"/>
              <a:t>How long must we sing this song</a:t>
            </a:r>
            <a:br>
              <a:rPr lang="en-US" dirty="0" smtClean="0"/>
            </a:br>
            <a:r>
              <a:rPr lang="en-US" dirty="0" smtClean="0"/>
              <a:t>How long, how long...</a:t>
            </a:r>
            <a:br>
              <a:rPr lang="en-US" dirty="0" smtClean="0"/>
            </a:br>
            <a:r>
              <a:rPr lang="en-US" dirty="0" smtClean="0"/>
              <a:t>'cause tonight...we can be as one</a:t>
            </a:r>
            <a:br>
              <a:rPr lang="en-US" dirty="0" smtClean="0"/>
            </a:br>
            <a:r>
              <a:rPr lang="en-US" dirty="0" smtClean="0"/>
              <a:t>Tonight...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Broken bottles under children's feet</a:t>
            </a:r>
            <a:br>
              <a:rPr lang="en-US" dirty="0" smtClean="0"/>
            </a:br>
            <a:r>
              <a:rPr lang="en-US" dirty="0" smtClean="0"/>
              <a:t>Bodies strewn across the </a:t>
            </a:r>
            <a:r>
              <a:rPr lang="en-US" dirty="0" smtClean="0">
                <a:solidFill>
                  <a:schemeClr val="bg1"/>
                </a:solidFill>
              </a:rPr>
              <a:t>dead end street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But I won't heed the battle call</a:t>
            </a:r>
            <a:br>
              <a:rPr lang="en-US" dirty="0" smtClean="0"/>
            </a:br>
            <a:r>
              <a:rPr lang="en-US" dirty="0" smtClean="0"/>
              <a:t>It puts my back up</a:t>
            </a:r>
            <a:br>
              <a:rPr lang="en-US" dirty="0" smtClean="0"/>
            </a:br>
            <a:r>
              <a:rPr lang="en-US" dirty="0" smtClean="0"/>
              <a:t>Puts my back up against the wall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Sunday, Bloody Sunday</a:t>
            </a:r>
            <a:br>
              <a:rPr lang="en-US" dirty="0" smtClean="0"/>
            </a:br>
            <a:r>
              <a:rPr lang="en-US" dirty="0" smtClean="0"/>
              <a:t>Sunday, Bloody Sunday</a:t>
            </a:r>
            <a:br>
              <a:rPr lang="en-US" dirty="0" smtClean="0"/>
            </a:br>
            <a:r>
              <a:rPr lang="en-US" dirty="0" smtClean="0"/>
              <a:t>Sunday, Bloody Sunday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the battle's just begun</a:t>
            </a:r>
            <a:br>
              <a:rPr lang="en-US" dirty="0" smtClean="0"/>
            </a:br>
            <a:r>
              <a:rPr lang="en-US" dirty="0" smtClean="0"/>
              <a:t>There's many lost, but tell me who has won</a:t>
            </a:r>
            <a:br>
              <a:rPr lang="en-US" dirty="0" smtClean="0"/>
            </a:br>
            <a:r>
              <a:rPr lang="en-US" dirty="0" smtClean="0"/>
              <a:t>The trench is dug within our hearts</a:t>
            </a:r>
            <a:br>
              <a:rPr lang="en-US" dirty="0" smtClean="0"/>
            </a:br>
            <a:r>
              <a:rPr lang="en-US" dirty="0" smtClean="0"/>
              <a:t>And mothers, children, brothers, sisters </a:t>
            </a:r>
            <a:br>
              <a:rPr lang="en-US" dirty="0" smtClean="0"/>
            </a:br>
            <a:r>
              <a:rPr lang="en-US" dirty="0" smtClean="0"/>
              <a:t>Torn apart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Sunday, Bloody Sunday</a:t>
            </a:r>
            <a:br>
              <a:rPr lang="en-US" dirty="0" smtClean="0"/>
            </a:br>
            <a:r>
              <a:rPr lang="en-US" dirty="0" smtClean="0"/>
              <a:t>Sunday, Bloody Sunday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long...</a:t>
            </a:r>
            <a:br>
              <a:rPr lang="en-US" dirty="0" smtClean="0"/>
            </a:br>
            <a:r>
              <a:rPr lang="en-US" dirty="0" smtClean="0"/>
              <a:t>How long must we sing this song</a:t>
            </a:r>
            <a:br>
              <a:rPr lang="en-US" dirty="0" smtClean="0"/>
            </a:br>
            <a:r>
              <a:rPr lang="en-US" dirty="0" smtClean="0"/>
              <a:t>How long, how long...</a:t>
            </a:r>
            <a:br>
              <a:rPr lang="en-US" dirty="0" smtClean="0"/>
            </a:br>
            <a:r>
              <a:rPr lang="en-US" dirty="0" smtClean="0"/>
              <a:t>'cause tonight...we can be as one</a:t>
            </a:r>
            <a:br>
              <a:rPr lang="en-US" dirty="0" smtClean="0"/>
            </a:br>
            <a:r>
              <a:rPr lang="en-US" dirty="0" smtClean="0"/>
              <a:t>Tonight...tonight...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0"/>
            <a:ext cx="4041775" cy="6858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Sunday, Bloody Sunday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Sunday, Bloody Sunday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Wipe the tears from your eyes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Wipe your tears away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Oh, wipe your tears away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Oh, wipe your tears away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(Sunday, Bloody Sunday)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Oh, wipe your blood shot eyes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(Sunday, Bloody Sunday)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Sunday, Bloody Sunday (Sunday, Bloody Sunday)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Sunday, Bloody Sunday (Sunday, Bloody Sunday)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And it's true we are immune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When fact is fiction and TV reality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And today the millions cry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We eat and drink while tomorrow they die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(Sunday, Bloody Sunday)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The real battle just begun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To claim the victory Jesus won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On...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Sunday Bloody Sunday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Sunday Bloody Sunday...</a:t>
            </a:r>
          </a:p>
          <a:p>
            <a:endParaRPr lang="en-US" dirty="0"/>
          </a:p>
        </p:txBody>
      </p:sp>
      <p:pic>
        <p:nvPicPr>
          <p:cNvPr id="4" name="01 - Sunday Bloody Sund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2000" y="620683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97151822_df4e9f95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  <a:alpha val="83000"/>
            </a:schemeClr>
          </a:solidFill>
          <a:ln w="60325" cmpd="sng">
            <a:solidFill>
              <a:schemeClr val="bg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WWI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50000"/>
              <a:alpha val="84000"/>
            </a:schemeClr>
          </a:solidFill>
          <a:ln w="63500" cmpd="sng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WWI 1914-1918</a:t>
            </a:r>
          </a:p>
          <a:p>
            <a:pPr>
              <a:buFont typeface="Arial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Nicholas II enters Russia </a:t>
            </a:r>
          </a:p>
          <a:p>
            <a:pPr lvl="1">
              <a:buNone/>
            </a:pPr>
            <a:r>
              <a:rPr lang="en-US" b="1" dirty="0" smtClean="0">
                <a:solidFill>
                  <a:schemeClr val="bg1"/>
                </a:solidFill>
              </a:rPr>
              <a:t>Moved to the war front</a:t>
            </a:r>
          </a:p>
          <a:p>
            <a:pPr lvl="1">
              <a:buFont typeface="Arial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Russian soldiers mutinied and showed that Russia was weak and unprepared to enter the war.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030003986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731504-11B4-4814-B248-7B34A4569C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620</TotalTime>
  <Words>668</Words>
  <Application>Microsoft Office PowerPoint</Application>
  <PresentationFormat>On-screen Show (4:3)</PresentationFormat>
  <Paragraphs>118</Paragraphs>
  <Slides>22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TP030003986</vt:lpstr>
      <vt:lpstr>Theme3</vt:lpstr>
      <vt:lpstr>Theme4</vt:lpstr>
      <vt:lpstr>Slide 1</vt:lpstr>
      <vt:lpstr>Revolutions in Russia</vt:lpstr>
      <vt:lpstr>Working Class </vt:lpstr>
      <vt:lpstr>Vladimir Ulyanov</vt:lpstr>
      <vt:lpstr>Results of the Revolution </vt:lpstr>
      <vt:lpstr>RUSSO- JAPANESE WAR</vt:lpstr>
      <vt:lpstr>Bloody Sunday</vt:lpstr>
      <vt:lpstr>Slide 8</vt:lpstr>
      <vt:lpstr>WWI</vt:lpstr>
      <vt:lpstr>Czarina Alexandra</vt:lpstr>
      <vt:lpstr>Can’t Fix It</vt:lpstr>
      <vt:lpstr>Bolshevik Revolution</vt:lpstr>
      <vt:lpstr>Joseph Stalin</vt:lpstr>
      <vt:lpstr>Imperial China</vt:lpstr>
      <vt:lpstr>Nationalists overthrow Qing Dynasty</vt:lpstr>
      <vt:lpstr>Chinese Communist Party</vt:lpstr>
      <vt:lpstr>Tiananmen Square</vt:lpstr>
      <vt:lpstr>Clash in China</vt:lpstr>
      <vt:lpstr>Nationalism in India and SW Asia</vt:lpstr>
      <vt:lpstr>Amritsar</vt:lpstr>
      <vt:lpstr>Mohandas Gandhi</vt:lpstr>
      <vt:lpstr>British tries again…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Twin Rivers</dc:creator>
  <cp:keywords/>
  <dc:description/>
  <cp:lastModifiedBy>Twin Rivers</cp:lastModifiedBy>
  <cp:revision>57</cp:revision>
  <dcterms:created xsi:type="dcterms:W3CDTF">2012-04-04T18:24:51Z</dcterms:created>
  <dcterms:modified xsi:type="dcterms:W3CDTF">2014-03-24T16:55:56Z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TC300039869990</vt:lpwstr>
  </property>
</Properties>
</file>