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_rels/tableStyles.xml.rels><?xml version="1.0" encoding="UTF-8" standalone="yes"?><Relationships xmlns="http://schemas.openxmlformats.org/package/2006/relationships"><Relationship Id="rId1" Type="http://schemas.openxmlformats.org/officeDocument/2006/relationships/image" Target="media/image26.png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901700" y="3060700"/>
            <a:ext cx="11201400" cy="1714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3" name="Shape 13"/>
          <p:cNvSpPr/>
          <p:nvPr>
            <p:ph type="body" sz="quarter" idx="1"/>
          </p:nvPr>
        </p:nvSpPr>
        <p:spPr>
          <a:xfrm>
            <a:off x="901700" y="4775200"/>
            <a:ext cx="11201400" cy="1536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body" sz="quarter" idx="13"/>
          </p:nvPr>
        </p:nvSpPr>
        <p:spPr>
          <a:xfrm>
            <a:off x="1270000" y="6362700"/>
            <a:ext cx="104648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Shape 96"/>
          <p:cNvSpPr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_box_10x7.png"/>
          <p:cNvPicPr>
            <a:picLocks noChangeAspect="0"/>
          </p:cNvPicPr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317500" y="6794500"/>
            <a:ext cx="12344400" cy="233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>
            <p:ph type="pic" idx="13"/>
          </p:nvPr>
        </p:nvSpPr>
        <p:spPr>
          <a:xfrm>
            <a:off x="393700" y="381000"/>
            <a:ext cx="12217400" cy="614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Shape 23"/>
          <p:cNvSpPr/>
          <p:nvPr>
            <p:ph type="title"/>
          </p:nvPr>
        </p:nvSpPr>
        <p:spPr>
          <a:xfrm>
            <a:off x="901700" y="6934200"/>
            <a:ext cx="11201400" cy="952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sz="quarter" idx="1"/>
          </p:nvPr>
        </p:nvSpPr>
        <p:spPr>
          <a:xfrm>
            <a:off x="901700" y="7823200"/>
            <a:ext cx="11201400" cy="1206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/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901700" y="3898900"/>
            <a:ext cx="11201400" cy="19431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pic" sz="half" idx="13"/>
          </p:nvPr>
        </p:nvSpPr>
        <p:spPr>
          <a:xfrm>
            <a:off x="6451600" y="1066800"/>
            <a:ext cx="5626100" cy="7632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Shape 41"/>
          <p:cNvSpPr/>
          <p:nvPr>
            <p:ph type="title"/>
          </p:nvPr>
        </p:nvSpPr>
        <p:spPr>
          <a:xfrm>
            <a:off x="901700" y="927100"/>
            <a:ext cx="5080000" cy="4102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xfrm>
            <a:off x="901700" y="5029200"/>
            <a:ext cx="5080000" cy="3683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pic" sz="half" idx="13"/>
          </p:nvPr>
        </p:nvSpPr>
        <p:spPr>
          <a:xfrm>
            <a:off x="6769100" y="2603500"/>
            <a:ext cx="5308600" cy="596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Shape 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body" sz="half" idx="1"/>
          </p:nvPr>
        </p:nvSpPr>
        <p:spPr>
          <a:xfrm>
            <a:off x="901700" y="2603500"/>
            <a:ext cx="5334000" cy="5969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90000"/>
              </a:lnSpc>
              <a:spcBef>
                <a:spcPts val="2800"/>
              </a:spcBef>
              <a:defRPr sz="3200"/>
            </a:lvl1pPr>
            <a:lvl2pPr marL="787400" indent="-393700">
              <a:lnSpc>
                <a:spcPct val="90000"/>
              </a:lnSpc>
              <a:spcBef>
                <a:spcPts val="2800"/>
              </a:spcBef>
              <a:defRPr sz="3200"/>
            </a:lvl2pPr>
            <a:lvl3pPr marL="1181100" indent="-393700">
              <a:lnSpc>
                <a:spcPct val="90000"/>
              </a:lnSpc>
              <a:spcBef>
                <a:spcPts val="2800"/>
              </a:spcBef>
              <a:defRPr sz="3200"/>
            </a:lvl3pPr>
            <a:lvl4pPr marL="1574800" indent="-393700">
              <a:lnSpc>
                <a:spcPct val="90000"/>
              </a:lnSpc>
              <a:spcBef>
                <a:spcPts val="2800"/>
              </a:spcBef>
              <a:defRPr sz="3200"/>
            </a:lvl4pPr>
            <a:lvl5pPr marL="1968500" indent="-393700">
              <a:lnSpc>
                <a:spcPct val="90000"/>
              </a:lnSpc>
              <a:spcBef>
                <a:spcPts val="2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body" idx="1"/>
          </p:nvPr>
        </p:nvSpPr>
        <p:spPr>
          <a:xfrm>
            <a:off x="901700" y="1727200"/>
            <a:ext cx="11201400" cy="62865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pic" sz="quarter" idx="13"/>
          </p:nvPr>
        </p:nvSpPr>
        <p:spPr>
          <a:xfrm>
            <a:off x="6654800" y="482600"/>
            <a:ext cx="5981700" cy="3911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pic" sz="half" idx="14"/>
          </p:nvPr>
        </p:nvSpPr>
        <p:spPr>
          <a:xfrm>
            <a:off x="6654800" y="4673600"/>
            <a:ext cx="5981700" cy="459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pic" idx="15"/>
          </p:nvPr>
        </p:nvSpPr>
        <p:spPr>
          <a:xfrm>
            <a:off x="406400" y="482600"/>
            <a:ext cx="5981700" cy="878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10x7.png"/>
          <p:cNvPicPr>
            <a:picLocks noChangeAspect="0"/>
          </p:cNvPicPr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901700" y="635000"/>
            <a:ext cx="112014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01700" y="2603500"/>
            <a:ext cx="11201400" cy="596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cap="all" i="0" sz="180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Hunter-Foragers to Settled Societies</a:t>
            </a:r>
          </a:p>
        </p:txBody>
      </p:sp>
      <p:sp>
        <p:nvSpPr>
          <p:cNvPr id="122" name="Shape 122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really moved up in the world</a:t>
            </a:r>
          </a:p>
        </p:txBody>
      </p:sp>
      <p:sp>
        <p:nvSpPr>
          <p:cNvPr id="123" name="Shape 123"/>
          <p:cNvSpPr/>
          <p:nvPr/>
        </p:nvSpPr>
        <p:spPr>
          <a:xfrm>
            <a:off x="590854" y="6781800"/>
            <a:ext cx="7158719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Created By: Drew Yanuszeski</a:t>
            </a:r>
          </a:p>
          <a:p>
            <a:pPr/>
            <a:r>
              <a:t>@ Korea International School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Religions</a:t>
            </a:r>
          </a:p>
        </p:txBody>
      </p:sp>
      <p:sp>
        <p:nvSpPr>
          <p:cNvPr id="160" name="Shape 160"/>
          <p:cNvSpPr/>
          <p:nvPr>
            <p:ph type="body" sz="half" idx="1"/>
          </p:nvPr>
        </p:nvSpPr>
        <p:spPr>
          <a:xfrm>
            <a:off x="901700" y="1469826"/>
            <a:ext cx="6208316" cy="7621638"/>
          </a:xfrm>
          <a:prstGeom prst="rect">
            <a:avLst/>
          </a:prstGeom>
        </p:spPr>
        <p:txBody>
          <a:bodyPr/>
          <a:lstStyle/>
          <a:p>
            <a:pPr marL="337820" indent="-337820" defTabSz="443991">
              <a:spcBef>
                <a:spcPts val="2400"/>
              </a:spcBef>
              <a:defRPr sz="2736">
                <a:solidFill>
                  <a:srgbClr val="000000"/>
                </a:solidFill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We know how lands can loose their fertility today… so how can they?</a:t>
            </a:r>
          </a:p>
          <a:p>
            <a:pPr marL="337820" indent="-337820" defTabSz="443991">
              <a:spcBef>
                <a:spcPts val="2400"/>
              </a:spcBef>
              <a:defRPr sz="2736">
                <a:solidFill>
                  <a:srgbClr val="000000"/>
                </a:solidFill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People needed a reason why back then, so they turned to religion, typically polytheistic</a:t>
            </a:r>
          </a:p>
          <a:p>
            <a:pPr marL="337820" indent="-337820" defTabSz="443991">
              <a:spcBef>
                <a:spcPts val="2400"/>
              </a:spcBef>
              <a:defRPr sz="2736">
                <a:solidFill>
                  <a:srgbClr val="000000"/>
                </a:solidFill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600 B.C.E. Hebrews emerged under the leadership of Abraham and created the first monotheistic religion</a:t>
            </a:r>
          </a:p>
          <a:p>
            <a:pPr marL="337820" indent="-337820" defTabSz="443991">
              <a:spcBef>
                <a:spcPts val="2400"/>
              </a:spcBef>
              <a:defRPr sz="2736">
                <a:solidFill>
                  <a:srgbClr val="000000"/>
                </a:solidFill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South-east Asia you had Vedic religions, and in Iran the religion of Zoroastrianism was formed, the first which focused on an eternal battle between good and evil</a:t>
            </a:r>
          </a:p>
        </p:txBody>
      </p:sp>
      <p:pic>
        <p:nvPicPr>
          <p:cNvPr id="16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9984" y="5827102"/>
            <a:ext cx="5046036" cy="3972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9715" y="2947601"/>
            <a:ext cx="3686574" cy="269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8869" y="146650"/>
            <a:ext cx="3588265" cy="269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xfrm>
            <a:off x="901700" y="635000"/>
            <a:ext cx="11201400" cy="1101180"/>
          </a:xfrm>
          <a:prstGeom prst="rect">
            <a:avLst/>
          </a:prstGeom>
        </p:spPr>
        <p:txBody>
          <a:bodyPr/>
          <a:lstStyle/>
          <a:p>
            <a:pPr/>
            <a:r>
              <a:t>Technological Innovations</a:t>
            </a:r>
          </a:p>
        </p:txBody>
      </p:sp>
      <p:sp>
        <p:nvSpPr>
          <p:cNvPr id="166" name="Shape 166"/>
          <p:cNvSpPr/>
          <p:nvPr>
            <p:ph type="body" sz="half" idx="1"/>
          </p:nvPr>
        </p:nvSpPr>
        <p:spPr>
          <a:xfrm>
            <a:off x="901700" y="1473200"/>
            <a:ext cx="6556971" cy="7639695"/>
          </a:xfrm>
          <a:prstGeom prst="rect">
            <a:avLst/>
          </a:prstGeom>
        </p:spPr>
        <p:txBody>
          <a:bodyPr/>
          <a:lstStyle/>
          <a:p>
            <a:pPr marL="364489" indent="-364489" defTabSz="479044">
              <a:spcBef>
                <a:spcPts val="2600"/>
              </a:spcBef>
              <a:defRPr sz="2952">
                <a:solidFill>
                  <a:srgbClr val="060505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These advances were made typically in one place, and others independently… how did they learn them?</a:t>
            </a:r>
          </a:p>
          <a:p>
            <a:pPr lvl="1" marL="728979" indent="-364489" defTabSz="479044">
              <a:spcBef>
                <a:spcPts val="2600"/>
              </a:spcBef>
              <a:defRPr sz="2952">
                <a:solidFill>
                  <a:srgbClr val="060505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Clay Pots</a:t>
            </a:r>
          </a:p>
          <a:p>
            <a:pPr lvl="1" marL="728979" indent="-364489" defTabSz="479044">
              <a:spcBef>
                <a:spcPts val="2600"/>
              </a:spcBef>
              <a:defRPr sz="2952">
                <a:solidFill>
                  <a:srgbClr val="060505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 Plow</a:t>
            </a:r>
          </a:p>
          <a:p>
            <a:pPr lvl="1" marL="728979" indent="-364489" defTabSz="479044">
              <a:spcBef>
                <a:spcPts val="2600"/>
              </a:spcBef>
              <a:defRPr sz="2952">
                <a:solidFill>
                  <a:srgbClr val="060505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 Wheel!!!!</a:t>
            </a:r>
          </a:p>
          <a:p>
            <a:pPr lvl="1" marL="728979" indent="-364489" defTabSz="479044">
              <a:spcBef>
                <a:spcPts val="2600"/>
              </a:spcBef>
              <a:defRPr sz="2952">
                <a:solidFill>
                  <a:srgbClr val="060505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Production of Textiles… aid cloth</a:t>
            </a:r>
          </a:p>
          <a:p>
            <a:pPr lvl="1" marL="728979" indent="-364489" defTabSz="479044">
              <a:spcBef>
                <a:spcPts val="2600"/>
              </a:spcBef>
              <a:defRPr sz="2952">
                <a:solidFill>
                  <a:srgbClr val="060505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Finally, metallurgy: The science and study of metal AKA the Bronze Age</a:t>
            </a:r>
          </a:p>
        </p:txBody>
      </p:sp>
      <p:pic>
        <p:nvPicPr>
          <p:cNvPr id="16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2846" y="1509234"/>
            <a:ext cx="2209155" cy="1970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2798" y="1404877"/>
            <a:ext cx="2414602" cy="2179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5657" y="3823122"/>
            <a:ext cx="4899893" cy="184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06861" y="4220637"/>
            <a:ext cx="3806476" cy="2397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85525" y="6854135"/>
            <a:ext cx="3806475" cy="2683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Can’t forget the bantu because they did!</a:t>
            </a:r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01700" y="2603500"/>
            <a:ext cx="4182765" cy="5969000"/>
          </a:xfrm>
          <a:prstGeom prst="rect">
            <a:avLst/>
          </a:prstGeom>
        </p:spPr>
        <p:txBody>
          <a:bodyPr/>
          <a:lstStyle/>
          <a:p>
            <a:pPr marL="320040" indent="-320040" defTabSz="420624">
              <a:spcBef>
                <a:spcPts val="2300"/>
              </a:spcBef>
              <a:defRPr sz="2592">
                <a:solidFill>
                  <a:srgbClr val="040303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Lived in clan-based villages and spread out as their villages grew in population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040303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Brought with them Cattle and Sheep, as they were the currency of the clans, and still are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040303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Traded with one-another and also spread faster thanks to iron metallurgy  </a:t>
            </a:r>
          </a:p>
        </p:txBody>
      </p:sp>
      <p:pic>
        <p:nvPicPr>
          <p:cNvPr id="17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0" y="2603500"/>
            <a:ext cx="5969000" cy="596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all of this means: THE FIRST CIVILIZATIONS! </a:t>
            </a:r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23876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Migration out of africa</a:t>
            </a:r>
          </a:p>
        </p:txBody>
      </p:sp>
      <p:pic>
        <p:nvPicPr>
          <p:cNvPr id="12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518" y="2178689"/>
            <a:ext cx="10091764" cy="7509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Early Palaeolithic Period</a:t>
            </a:r>
          </a:p>
        </p:txBody>
      </p:sp>
      <p:sp>
        <p:nvSpPr>
          <p:cNvPr id="129" name="Shape 129"/>
          <p:cNvSpPr/>
          <p:nvPr>
            <p:ph type="body" sz="half" idx="1"/>
          </p:nvPr>
        </p:nvSpPr>
        <p:spPr>
          <a:xfrm>
            <a:off x="901700" y="1758850"/>
            <a:ext cx="6083201" cy="6528397"/>
          </a:xfrm>
          <a:prstGeom prst="rect">
            <a:avLst/>
          </a:prstGeom>
        </p:spPr>
        <p:txBody>
          <a:bodyPr/>
          <a:lstStyle/>
          <a:p>
            <a:pPr marL="320040" indent="-320040" defTabSz="420624">
              <a:spcBef>
                <a:spcPts val="2300"/>
              </a:spcBef>
              <a:defRPr sz="2592">
                <a:solidFill>
                  <a:srgbClr val="1C1715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Began 2.5 million years ago and ended about 10,000 years ago, aka the Stone Age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1C1715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Adapted to their environment, typically hunter-gatherers 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1C1715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Known for controlling fire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1C1715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Defined roles for men and women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1C1715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Had a role for religion and art, but don’t know much about religion.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1C1715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Artwork can show us how the climate has changed over time</a:t>
            </a:r>
          </a:p>
        </p:txBody>
      </p:sp>
      <p:pic>
        <p:nvPicPr>
          <p:cNvPr id="13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8555" y="1795444"/>
            <a:ext cx="4218096" cy="307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0398" y="5251060"/>
            <a:ext cx="3934409" cy="2622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Neolithic revolution takes place</a:t>
            </a:r>
          </a:p>
        </p:txBody>
      </p:sp>
      <p:sp>
        <p:nvSpPr>
          <p:cNvPr id="134" name="Shape 134"/>
          <p:cNvSpPr/>
          <p:nvPr>
            <p:ph type="body" sz="half" idx="1"/>
          </p:nvPr>
        </p:nvSpPr>
        <p:spPr>
          <a:xfrm>
            <a:off x="901700" y="2049214"/>
            <a:ext cx="11201400" cy="4143326"/>
          </a:xfrm>
          <a:prstGeom prst="rect">
            <a:avLst/>
          </a:prstGeom>
        </p:spPr>
        <p:txBody>
          <a:bodyPr/>
          <a:lstStyle/>
          <a:p>
            <a:pPr marL="320040" indent="-320040" defTabSz="420624">
              <a:spcBef>
                <a:spcPts val="2300"/>
              </a:spcBef>
              <a:defRPr sz="2592">
                <a:solidFill>
                  <a:srgbClr val="020101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10,000 years ago, or 8,000 B.C.E.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020101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Happened because of a warming in the climate after final Ice Age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020101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This did not take place instantly everywhere, different areas experienced their own revolution at their own times</a:t>
            </a:r>
          </a:p>
          <a:p>
            <a:pPr marL="320040" indent="-320040" defTabSz="420624">
              <a:spcBef>
                <a:spcPts val="2300"/>
              </a:spcBef>
              <a:defRPr sz="2592">
                <a:solidFill>
                  <a:srgbClr val="020101"/>
                </a:solidFill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Characterised by these major developments: Agriculture, Pastoralism, Specialization of labor, Development of Cities, Governments, Religions, and Technology</a:t>
            </a:r>
          </a:p>
        </p:txBody>
      </p:sp>
      <p:pic>
        <p:nvPicPr>
          <p:cNvPr id="13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6134100"/>
            <a:ext cx="7874000" cy="330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901700" y="635000"/>
            <a:ext cx="11201400" cy="931516"/>
          </a:xfrm>
          <a:prstGeom prst="rect">
            <a:avLst/>
          </a:prstGeom>
        </p:spPr>
        <p:txBody>
          <a:bodyPr/>
          <a:lstStyle>
            <a:lvl1pPr defTabSz="578358">
              <a:defRPr spc="380" sz="4752">
                <a:effectLst>
                  <a:outerShdw sx="100000" sy="100000" kx="0" ky="0" algn="b" rotWithShape="0" blurRad="25146" dist="25146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Agricultural Revolution</a:t>
            </a:r>
          </a:p>
        </p:txBody>
      </p:sp>
      <p:sp>
        <p:nvSpPr>
          <p:cNvPr id="138" name="Shape 138"/>
          <p:cNvSpPr/>
          <p:nvPr>
            <p:ph type="body" sz="half" idx="1"/>
          </p:nvPr>
        </p:nvSpPr>
        <p:spPr>
          <a:xfrm>
            <a:off x="901700" y="1758950"/>
            <a:ext cx="5512842" cy="6484194"/>
          </a:xfrm>
          <a:prstGeom prst="rect">
            <a:avLst/>
          </a:prstGeom>
        </p:spPr>
        <p:txBody>
          <a:bodyPr/>
          <a:lstStyle/>
          <a:p>
            <a:pPr marL="360045" indent="-360045" defTabSz="473201">
              <a:spcBef>
                <a:spcPts val="2500"/>
              </a:spcBef>
              <a:defRPr sz="2916">
                <a:solidFill>
                  <a:srgbClr val="000000"/>
                </a:solidFill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Because of the warmer climate, they were able to grow crops</a:t>
            </a:r>
          </a:p>
          <a:p>
            <a:pPr marL="360045" indent="-360045" defTabSz="473201">
              <a:spcBef>
                <a:spcPts val="2500"/>
              </a:spcBef>
              <a:defRPr sz="2916">
                <a:solidFill>
                  <a:srgbClr val="000000"/>
                </a:solidFill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For the first time they had a Surplus of crops</a:t>
            </a:r>
          </a:p>
          <a:p>
            <a:pPr marL="360045" indent="-360045" defTabSz="473201">
              <a:spcBef>
                <a:spcPts val="2500"/>
              </a:spcBef>
              <a:defRPr sz="2916">
                <a:solidFill>
                  <a:srgbClr val="000000"/>
                </a:solidFill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They domesticated crops already growing in the region and learned how to store them for long periods of time</a:t>
            </a:r>
          </a:p>
          <a:p>
            <a:pPr marL="360045" indent="-360045" defTabSz="473201">
              <a:spcBef>
                <a:spcPts val="2500"/>
              </a:spcBef>
              <a:defRPr sz="2916">
                <a:solidFill>
                  <a:srgbClr val="000000"/>
                </a:solidFill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This limited their diet…. why?</a:t>
            </a:r>
          </a:p>
        </p:txBody>
      </p:sp>
      <p:pic>
        <p:nvPicPr>
          <p:cNvPr id="13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4008" y="1460375"/>
            <a:ext cx="6603767" cy="4358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1252" y="5994984"/>
            <a:ext cx="5349280" cy="3352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xfrm>
            <a:off x="901700" y="635000"/>
            <a:ext cx="11201400" cy="1028254"/>
          </a:xfrm>
          <a:prstGeom prst="rect">
            <a:avLst/>
          </a:prstGeom>
        </p:spPr>
        <p:txBody>
          <a:bodyPr/>
          <a:lstStyle/>
          <a:p>
            <a:pPr/>
            <a:r>
              <a:t>Pastoralism</a:t>
            </a:r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xfrm>
            <a:off x="990600" y="1473200"/>
            <a:ext cx="11201400" cy="5611367"/>
          </a:xfrm>
          <a:prstGeom prst="rect">
            <a:avLst/>
          </a:prstGeom>
        </p:spPr>
        <p:txBody>
          <a:bodyPr/>
          <a:lstStyle/>
          <a:p>
            <a:pPr marL="364489" indent="-364489" defTabSz="479044">
              <a:spcBef>
                <a:spcPts val="2600"/>
              </a:spcBef>
              <a:defRPr sz="2952">
                <a:solidFill>
                  <a:srgbClr val="020101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 process otherwise known as the domestication of animals</a:t>
            </a:r>
          </a:p>
          <a:p>
            <a:pPr marL="364489" indent="-364489" defTabSz="479044">
              <a:spcBef>
                <a:spcPts val="2600"/>
              </a:spcBef>
              <a:defRPr sz="2952">
                <a:solidFill>
                  <a:srgbClr val="020101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First animal domesticated was the dog</a:t>
            </a:r>
          </a:p>
          <a:p>
            <a:pPr marL="364489" indent="-364489" defTabSz="479044">
              <a:spcBef>
                <a:spcPts val="2600"/>
              </a:spcBef>
              <a:defRPr sz="2952">
                <a:solidFill>
                  <a:srgbClr val="020101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Used to be nomadic pastoralism, only a few stayed in one place</a:t>
            </a:r>
          </a:p>
          <a:p>
            <a:pPr marL="364489" indent="-364489" defTabSz="479044">
              <a:spcBef>
                <a:spcPts val="2600"/>
              </a:spcBef>
              <a:defRPr sz="2952">
                <a:solidFill>
                  <a:srgbClr val="020101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Had dramatic effects on the environment </a:t>
            </a:r>
          </a:p>
          <a:p>
            <a:pPr marL="364489" indent="-364489" defTabSz="479044">
              <a:spcBef>
                <a:spcPts val="2600"/>
              </a:spcBef>
              <a:defRPr sz="2952">
                <a:solidFill>
                  <a:srgbClr val="020101"/>
                </a:solidFill>
                <a:effectLst>
                  <a:outerShdw sx="100000" sy="100000" kx="0" ky="0" algn="b" rotWithShape="0" blurRad="20828" dist="2082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Because they were nomadic, they were responsible for spreading ideas and trading goods among different groups of people</a:t>
            </a:r>
          </a:p>
        </p:txBody>
      </p:sp>
      <p:pic>
        <p:nvPicPr>
          <p:cNvPr id="1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6584950"/>
            <a:ext cx="4635500" cy="288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Bring it all together now…</a:t>
            </a:r>
          </a:p>
        </p:txBody>
      </p:sp>
      <p:pic>
        <p:nvPicPr>
          <p:cNvPr id="14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364" y="1508517"/>
            <a:ext cx="11518072" cy="8158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Growth of villages, towns, and cities oh my!</a:t>
            </a:r>
          </a:p>
        </p:txBody>
      </p:sp>
      <p:sp>
        <p:nvSpPr>
          <p:cNvPr id="150" name="Shape 150"/>
          <p:cNvSpPr/>
          <p:nvPr>
            <p:ph type="body" sz="half" idx="1"/>
          </p:nvPr>
        </p:nvSpPr>
        <p:spPr>
          <a:xfrm>
            <a:off x="469900" y="2603500"/>
            <a:ext cx="5850682" cy="5969000"/>
          </a:xfrm>
          <a:prstGeom prst="rect">
            <a:avLst/>
          </a:prstGeom>
        </p:spPr>
        <p:txBody>
          <a:bodyPr/>
          <a:lstStyle/>
          <a:p>
            <a:pPr marL="351155" indent="-351155" defTabSz="461518">
              <a:spcBef>
                <a:spcPts val="2500"/>
              </a:spcBef>
              <a:defRPr sz="2844">
                <a:solidFill>
                  <a:srgbClr val="000000"/>
                </a:solidFill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Because of food surplus, permanent settlements began to take place</a:t>
            </a:r>
          </a:p>
          <a:p>
            <a:pPr marL="351155" indent="-351155" defTabSz="461518">
              <a:spcBef>
                <a:spcPts val="2500"/>
              </a:spcBef>
              <a:defRPr sz="2844">
                <a:solidFill>
                  <a:srgbClr val="000000"/>
                </a:solidFill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Then came the idea of </a:t>
            </a:r>
            <a:r>
              <a:rPr i="1"/>
              <a:t>social stratification</a:t>
            </a:r>
            <a:endParaRPr i="1"/>
          </a:p>
          <a:p>
            <a:pPr marL="351155" indent="-351155" defTabSz="461518">
              <a:spcBef>
                <a:spcPts val="2500"/>
              </a:spcBef>
              <a:defRPr sz="2844">
                <a:solidFill>
                  <a:srgbClr val="000000"/>
                </a:solidFill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One of the first cities was Jericho along the Jordan River, then Catal Huyuk in Turkey</a:t>
            </a:r>
          </a:p>
          <a:p>
            <a:pPr marL="351155" indent="-351155" defTabSz="461518">
              <a:spcBef>
                <a:spcPts val="2500"/>
              </a:spcBef>
              <a:defRPr sz="2844">
                <a:solidFill>
                  <a:srgbClr val="000000"/>
                </a:solidFill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Cities led to many different classes of people</a:t>
            </a:r>
          </a:p>
        </p:txBody>
      </p:sp>
      <p:pic>
        <p:nvPicPr>
          <p:cNvPr id="1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9650" y="2133600"/>
            <a:ext cx="6819900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91424" y="6558952"/>
            <a:ext cx="4925976" cy="3270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Governments form</a:t>
            </a:r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xfrm>
            <a:off x="4842073" y="1427584"/>
            <a:ext cx="7756327" cy="6631732"/>
          </a:xfrm>
          <a:prstGeom prst="rect">
            <a:avLst/>
          </a:prstGeom>
        </p:spPr>
        <p:txBody>
          <a:bodyPr/>
          <a:lstStyle/>
          <a:p>
            <a:pPr marL="373379" indent="-373379" defTabSz="490727">
              <a:spcBef>
                <a:spcPts val="2600"/>
              </a:spcBef>
              <a:defRPr sz="3024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Because people needed to work together to clear land, irrigate farmland, figure how to distribute the surplus, they needed a government</a:t>
            </a:r>
          </a:p>
          <a:p>
            <a:pPr marL="373379" indent="-373379" defTabSz="490727">
              <a:spcBef>
                <a:spcPts val="2600"/>
              </a:spcBef>
              <a:defRPr sz="3024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Soldiers were then created to protect their food and land from outside invasions</a:t>
            </a:r>
          </a:p>
          <a:p>
            <a:pPr marL="373379" indent="-373379" defTabSz="490727">
              <a:spcBef>
                <a:spcPts val="2600"/>
              </a:spcBef>
              <a:defRPr sz="3024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Typically those who became the most wealthy through land and livestock became the leaders. Was not till later that skill on the battlefield was needed</a:t>
            </a:r>
          </a:p>
        </p:txBody>
      </p:sp>
      <p:pic>
        <p:nvPicPr>
          <p:cNvPr id="15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05" y="1799373"/>
            <a:ext cx="4513645" cy="3013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2318" y="4968563"/>
            <a:ext cx="3092420" cy="465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