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lvl1pPr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1pPr>
    <a:lvl2pPr indent="228600"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2pPr>
    <a:lvl3pPr indent="457200"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3pPr>
    <a:lvl4pPr indent="685800"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4pPr>
    <a:lvl5pPr indent="914400"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5pPr>
    <a:lvl6pPr indent="1143000"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6pPr>
    <a:lvl7pPr indent="1371600"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7pPr>
    <a:lvl8pPr indent="1600200"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8pPr>
    <a:lvl9pPr indent="1828800"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</a:tcStyle>
    </a:wholeTbl>
    <a:band2H>
      <a:tcTxStyle b="def" i="def"/>
      <a:tcStyle>
        <a:tcBdr/>
        <a:fill>
          <a:blipFill rotWithShape="1">
            <a:blip r:embed="rId1"/>
            <a:srcRect l="0" t="0" r="0" b="0"/>
            <a:tile tx="0" ty="0" sx="100000" sy="100000" flip="none" algn="tl"/>
          </a:blip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67665E">
              <a:alpha val="30000"/>
            </a:srgbClr>
          </a:solidFill>
        </a:fill>
      </a:tcStyle>
    </a:wholeTbl>
    <a:band2H>
      <a:tcTxStyle b="def" i="def"/>
      <a:tcStyle>
        <a:tcBdr/>
        <a:fill>
          <a:solidFill>
            <a:srgbClr val="67665E">
              <a:alpha val="40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67665E">
              <a:alpha val="5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65E">
              <a:alpha val="1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_rels/tableStyles.xml.rels><?xml version="1.0" encoding="UTF-8" standalone="yes"?><Relationships xmlns="http://schemas.openxmlformats.org/package/2006/relationships"><Relationship Id="rId1" Type="http://schemas.openxmlformats.org/officeDocument/2006/relationships/image" Target="media/image40.png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2" name="Shape 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901700" y="3060700"/>
            <a:ext cx="11201400" cy="1714500"/>
          </a:xfrm>
          <a:prstGeom prst="rect">
            <a:avLst/>
          </a:prstGeom>
        </p:spPr>
        <p:txBody>
          <a:bodyPr anchor="b"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901700" y="4775200"/>
            <a:ext cx="11201400" cy="15367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2286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457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6858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9144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One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Two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2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Three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3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Four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4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alk_Line_Box_10x7.png"/>
          <p:cNvPicPr/>
          <p:nvPr/>
        </p:nvPicPr>
        <p:blipFill>
          <a:blip r:embed="rId2">
            <a:alphaModFix amt="45000"/>
            <a:extLst/>
          </a:blip>
          <a:stretch>
            <a:fillRect/>
          </a:stretch>
        </p:blipFill>
        <p:spPr>
          <a:xfrm>
            <a:off x="317500" y="6794500"/>
            <a:ext cx="12344400" cy="233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/>
          <p:nvPr>
            <p:ph type="title"/>
          </p:nvPr>
        </p:nvSpPr>
        <p:spPr>
          <a:xfrm>
            <a:off x="901700" y="6934200"/>
            <a:ext cx="11201400" cy="952500"/>
          </a:xfrm>
          <a:prstGeom prst="rect">
            <a:avLst/>
          </a:prstGeom>
        </p:spPr>
        <p:txBody>
          <a:bodyPr anchor="b"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901700" y="7823200"/>
            <a:ext cx="11201400" cy="1206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2286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457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6858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9144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One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Two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2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Three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3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Four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4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01700" y="3898900"/>
            <a:ext cx="11201400" cy="1943100"/>
          </a:xfrm>
          <a:prstGeom prst="rect">
            <a:avLst/>
          </a:prstGeom>
        </p:spPr>
        <p:txBody>
          <a:bodyPr anchor="ctr"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title"/>
          </p:nvPr>
        </p:nvSpPr>
        <p:spPr>
          <a:xfrm>
            <a:off x="901700" y="927100"/>
            <a:ext cx="5080000" cy="4102100"/>
          </a:xfrm>
          <a:prstGeom prst="rect">
            <a:avLst/>
          </a:prstGeom>
        </p:spPr>
        <p:txBody>
          <a:bodyPr anchor="b"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16" name="Shape 16"/>
          <p:cNvSpPr/>
          <p:nvPr>
            <p:ph type="body" idx="1"/>
          </p:nvPr>
        </p:nvSpPr>
        <p:spPr>
          <a:xfrm>
            <a:off x="901700" y="5029200"/>
            <a:ext cx="5080000" cy="3683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2286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457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6858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9144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One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Two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2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Three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3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Four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4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One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Two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Three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Four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24" name="Shape 24"/>
          <p:cNvSpPr/>
          <p:nvPr>
            <p:ph type="body" idx="1"/>
          </p:nvPr>
        </p:nvSpPr>
        <p:spPr>
          <a:xfrm>
            <a:off x="901700" y="2603500"/>
            <a:ext cx="5334000" cy="5969000"/>
          </a:xfrm>
          <a:prstGeom prst="rect">
            <a:avLst/>
          </a:prstGeom>
        </p:spPr>
        <p:txBody>
          <a:bodyPr/>
          <a:lstStyle>
            <a:lvl1pPr marL="393700" indent="-393700">
              <a:lnSpc>
                <a:spcPct val="90000"/>
              </a:lnSpc>
              <a:spcBef>
                <a:spcPts val="2800"/>
              </a:spcBef>
              <a:defRPr sz="3200"/>
            </a:lvl1pPr>
            <a:lvl2pPr marL="787400" indent="-393700">
              <a:lnSpc>
                <a:spcPct val="90000"/>
              </a:lnSpc>
              <a:spcBef>
                <a:spcPts val="2800"/>
              </a:spcBef>
              <a:defRPr sz="3200"/>
            </a:lvl2pPr>
            <a:lvl3pPr marL="1181100" indent="-393700">
              <a:lnSpc>
                <a:spcPct val="90000"/>
              </a:lnSpc>
              <a:spcBef>
                <a:spcPts val="2800"/>
              </a:spcBef>
              <a:defRPr sz="3200"/>
            </a:lvl3pPr>
            <a:lvl4pPr marL="1574800" indent="-393700">
              <a:lnSpc>
                <a:spcPct val="90000"/>
              </a:lnSpc>
              <a:spcBef>
                <a:spcPts val="2800"/>
              </a:spcBef>
              <a:defRPr sz="3200"/>
            </a:lvl4pPr>
            <a:lvl5pPr marL="1968500" indent="-393700">
              <a:lnSpc>
                <a:spcPct val="90000"/>
              </a:lnSpc>
              <a:spcBef>
                <a:spcPts val="2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One</a:t>
            </a:r>
            <a:endParaRPr sz="32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Two</a:t>
            </a:r>
            <a:endParaRPr sz="32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Three</a:t>
            </a:r>
            <a:endParaRPr sz="32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Four</a:t>
            </a:r>
            <a:endParaRPr sz="32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body" idx="1"/>
          </p:nvPr>
        </p:nvSpPr>
        <p:spPr>
          <a:xfrm>
            <a:off x="901700" y="1727200"/>
            <a:ext cx="11201400" cy="62865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One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Two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Three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Four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lk_Line_10x7.png"/>
          <p:cNvPicPr/>
          <p:nvPr/>
        </p:nvPicPr>
        <p:blipFill>
          <a:blip r:embed="rId3">
            <a:alphaModFix amt="45000"/>
            <a:extLst/>
          </a:blip>
          <a:stretch>
            <a:fillRect/>
          </a:stretch>
        </p:blipFill>
        <p:spPr>
          <a:xfrm>
            <a:off x="393700" y="355600"/>
            <a:ext cx="12217400" cy="87757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>
            <p:ph type="title"/>
          </p:nvPr>
        </p:nvSpPr>
        <p:spPr>
          <a:xfrm>
            <a:off x="901700" y="635000"/>
            <a:ext cx="1120140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901700" y="2603500"/>
            <a:ext cx="11201400" cy="596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One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Two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Three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Four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1pPr>
      <a:lvl2pPr indent="228600"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2pPr>
      <a:lvl3pPr indent="457200"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3pPr>
      <a:lvl4pPr indent="685800"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4pPr>
      <a:lvl5pPr indent="914400"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5pPr>
      <a:lvl6pPr indent="1143000"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6pPr>
      <a:lvl7pPr indent="1371600"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7pPr>
      <a:lvl8pPr indent="1600200"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8pPr>
      <a:lvl9pPr indent="1828800"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9pPr>
    </p:titleStyle>
    <p:bodyStyle>
      <a:lvl1pPr marL="4445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1pPr>
      <a:lvl2pPr marL="8890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2pPr>
      <a:lvl3pPr marL="13335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3pPr>
      <a:lvl4pPr marL="17780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4pPr>
      <a:lvl5pPr marL="22225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5pPr>
      <a:lvl6pPr marL="26670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6pPr>
      <a:lvl7pPr marL="31115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7pPr>
      <a:lvl8pPr marL="35560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8pPr>
      <a:lvl9pPr marL="40005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1pPr>
      <a:lvl2pPr indent="228600"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2pPr>
      <a:lvl3pPr indent="457200"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3pPr>
      <a:lvl4pPr indent="685800"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4pPr>
      <a:lvl5pPr indent="914400"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5pPr>
      <a:lvl6pPr indent="1143000"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6pPr>
      <a:lvl7pPr indent="1371600"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7pPr>
      <a:lvl8pPr indent="1600200"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8pPr>
      <a:lvl9pPr indent="1828800"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The first civilizations  </a:t>
            </a:r>
          </a:p>
        </p:txBody>
      </p:sp>
      <p:sp>
        <p:nvSpPr>
          <p:cNvPr id="35" name="Shape 3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The main points, from the main civs, along the main rivers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The middle kingdom</a:t>
            </a:r>
          </a:p>
        </p:txBody>
      </p:sp>
      <p:sp>
        <p:nvSpPr>
          <p:cNvPr id="74" name="Shape 74"/>
          <p:cNvSpPr/>
          <p:nvPr>
            <p:ph type="body" idx="1"/>
          </p:nvPr>
        </p:nvSpPr>
        <p:spPr>
          <a:xfrm>
            <a:off x="469900" y="1341437"/>
            <a:ext cx="5342186" cy="7955608"/>
          </a:xfrm>
          <a:prstGeom prst="rect">
            <a:avLst/>
          </a:prstGeom>
        </p:spPr>
        <p:txBody>
          <a:bodyPr/>
          <a:lstStyle/>
          <a:p>
            <a:pPr lvl="0" marL="337820" indent="-337820" defTabSz="443991">
              <a:spcBef>
                <a:spcPts val="24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736">
                <a:effectLst>
                  <a:outerShdw sx="100000" sy="100000" kx="0" ky="0" algn="b" rotWithShape="0" blurRad="19304" dist="19304" dir="5520000">
                    <a:srgbClr val="FFFFFF">
                      <a:alpha val="71999"/>
                    </a:srgbClr>
                  </a:outerShdw>
                </a:effectLst>
              </a:rPr>
              <a:t>Egypt was reunited by Mentuhotep II by taking power away from local governors and having a bigger army</a:t>
            </a:r>
            <a:endParaRPr sz="2736">
              <a:effectLst>
                <a:outerShdw sx="100000" sy="100000" kx="0" ky="0" algn="b" rotWithShape="0" blurRad="19304" dist="19304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37820" indent="-337820" defTabSz="443991">
              <a:spcBef>
                <a:spcPts val="24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736">
                <a:effectLst>
                  <a:outerShdw sx="100000" sy="100000" kx="0" ky="0" algn="b" rotWithShape="0" blurRad="19304" dist="19304" dir="5520000">
                    <a:srgbClr val="FFFFFF">
                      <a:alpha val="71999"/>
                    </a:srgbClr>
                  </a:outerShdw>
                </a:effectLst>
              </a:rPr>
              <a:t>The Pharaohs had sculptors and artists depict them as wise and caring</a:t>
            </a:r>
            <a:endParaRPr sz="2736">
              <a:effectLst>
                <a:outerShdw sx="100000" sy="100000" kx="0" ky="0" algn="b" rotWithShape="0" blurRad="19304" dist="19304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37820" indent="-337820" defTabSz="443991">
              <a:spcBef>
                <a:spcPts val="24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736">
                <a:effectLst>
                  <a:outerShdw sx="100000" sy="100000" kx="0" ky="0" algn="b" rotWithShape="0" blurRad="19304" dist="19304" dir="5520000">
                    <a:srgbClr val="FFFFFF">
                      <a:alpha val="71999"/>
                    </a:srgbClr>
                  </a:outerShdw>
                </a:effectLst>
              </a:rPr>
              <a:t>Irrigation was increased to add more farmland</a:t>
            </a:r>
            <a:endParaRPr sz="2736">
              <a:effectLst>
                <a:outerShdw sx="100000" sy="100000" kx="0" ky="0" algn="b" rotWithShape="0" blurRad="19304" dist="19304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37820" indent="-337820" defTabSz="443991">
              <a:spcBef>
                <a:spcPts val="24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736">
                <a:effectLst>
                  <a:outerShdw sx="100000" sy="100000" kx="0" ky="0" algn="b" rotWithShape="0" blurRad="19304" dist="19304" dir="5520000">
                    <a:srgbClr val="FFFFFF">
                      <a:alpha val="71999"/>
                    </a:srgbClr>
                  </a:outerShdw>
                </a:effectLst>
              </a:rPr>
              <a:t>Kingdom ended with the invasion of the Hyksos from Syria, used chariots and better bows and arrows to beat them</a:t>
            </a:r>
          </a:p>
        </p:txBody>
      </p:sp>
      <p:pic>
        <p:nvPicPr>
          <p:cNvPr id="7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8400" y="1481666"/>
            <a:ext cx="3911600" cy="2607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09000" y="1399003"/>
            <a:ext cx="3911600" cy="3056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1624" y="4635234"/>
            <a:ext cx="3316984" cy="4842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xfrm>
            <a:off x="901700" y="635000"/>
            <a:ext cx="11201400" cy="929531"/>
          </a:xfrm>
          <a:prstGeom prst="rect">
            <a:avLst/>
          </a:prstGeom>
        </p:spPr>
        <p:txBody>
          <a:bodyPr/>
          <a:lstStyle>
            <a:lvl1pPr defTabSz="578358">
              <a:defRPr spc="380" sz="4752">
                <a:effectLst>
                  <a:outerShdw sx="100000" sy="100000" kx="0" ky="0" algn="b" rotWithShape="0" blurRad="25146" dist="25146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0" sz="4752">
                <a:solidFill>
                  <a:srgbClr val="3E3B39"/>
                </a:solidFill>
                <a:effectLst>
                  <a:outerShdw sx="100000" sy="100000" kx="0" ky="0" algn="b" rotWithShape="0" blurRad="25146" dist="25146" dir="5520000">
                    <a:srgbClr val="FFFFFF">
                      <a:alpha val="72000"/>
                    </a:srgbClr>
                  </a:outerShdw>
                </a:effectLst>
              </a:rPr>
              <a:t>New Kingdom</a:t>
            </a:r>
          </a:p>
        </p:txBody>
      </p:sp>
      <p:sp>
        <p:nvSpPr>
          <p:cNvPr id="80" name="Shape 80"/>
          <p:cNvSpPr/>
          <p:nvPr>
            <p:ph type="body" idx="1"/>
          </p:nvPr>
        </p:nvSpPr>
        <p:spPr>
          <a:xfrm>
            <a:off x="901700" y="2603500"/>
            <a:ext cx="5595343" cy="5969000"/>
          </a:xfrm>
          <a:prstGeom prst="rect">
            <a:avLst/>
          </a:prstGeom>
        </p:spPr>
        <p:txBody>
          <a:bodyPr/>
          <a:lstStyle/>
          <a:p>
            <a:pPr lvl="0" marL="351155" indent="-351155" defTabSz="461518">
              <a:spcBef>
                <a:spcPts val="2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rPr>
              <a:t>The guys to know…</a:t>
            </a:r>
            <a:endParaRPr sz="2844">
              <a:effectLst>
                <a:outerShdw sx="100000" sy="100000" kx="0" ky="0" algn="b" rotWithShape="0" blurRad="20066" dist="2006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702310" indent="-351155" defTabSz="461518">
              <a:spcBef>
                <a:spcPts val="2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rPr>
              <a:t>Akhenaton- tried to call for the worship of one god, Aten the sun god</a:t>
            </a:r>
            <a:endParaRPr sz="2844">
              <a:effectLst>
                <a:outerShdw sx="100000" sy="100000" kx="0" ky="0" algn="b" rotWithShape="0" blurRad="20066" dist="2006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702310" indent="-351155" defTabSz="461518">
              <a:spcBef>
                <a:spcPts val="2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rPr>
              <a:t>Ramses the Great- built more temples and erected more statues than anyone else</a:t>
            </a:r>
            <a:endParaRPr sz="2844">
              <a:effectLst>
                <a:outerShdw sx="100000" sy="100000" kx="0" ky="0" algn="b" rotWithShape="0" blurRad="20066" dist="2006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702310" indent="-351155" defTabSz="461518">
              <a:spcBef>
                <a:spcPts val="2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rPr>
              <a:t>After Ramses… they started to fall</a:t>
            </a:r>
          </a:p>
        </p:txBody>
      </p:sp>
      <p:pic>
        <p:nvPicPr>
          <p:cNvPr id="8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4555" y="2067536"/>
            <a:ext cx="4868742" cy="56185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/>
          </p:nvPr>
        </p:nvSpPr>
        <p:spPr>
          <a:xfrm>
            <a:off x="901700" y="635000"/>
            <a:ext cx="11201400" cy="966639"/>
          </a:xfrm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Egyptian Culture</a:t>
            </a:r>
          </a:p>
        </p:txBody>
      </p:sp>
      <p:sp>
        <p:nvSpPr>
          <p:cNvPr id="84" name="Shape 84"/>
          <p:cNvSpPr/>
          <p:nvPr>
            <p:ph type="body" idx="1"/>
          </p:nvPr>
        </p:nvSpPr>
        <p:spPr>
          <a:xfrm>
            <a:off x="140741" y="1397000"/>
            <a:ext cx="12217401" cy="4546600"/>
          </a:xfrm>
          <a:prstGeom prst="rect">
            <a:avLst/>
          </a:prstGeom>
        </p:spPr>
        <p:txBody>
          <a:bodyPr/>
          <a:lstStyle/>
          <a:p>
            <a:pPr lvl="0" marL="262254" indent="-262254" defTabSz="344677">
              <a:spcBef>
                <a:spcPts val="18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124">
                <a:effectLst>
                  <a:outerShdw sx="100000" sy="100000" kx="0" ky="0" algn="b" rotWithShape="0" blurRad="14985" dist="14985" dir="5520000">
                    <a:srgbClr val="FFFFFF">
                      <a:alpha val="71999"/>
                    </a:srgbClr>
                  </a:outerShdw>
                </a:effectLst>
              </a:rPr>
              <a:t>In Egypt, the class system was rigid, but everyone was equal under the law… except slaves</a:t>
            </a:r>
            <a:endParaRPr sz="2124">
              <a:effectLst>
                <a:outerShdw sx="100000" sy="100000" kx="0" ky="0" algn="b" rotWithShape="0" blurRad="14985" dist="14985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262254" indent="-262254" defTabSz="344677">
              <a:spcBef>
                <a:spcPts val="18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124">
                <a:effectLst>
                  <a:outerShdw sx="100000" sy="100000" kx="0" ky="0" algn="b" rotWithShape="0" blurRad="14985" dist="14985" dir="5520000">
                    <a:srgbClr val="FFFFFF">
                      <a:alpha val="71999"/>
                    </a:srgbClr>
                  </a:outerShdw>
                </a:effectLst>
              </a:rPr>
              <a:t>All about Mummification, preserving their bodies for the afterlife and taking some of their possessions with them</a:t>
            </a:r>
            <a:endParaRPr sz="2124">
              <a:effectLst>
                <a:outerShdw sx="100000" sy="100000" kx="0" ky="0" algn="b" rotWithShape="0" blurRad="14985" dist="14985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262254" indent="-262254" defTabSz="344677">
              <a:spcBef>
                <a:spcPts val="18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124">
                <a:effectLst>
                  <a:outerShdw sx="100000" sy="100000" kx="0" ky="0" algn="b" rotWithShape="0" blurRad="14985" dist="14985" dir="5520000">
                    <a:srgbClr val="FFFFFF">
                      <a:alpha val="71999"/>
                    </a:srgbClr>
                  </a:outerShdw>
                </a:effectLst>
              </a:rPr>
              <a:t>Used a form of writing known as Hieroglyphics, and wrote on papyrus, a type of plant like paper</a:t>
            </a:r>
            <a:endParaRPr sz="2124">
              <a:effectLst>
                <a:outerShdw sx="100000" sy="100000" kx="0" ky="0" algn="b" rotWithShape="0" blurRad="14985" dist="14985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262254" indent="-262254" defTabSz="344677">
              <a:spcBef>
                <a:spcPts val="18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124">
                <a:effectLst>
                  <a:outerShdw sx="100000" sy="100000" kx="0" ky="0" algn="b" rotWithShape="0" blurRad="14985" dist="14985" dir="5520000">
                    <a:srgbClr val="FFFFFF">
                      <a:alpha val="71999"/>
                    </a:srgbClr>
                  </a:outerShdw>
                </a:effectLst>
              </a:rPr>
              <a:t>A Book of the Dead was buried with each person telling their story</a:t>
            </a:r>
            <a:endParaRPr sz="2124">
              <a:effectLst>
                <a:outerShdw sx="100000" sy="100000" kx="0" ky="0" algn="b" rotWithShape="0" blurRad="14985" dist="14985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262254" indent="-262254" defTabSz="344677">
              <a:spcBef>
                <a:spcPts val="18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124">
                <a:effectLst>
                  <a:outerShdw sx="100000" sy="100000" kx="0" ky="0" algn="b" rotWithShape="0" blurRad="14985" dist="14985" dir="5520000">
                    <a:srgbClr val="FFFFFF">
                      <a:alpha val="71999"/>
                    </a:srgbClr>
                  </a:outerShdw>
                </a:effectLst>
              </a:rPr>
              <a:t>They also developed a number system based on 10, and created a calendar to track the stars for religion and monitor the flooding of the Nile</a:t>
            </a:r>
            <a:endParaRPr sz="2124">
              <a:effectLst>
                <a:outerShdw sx="100000" sy="100000" kx="0" ky="0" algn="b" rotWithShape="0" blurRad="14985" dist="14985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262254" indent="-262254" defTabSz="344677">
              <a:spcBef>
                <a:spcPts val="18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124">
                <a:effectLst>
                  <a:outerShdw sx="100000" sy="100000" kx="0" ky="0" algn="b" rotWithShape="0" blurRad="14985" dist="14985" dir="5520000">
                    <a:srgbClr val="FFFFFF">
                      <a:alpha val="71999"/>
                    </a:srgbClr>
                  </a:outerShdw>
                </a:effectLst>
              </a:rPr>
              <a:t>Life expectancy was only 35 years and 1/3 of infants died</a:t>
            </a:r>
          </a:p>
        </p:txBody>
      </p:sp>
      <p:pic>
        <p:nvPicPr>
          <p:cNvPr id="8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169" y="6054390"/>
            <a:ext cx="6105897" cy="3235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63598" y="6054390"/>
            <a:ext cx="4853490" cy="3235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Indus valley civilisations</a:t>
            </a:r>
          </a:p>
        </p:txBody>
      </p:sp>
      <p:pic>
        <p:nvPicPr>
          <p:cNvPr id="8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2529" y="1697015"/>
            <a:ext cx="6739742" cy="7781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pc="353" sz="4416">
                <a:effectLst>
                  <a:outerShdw sx="100000" sy="100000" kx="0" ky="0" algn="b" rotWithShape="0" blurRad="23368" dist="2336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53" sz="4416">
                <a:solidFill>
                  <a:srgbClr val="3E3B39"/>
                </a:solidFill>
                <a:effectLst>
                  <a:outerShdw sx="100000" sy="100000" kx="0" ky="0" algn="b" rotWithShape="0" blurRad="23368" dist="23368" dir="5520000">
                    <a:srgbClr val="FFFFFF">
                      <a:alpha val="72000"/>
                    </a:srgbClr>
                  </a:outerShdw>
                </a:effectLst>
              </a:rPr>
              <a:t>Harappan societies and Mohenjo-Dara came and went</a:t>
            </a:r>
          </a:p>
        </p:txBody>
      </p:sp>
      <p:sp>
        <p:nvSpPr>
          <p:cNvPr id="92" name="Shape 92"/>
          <p:cNvSpPr/>
          <p:nvPr>
            <p:ph type="body" idx="1"/>
          </p:nvPr>
        </p:nvSpPr>
        <p:spPr>
          <a:xfrm>
            <a:off x="901700" y="2603500"/>
            <a:ext cx="6496695" cy="5969000"/>
          </a:xfrm>
          <a:prstGeom prst="rect">
            <a:avLst/>
          </a:prstGeom>
        </p:spPr>
        <p:txBody>
          <a:bodyPr/>
          <a:lstStyle/>
          <a:p>
            <a:pPr lvl="0" marL="382270" indent="-382270" defTabSz="502412">
              <a:spcBef>
                <a:spcPts val="27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096">
                <a:solidFill>
                  <a:srgbClr val="5E524C"/>
                </a:solidFill>
                <a:effectLst>
                  <a:outerShdw sx="100000" sy="100000" kx="0" ky="0" algn="b" rotWithShape="0" blurRad="21844" dist="21844" dir="5520000">
                    <a:srgbClr val="FFFFFF">
                      <a:alpha val="71999"/>
                    </a:srgbClr>
                  </a:outerShdw>
                </a:effectLst>
              </a:rPr>
              <a:t>Traded by sea and land with Egypt</a:t>
            </a:r>
            <a:endParaRPr sz="3096">
              <a:solidFill>
                <a:srgbClr val="5E524C"/>
              </a:solidFill>
              <a:effectLst>
                <a:outerShdw sx="100000" sy="100000" kx="0" ky="0" algn="b" rotWithShape="0" blurRad="21844" dist="21844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82270" indent="-382270" defTabSz="502412">
              <a:spcBef>
                <a:spcPts val="27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i="1" sz="3096">
                <a:solidFill>
                  <a:srgbClr val="5E524C"/>
                </a:solidFill>
                <a:effectLst>
                  <a:outerShdw sx="100000" sy="100000" kx="0" ky="0" algn="b" rotWithShape="0" blurRad="21844" dist="21844" dir="5520000">
                    <a:srgbClr val="FFFFFF">
                      <a:alpha val="71999"/>
                    </a:srgbClr>
                  </a:outerShdw>
                </a:effectLst>
              </a:rPr>
              <a:t>Environmental degradation</a:t>
            </a:r>
            <a:r>
              <a:rPr sz="3096">
                <a:solidFill>
                  <a:srgbClr val="5E524C"/>
                </a:solidFill>
                <a:effectLst>
                  <a:outerShdw sx="100000" sy="100000" kx="0" ky="0" algn="b" rotWithShape="0" blurRad="21844" dist="21844" dir="5520000">
                    <a:srgbClr val="FFFFFF">
                      <a:alpha val="71999"/>
                    </a:srgbClr>
                  </a:outerShdw>
                </a:effectLst>
              </a:rPr>
              <a:t> caused the gradual decline and disappearance of the civilisations</a:t>
            </a:r>
            <a:endParaRPr sz="3096">
              <a:solidFill>
                <a:srgbClr val="5E524C"/>
              </a:solidFill>
              <a:effectLst>
                <a:outerShdw sx="100000" sy="100000" kx="0" ky="0" algn="b" rotWithShape="0" blurRad="21844" dist="21844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764540" indent="-382270" defTabSz="502412">
              <a:spcBef>
                <a:spcPts val="27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096">
                <a:solidFill>
                  <a:srgbClr val="5E524C"/>
                </a:solidFill>
                <a:effectLst>
                  <a:outerShdw sx="100000" sy="100000" kx="0" ky="0" algn="b" rotWithShape="0" blurRad="21844" dist="21844" dir="5520000">
                    <a:srgbClr val="FFFFFF">
                      <a:alpha val="71999"/>
                    </a:srgbClr>
                  </a:outerShdw>
                </a:effectLst>
              </a:rPr>
              <a:t>Removed to many trees causing the soil to erode</a:t>
            </a:r>
            <a:endParaRPr sz="3096">
              <a:solidFill>
                <a:srgbClr val="5E524C"/>
              </a:solidFill>
              <a:effectLst>
                <a:outerShdw sx="100000" sy="100000" kx="0" ky="0" algn="b" rotWithShape="0" blurRad="21844" dist="21844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764540" indent="-382270" defTabSz="502412">
              <a:spcBef>
                <a:spcPts val="27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096">
                <a:solidFill>
                  <a:srgbClr val="5E524C"/>
                </a:solidFill>
                <a:effectLst>
                  <a:outerShdw sx="100000" sy="100000" kx="0" ky="0" algn="b" rotWithShape="0" blurRad="21844" dist="21844" dir="5520000">
                    <a:srgbClr val="FFFFFF">
                      <a:alpha val="71999"/>
                    </a:srgbClr>
                  </a:outerShdw>
                </a:effectLst>
              </a:rPr>
              <a:t>Could also have been earthquakes</a:t>
            </a:r>
          </a:p>
        </p:txBody>
      </p:sp>
      <p:pic>
        <p:nvPicPr>
          <p:cNvPr id="9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1400" y="2317750"/>
            <a:ext cx="5080000" cy="3390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89149" y="5953306"/>
            <a:ext cx="5458401" cy="3641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Aryan Culture</a:t>
            </a:r>
          </a:p>
        </p:txBody>
      </p:sp>
      <p:sp>
        <p:nvSpPr>
          <p:cNvPr id="97" name="Shape 9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35609" indent="-435609" defTabSz="572516">
              <a:spcBef>
                <a:spcPts val="3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528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rPr>
              <a:t>Each tribe was divided into Clans, with no central government</a:t>
            </a:r>
            <a:endParaRPr sz="3528">
              <a:effectLst>
                <a:outerShdw sx="100000" sy="100000" kx="0" ky="0" algn="b" rotWithShape="0" blurRad="24892" dist="24892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435609" indent="-435609" defTabSz="572516">
              <a:spcBef>
                <a:spcPts val="3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528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rPr>
              <a:t>used the </a:t>
            </a:r>
            <a:r>
              <a:rPr i="1" sz="3528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rPr>
              <a:t>barter</a:t>
            </a:r>
            <a:r>
              <a:rPr sz="3528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rPr>
              <a:t> system</a:t>
            </a:r>
            <a:endParaRPr sz="3528">
              <a:effectLst>
                <a:outerShdw sx="100000" sy="100000" kx="0" ky="0" algn="b" rotWithShape="0" blurRad="24892" dist="24892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435609" indent="-435609" defTabSz="572516">
              <a:spcBef>
                <a:spcPts val="3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528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rPr>
              <a:t>Developed a form of writing known as Sanskrit, evolved the language into Hindi</a:t>
            </a:r>
            <a:endParaRPr sz="3528">
              <a:effectLst>
                <a:outerShdw sx="100000" sy="100000" kx="0" ky="0" algn="b" rotWithShape="0" blurRad="24892" dist="24892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435609" indent="-435609" defTabSz="572516">
              <a:spcBef>
                <a:spcPts val="3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528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rPr>
              <a:t>Aryans brought horses to the Indian peninsula </a:t>
            </a:r>
            <a:endParaRPr sz="3528">
              <a:effectLst>
                <a:outerShdw sx="100000" sy="100000" kx="0" ky="0" algn="b" rotWithShape="0" blurRad="24892" dist="24892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435609" indent="-435609" defTabSz="572516">
              <a:spcBef>
                <a:spcPts val="3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528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rPr>
              <a:t>All about the Vedas…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Vedas main religious concepts</a:t>
            </a:r>
          </a:p>
        </p:txBody>
      </p:sp>
      <p:pic>
        <p:nvPicPr>
          <p:cNvPr id="10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0909" y="2301350"/>
            <a:ext cx="10442982" cy="657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On to CHINA!!!!</a:t>
            </a:r>
          </a:p>
        </p:txBody>
      </p:sp>
      <p:pic>
        <p:nvPicPr>
          <p:cNvPr id="10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9600" y="1600200"/>
            <a:ext cx="8966200" cy="617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Chinese dynasty song</a:t>
            </a:r>
          </a:p>
        </p:txBody>
      </p:sp>
      <p:pic>
        <p:nvPicPr>
          <p:cNvPr id="10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1400" y="1644650"/>
            <a:ext cx="8102600" cy="608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In the beginning…</a:t>
            </a:r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xfrm>
            <a:off x="901700" y="1924496"/>
            <a:ext cx="3855294" cy="6648004"/>
          </a:xfrm>
          <a:prstGeom prst="rect">
            <a:avLst/>
          </a:prstGeom>
        </p:spPr>
        <p:txBody>
          <a:bodyPr/>
          <a:lstStyle/>
          <a:p>
            <a:pPr lvl="0" marL="360045" indent="-360045" defTabSz="473201">
              <a:spcBef>
                <a:spcPts val="2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916">
                <a:effectLst>
                  <a:outerShdw sx="100000" sy="100000" kx="0" ky="0" algn="b" rotWithShape="0" blurRad="20574" dist="20574" dir="5520000">
                    <a:srgbClr val="FFFFFF">
                      <a:alpha val="71999"/>
                    </a:srgbClr>
                  </a:outerShdw>
                </a:effectLst>
              </a:rPr>
              <a:t>Very well protected from invasion with the Gobi Desert, and the Himalayas, and to the north… there was nothing</a:t>
            </a:r>
            <a:endParaRPr sz="2916">
              <a:effectLst>
                <a:outerShdw sx="100000" sy="100000" kx="0" ky="0" algn="b" rotWithShape="0" blurRad="20574" dist="20574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60045" indent="-360045" defTabSz="473201">
              <a:spcBef>
                <a:spcPts val="2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916">
                <a:effectLst>
                  <a:outerShdw sx="100000" sy="100000" kx="0" ky="0" algn="b" rotWithShape="0" blurRad="20574" dist="20574" dir="5520000">
                    <a:srgbClr val="FFFFFF">
                      <a:alpha val="71999"/>
                    </a:srgbClr>
                  </a:outerShdw>
                </a:effectLst>
              </a:rPr>
              <a:t>Started with the Xai Dynasty which lasted for about 400 years, but don’t know much about them really at all…</a:t>
            </a:r>
          </a:p>
        </p:txBody>
      </p:sp>
      <p:pic>
        <p:nvPicPr>
          <p:cNvPr id="11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6300" y="2323193"/>
            <a:ext cx="7981733" cy="5850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xfrm>
            <a:off x="901700" y="635000"/>
            <a:ext cx="11201400" cy="1006227"/>
          </a:xfrm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The sumerians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901700" y="1495921"/>
            <a:ext cx="4851004" cy="7110115"/>
          </a:xfrm>
          <a:prstGeom prst="rect">
            <a:avLst/>
          </a:prstGeom>
        </p:spPr>
        <p:txBody>
          <a:bodyPr/>
          <a:lstStyle/>
          <a:p>
            <a:pPr lvl="0" marL="328929" indent="-328929" defTabSz="432308">
              <a:spcBef>
                <a:spcPts val="23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664">
                <a:effectLst>
                  <a:outerShdw sx="100000" sy="100000" kx="0" ky="0" algn="b" rotWithShape="0" blurRad="18796" dist="18796" dir="5520000">
                    <a:srgbClr val="FFFFFF">
                      <a:alpha val="71999"/>
                    </a:srgbClr>
                  </a:outerShdw>
                </a:effectLst>
              </a:rPr>
              <a:t>Sumer was the first civilization to form along the Tigris and Euphrates rivers called the Fertile Crescent</a:t>
            </a:r>
            <a:endParaRPr sz="2664">
              <a:effectLst>
                <a:outerShdw sx="100000" sy="100000" kx="0" ky="0" algn="b" rotWithShape="0" blurRad="18796" dist="1879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28929" indent="-328929" defTabSz="432308">
              <a:spcBef>
                <a:spcPts val="23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664">
                <a:effectLst>
                  <a:outerShdw sx="100000" sy="100000" kx="0" ky="0" algn="b" rotWithShape="0" blurRad="18796" dist="18796" dir="5520000">
                    <a:srgbClr val="FFFFFF">
                      <a:alpha val="71999"/>
                    </a:srgbClr>
                  </a:outerShdw>
                </a:effectLst>
              </a:rPr>
              <a:t>The entire area is known as Mesopotamia</a:t>
            </a:r>
            <a:endParaRPr sz="2664">
              <a:effectLst>
                <a:outerShdw sx="100000" sy="100000" kx="0" ky="0" algn="b" rotWithShape="0" blurRad="18796" dist="1879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28929" indent="-328929" defTabSz="432308">
              <a:spcBef>
                <a:spcPts val="23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664">
                <a:effectLst>
                  <a:outerShdw sx="100000" sy="100000" kx="0" ky="0" algn="b" rotWithShape="0" blurRad="18796" dist="18796" dir="5520000">
                    <a:srgbClr val="FFFFFF">
                      <a:alpha val="71999"/>
                    </a:srgbClr>
                  </a:outerShdw>
                </a:effectLst>
              </a:rPr>
              <a:t>A group of different city-states with the largest being Uruk</a:t>
            </a:r>
            <a:endParaRPr sz="2664">
              <a:effectLst>
                <a:outerShdw sx="100000" sy="100000" kx="0" ky="0" algn="b" rotWithShape="0" blurRad="18796" dist="1879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28929" indent="-328929" defTabSz="432308">
              <a:spcBef>
                <a:spcPts val="23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664">
                <a:effectLst>
                  <a:outerShdw sx="100000" sy="100000" kx="0" ky="0" algn="b" rotWithShape="0" blurRad="18796" dist="18796" dir="5520000">
                    <a:srgbClr val="FFFFFF">
                      <a:alpha val="71999"/>
                    </a:srgbClr>
                  </a:outerShdw>
                </a:effectLst>
              </a:rPr>
              <a:t>Military leaders became more important than priests and became known as kings</a:t>
            </a:r>
          </a:p>
        </p:txBody>
      </p:sp>
      <p:pic>
        <p:nvPicPr>
          <p:cNvPr id="3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7100" y="1428750"/>
            <a:ext cx="6019800" cy="4864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7844" y="6427366"/>
            <a:ext cx="5278312" cy="2761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The Shang Dynasty</a:t>
            </a:r>
          </a:p>
        </p:txBody>
      </p:sp>
      <p:sp>
        <p:nvSpPr>
          <p:cNvPr id="113" name="Shape 113"/>
          <p:cNvSpPr/>
          <p:nvPr>
            <p:ph type="body" idx="1"/>
          </p:nvPr>
        </p:nvSpPr>
        <p:spPr>
          <a:xfrm>
            <a:off x="408979" y="1344810"/>
            <a:ext cx="5218114" cy="7953079"/>
          </a:xfrm>
          <a:prstGeom prst="rect">
            <a:avLst/>
          </a:prstGeom>
        </p:spPr>
        <p:txBody>
          <a:bodyPr/>
          <a:lstStyle/>
          <a:p>
            <a:pPr lvl="0" marL="275590" indent="-275590" defTabSz="362204">
              <a:spcBef>
                <a:spcPts val="1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232">
                <a:effectLst>
                  <a:outerShdw sx="100000" sy="100000" kx="0" ky="0" algn="b" rotWithShape="0" blurRad="15748" dist="15748" dir="5520000">
                    <a:srgbClr val="FFFFFF">
                      <a:alpha val="71999"/>
                    </a:srgbClr>
                  </a:outerShdw>
                </a:effectLst>
              </a:rPr>
              <a:t>Was around for about 600 years</a:t>
            </a:r>
            <a:endParaRPr sz="2232">
              <a:effectLst>
                <a:outerShdw sx="100000" sy="100000" kx="0" ky="0" algn="b" rotWithShape="0" blurRad="15748" dist="15748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275590" indent="-275590" defTabSz="362204">
              <a:spcBef>
                <a:spcPts val="1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232">
                <a:effectLst>
                  <a:outerShdw sx="100000" sy="100000" kx="0" ky="0" algn="b" rotWithShape="0" blurRad="15748" dist="15748" dir="5520000">
                    <a:srgbClr val="FFFFFF">
                      <a:alpha val="71999"/>
                    </a:srgbClr>
                  </a:outerShdw>
                </a:effectLst>
              </a:rPr>
              <a:t>Controlled all copper and tin mines, and kept a monopoly over all bronze in the country, so their armies were amazing</a:t>
            </a:r>
            <a:endParaRPr sz="2232">
              <a:effectLst>
                <a:outerShdw sx="100000" sy="100000" kx="0" ky="0" algn="b" rotWithShape="0" blurRad="15748" dist="15748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275590" indent="-275590" defTabSz="362204">
              <a:spcBef>
                <a:spcPts val="1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232">
                <a:effectLst>
                  <a:outerShdw sx="100000" sy="100000" kx="0" ky="0" algn="b" rotWithShape="0" blurRad="15748" dist="15748" dir="5520000">
                    <a:srgbClr val="FFFFFF">
                      <a:alpha val="71999"/>
                    </a:srgbClr>
                  </a:outerShdw>
                </a:effectLst>
              </a:rPr>
              <a:t>They were polytheistic, but believed that several different gods controlled the forces of nature</a:t>
            </a:r>
            <a:endParaRPr sz="2232">
              <a:effectLst>
                <a:outerShdw sx="100000" sy="100000" kx="0" ky="0" algn="b" rotWithShape="0" blurRad="15748" dist="15748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275590" indent="-275590" defTabSz="362204">
              <a:spcBef>
                <a:spcPts val="1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232">
                <a:effectLst>
                  <a:outerShdw sx="100000" sy="100000" kx="0" ky="0" algn="b" rotWithShape="0" blurRad="15748" dist="15748" dir="5520000">
                    <a:srgbClr val="FFFFFF">
                      <a:alpha val="71999"/>
                    </a:srgbClr>
                  </a:outerShdw>
                </a:effectLst>
              </a:rPr>
              <a:t>We know of their writing system because of the </a:t>
            </a:r>
            <a:r>
              <a:rPr i="1" sz="2232">
                <a:effectLst>
                  <a:outerShdw sx="100000" sy="100000" kx="0" ky="0" algn="b" rotWithShape="0" blurRad="15748" dist="15748" dir="5520000">
                    <a:srgbClr val="FFFFFF">
                      <a:alpha val="71999"/>
                    </a:srgbClr>
                  </a:outerShdw>
                </a:effectLst>
              </a:rPr>
              <a:t>Oracle bones</a:t>
            </a:r>
            <a:endParaRPr sz="2232">
              <a:effectLst>
                <a:outerShdw sx="100000" sy="100000" kx="0" ky="0" algn="b" rotWithShape="0" blurRad="15748" dist="15748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275590" indent="-275590" defTabSz="362204">
              <a:spcBef>
                <a:spcPts val="1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232">
                <a:effectLst>
                  <a:outerShdw sx="100000" sy="100000" kx="0" ky="0" algn="b" rotWithShape="0" blurRad="15748" dist="15748" dir="5520000">
                    <a:srgbClr val="FFFFFF">
                      <a:alpha val="71999"/>
                    </a:srgbClr>
                  </a:outerShdw>
                </a:effectLst>
              </a:rPr>
              <a:t>Tradition of </a:t>
            </a:r>
            <a:r>
              <a:rPr i="1" sz="2232">
                <a:effectLst>
                  <a:outerShdw sx="100000" sy="100000" kx="0" ky="0" algn="b" rotWithShape="0" blurRad="15748" dist="15748" dir="5520000">
                    <a:srgbClr val="FFFFFF">
                      <a:alpha val="71999"/>
                    </a:srgbClr>
                  </a:outerShdw>
                </a:effectLst>
              </a:rPr>
              <a:t>ancestor veneration </a:t>
            </a:r>
            <a:r>
              <a:rPr sz="2232">
                <a:effectLst>
                  <a:outerShdw sx="100000" sy="100000" kx="0" ky="0" algn="b" rotWithShape="0" blurRad="15748" dist="15748" dir="5520000">
                    <a:srgbClr val="FFFFFF">
                      <a:alpha val="71999"/>
                    </a:srgbClr>
                  </a:outerShdw>
                </a:effectLst>
              </a:rPr>
              <a:t>began here and through that they believed in life after death</a:t>
            </a:r>
            <a:endParaRPr sz="2232">
              <a:effectLst>
                <a:outerShdw sx="100000" sy="100000" kx="0" ky="0" algn="b" rotWithShape="0" blurRad="15748" dist="15748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275590" indent="-275590" defTabSz="362204">
              <a:spcBef>
                <a:spcPts val="1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232">
                <a:effectLst>
                  <a:outerShdw sx="100000" sy="100000" kx="0" ky="0" algn="b" rotWithShape="0" blurRad="15748" dist="15748" dir="5520000">
                    <a:srgbClr val="FFFFFF">
                      <a:alpha val="71999"/>
                    </a:srgbClr>
                  </a:outerShdw>
                </a:effectLst>
              </a:rPr>
              <a:t>Also created a 365 day calendar with 12 alternating months of 29 and 30 days, they did add extra days when needed</a:t>
            </a:r>
          </a:p>
        </p:txBody>
      </p:sp>
      <p:pic>
        <p:nvPicPr>
          <p:cNvPr id="11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2596" y="1719780"/>
            <a:ext cx="4275854" cy="2991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4691" y="4898427"/>
            <a:ext cx="2542560" cy="4137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71846" y="5749556"/>
            <a:ext cx="3247154" cy="24353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The Zhou Dynasty</a:t>
            </a:r>
          </a:p>
        </p:txBody>
      </p:sp>
      <p:sp>
        <p:nvSpPr>
          <p:cNvPr id="119" name="Shape 119"/>
          <p:cNvSpPr/>
          <p:nvPr>
            <p:ph type="body" idx="1"/>
          </p:nvPr>
        </p:nvSpPr>
        <p:spPr>
          <a:xfrm>
            <a:off x="8395791" y="703485"/>
            <a:ext cx="4545906" cy="8079930"/>
          </a:xfrm>
          <a:prstGeom prst="rect">
            <a:avLst/>
          </a:prstGeom>
        </p:spPr>
        <p:txBody>
          <a:bodyPr/>
          <a:lstStyle/>
          <a:p>
            <a:pPr lvl="0" marL="333375" indent="-333375" defTabSz="438150">
              <a:spcBef>
                <a:spcPts val="24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700">
                <a:effectLst>
                  <a:outerShdw sx="100000" sy="100000" kx="0" ky="0" algn="b" rotWithShape="0" blurRad="19050" dist="19050" dir="5520000">
                    <a:srgbClr val="FFFFFF">
                      <a:alpha val="71999"/>
                    </a:srgbClr>
                  </a:outerShdw>
                </a:effectLst>
              </a:rPr>
              <a:t>A military man named Wu raised his own army and challenged the Shang rule, he was killed, but the dynasty fell</a:t>
            </a:r>
            <a:endParaRPr sz="2700">
              <a:effectLst>
                <a:outerShdw sx="100000" sy="100000" kx="0" ky="0" algn="b" rotWithShape="0" blurRad="19050" dist="1905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33375" indent="-333375" defTabSz="438150">
              <a:spcBef>
                <a:spcPts val="24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700">
                <a:effectLst>
                  <a:outerShdw sx="100000" sy="100000" kx="0" ky="0" algn="b" rotWithShape="0" blurRad="19050" dist="19050" dir="5520000">
                    <a:srgbClr val="FFFFFF">
                      <a:alpha val="71999"/>
                    </a:srgbClr>
                  </a:outerShdw>
                </a:effectLst>
              </a:rPr>
              <a:t>Zhou kings ruled for about 900 years</a:t>
            </a:r>
            <a:endParaRPr sz="2700">
              <a:effectLst>
                <a:outerShdw sx="100000" sy="100000" kx="0" ky="0" algn="b" rotWithShape="0" blurRad="19050" dist="1905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33375" indent="-333375" defTabSz="438150">
              <a:spcBef>
                <a:spcPts val="24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700">
                <a:effectLst>
                  <a:outerShdw sx="100000" sy="100000" kx="0" ky="0" algn="b" rotWithShape="0" blurRad="19050" dist="19050" dir="5520000">
                    <a:srgbClr val="FFFFFF">
                      <a:alpha val="71999"/>
                    </a:srgbClr>
                  </a:outerShdw>
                </a:effectLst>
              </a:rPr>
              <a:t>Created the idea of the </a:t>
            </a:r>
            <a:r>
              <a:rPr i="1" sz="2700">
                <a:effectLst>
                  <a:outerShdw sx="100000" sy="100000" kx="0" ky="0" algn="b" rotWithShape="0" blurRad="19050" dist="19050" dir="5520000">
                    <a:srgbClr val="FFFFFF">
                      <a:alpha val="71999"/>
                    </a:srgbClr>
                  </a:outerShdw>
                </a:effectLst>
              </a:rPr>
              <a:t>Mandate of Heaven </a:t>
            </a:r>
            <a:endParaRPr i="1" sz="2700">
              <a:effectLst>
                <a:outerShdw sx="100000" sy="100000" kx="0" ky="0" algn="b" rotWithShape="0" blurRad="19050" dist="1905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666750" indent="-333375" defTabSz="438150">
              <a:spcBef>
                <a:spcPts val="24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700">
                <a:effectLst>
                  <a:outerShdw sx="100000" sy="100000" kx="0" ky="0" algn="b" rotWithShape="0" blurRad="19050" dist="19050" dir="5520000">
                    <a:srgbClr val="FFFFFF">
                      <a:alpha val="71999"/>
                    </a:srgbClr>
                  </a:outerShdw>
                </a:effectLst>
              </a:rPr>
              <a:t>invasions, earthquakes, and droughts were thought to be signs from the gods that the kings had lost the mandate</a:t>
            </a:r>
          </a:p>
        </p:txBody>
      </p:sp>
      <p:pic>
        <p:nvPicPr>
          <p:cNvPr id="12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62" y="1541441"/>
            <a:ext cx="8363288" cy="72279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Finishing off the Zhou</a:t>
            </a:r>
          </a:p>
        </p:txBody>
      </p:sp>
      <p:sp>
        <p:nvSpPr>
          <p:cNvPr id="123" name="Shape 123"/>
          <p:cNvSpPr/>
          <p:nvPr>
            <p:ph type="body" idx="1"/>
          </p:nvPr>
        </p:nvSpPr>
        <p:spPr>
          <a:xfrm>
            <a:off x="495300" y="1362422"/>
            <a:ext cx="5837883" cy="7856687"/>
          </a:xfrm>
          <a:prstGeom prst="rect">
            <a:avLst/>
          </a:prstGeom>
        </p:spPr>
        <p:txBody>
          <a:bodyPr/>
          <a:lstStyle/>
          <a:p>
            <a:pPr lvl="0" marL="311150" indent="-311150" defTabSz="408940">
              <a:spcBef>
                <a:spcPts val="2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rPr>
              <a:t>Practiced Feudalism, so the region had many city-states and all answered to one ruler</a:t>
            </a:r>
            <a:endParaRPr sz="2520">
              <a:effectLst>
                <a:outerShdw sx="100000" sy="100000" kx="0" ky="0" algn="b" rotWithShape="0" blurRad="17780" dist="1778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11150" indent="-311150" defTabSz="408940">
              <a:spcBef>
                <a:spcPts val="2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rPr>
              <a:t>farmers did not typically own the land they farmed on</a:t>
            </a:r>
            <a:endParaRPr sz="2520">
              <a:effectLst>
                <a:outerShdw sx="100000" sy="100000" kx="0" ky="0" algn="b" rotWithShape="0" blurRad="17780" dist="1778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11150" indent="-311150" defTabSz="408940">
              <a:spcBef>
                <a:spcPts val="2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rPr>
              <a:t>Iron weapons and tools rose in prominence, they built dikes, dams, and irrigation to farm more than ever</a:t>
            </a:r>
            <a:endParaRPr sz="2520">
              <a:effectLst>
                <a:outerShdw sx="100000" sy="100000" kx="0" ky="0" algn="b" rotWithShape="0" blurRad="17780" dist="1778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11150" indent="-311150" defTabSz="408940">
              <a:spcBef>
                <a:spcPts val="2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rPr>
              <a:t>Farmers had to devote a number of days of labor for government projects</a:t>
            </a:r>
            <a:endParaRPr sz="2520">
              <a:effectLst>
                <a:outerShdw sx="100000" sy="100000" kx="0" ky="0" algn="b" rotWithShape="0" blurRad="17780" dist="1778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11150" indent="-311150" defTabSz="408940">
              <a:spcBef>
                <a:spcPts val="2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rPr>
              <a:t>By the end, the city-states fought each-other for control and led to the period of the waring states</a:t>
            </a:r>
          </a:p>
        </p:txBody>
      </p:sp>
      <p:pic>
        <p:nvPicPr>
          <p:cNvPr id="12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5050" y="1517650"/>
            <a:ext cx="2857500" cy="311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3500" y="4768850"/>
            <a:ext cx="5511800" cy="4133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American Civilizations</a:t>
            </a:r>
          </a:p>
        </p:txBody>
      </p:sp>
      <p:sp>
        <p:nvSpPr>
          <p:cNvPr id="128" name="Shape 128"/>
          <p:cNvSpPr/>
          <p:nvPr>
            <p:ph type="body" idx="1"/>
          </p:nvPr>
        </p:nvSpPr>
        <p:spPr>
          <a:xfrm>
            <a:off x="241300" y="1181100"/>
            <a:ext cx="6478638" cy="8433545"/>
          </a:xfrm>
          <a:prstGeom prst="rect">
            <a:avLst/>
          </a:prstGeom>
        </p:spPr>
        <p:txBody>
          <a:bodyPr/>
          <a:lstStyle/>
          <a:p>
            <a:pPr lvl="0" marL="257809" indent="-257809" defTabSz="338835">
              <a:spcBef>
                <a:spcPts val="18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88">
                <a:effectLst>
                  <a:outerShdw sx="100000" sy="100000" kx="0" ky="0" algn="b" rotWithShape="0" blurRad="14732" dist="14732" dir="5520000">
                    <a:srgbClr val="FFFFFF">
                      <a:alpha val="71999"/>
                    </a:srgbClr>
                  </a:outerShdw>
                </a:effectLst>
              </a:rPr>
              <a:t>The Chavin</a:t>
            </a:r>
            <a:endParaRPr sz="2088">
              <a:effectLst>
                <a:outerShdw sx="100000" sy="100000" kx="0" ky="0" algn="b" rotWithShape="0" blurRad="14732" dist="14732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515619" indent="-257809" defTabSz="338835">
              <a:spcBef>
                <a:spcPts val="18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88">
                <a:effectLst>
                  <a:outerShdw sx="100000" sy="100000" kx="0" ky="0" algn="b" rotWithShape="0" blurRad="14732" dist="14732" dir="5520000">
                    <a:srgbClr val="FFFFFF">
                      <a:alpha val="71999"/>
                    </a:srgbClr>
                  </a:outerShdw>
                </a:effectLst>
              </a:rPr>
              <a:t>Located in Peru’s capital of Lima</a:t>
            </a:r>
            <a:endParaRPr sz="2088">
              <a:effectLst>
                <a:outerShdw sx="100000" sy="100000" kx="0" ky="0" algn="b" rotWithShape="0" blurRad="14732" dist="14732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515619" indent="-257809" defTabSz="338835">
              <a:spcBef>
                <a:spcPts val="18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88">
                <a:effectLst>
                  <a:outerShdw sx="100000" sy="100000" kx="0" ky="0" algn="b" rotWithShape="0" blurRad="14732" dist="14732" dir="5520000">
                    <a:srgbClr val="FFFFFF">
                      <a:alpha val="71999"/>
                    </a:srgbClr>
                  </a:outerShdw>
                </a:effectLst>
              </a:rPr>
              <a:t>relied on the Llamas for everything</a:t>
            </a:r>
            <a:endParaRPr sz="2088">
              <a:effectLst>
                <a:outerShdw sx="100000" sy="100000" kx="0" ky="0" algn="b" rotWithShape="0" blurRad="14732" dist="14732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515619" indent="-257809" defTabSz="338835">
              <a:spcBef>
                <a:spcPts val="18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88">
                <a:effectLst>
                  <a:outerShdw sx="100000" sy="100000" kx="0" ky="0" algn="b" rotWithShape="0" blurRad="14732" dist="14732" dir="5520000">
                    <a:srgbClr val="FFFFFF">
                      <a:alpha val="71999"/>
                    </a:srgbClr>
                  </a:outerShdw>
                </a:effectLst>
              </a:rPr>
              <a:t>Tied closely to religion, and when the authority went into decline, so did the civilization</a:t>
            </a:r>
            <a:endParaRPr sz="2088">
              <a:effectLst>
                <a:outerShdw sx="100000" sy="100000" kx="0" ky="0" algn="b" rotWithShape="0" blurRad="14732" dist="14732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257809" indent="-257809" defTabSz="338835">
              <a:spcBef>
                <a:spcPts val="18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88">
                <a:effectLst>
                  <a:outerShdw sx="100000" sy="100000" kx="0" ky="0" algn="b" rotWithShape="0" blurRad="14732" dist="14732" dir="5520000">
                    <a:srgbClr val="FFFFFF">
                      <a:alpha val="71999"/>
                    </a:srgbClr>
                  </a:outerShdw>
                </a:effectLst>
              </a:rPr>
              <a:t>The Olmec</a:t>
            </a:r>
            <a:endParaRPr sz="2088">
              <a:effectLst>
                <a:outerShdw sx="100000" sy="100000" kx="0" ky="0" algn="b" rotWithShape="0" blurRad="14732" dist="14732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515619" indent="-257809" defTabSz="338835">
              <a:spcBef>
                <a:spcPts val="18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88">
                <a:effectLst>
                  <a:outerShdw sx="100000" sy="100000" kx="0" ky="0" algn="b" rotWithShape="0" blurRad="14732" dist="14732" dir="5520000">
                    <a:srgbClr val="FFFFFF">
                      <a:alpha val="71999"/>
                    </a:srgbClr>
                  </a:outerShdw>
                </a:effectLst>
              </a:rPr>
              <a:t>Located in Mesoamerica</a:t>
            </a:r>
            <a:endParaRPr sz="2088">
              <a:effectLst>
                <a:outerShdw sx="100000" sy="100000" kx="0" ky="0" algn="b" rotWithShape="0" blurRad="14732" dist="14732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515619" indent="-257809" defTabSz="338835">
              <a:spcBef>
                <a:spcPts val="18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88">
                <a:effectLst>
                  <a:outerShdw sx="100000" sy="100000" kx="0" ky="0" algn="b" rotWithShape="0" blurRad="14732" dist="14732" dir="5520000">
                    <a:srgbClr val="FFFFFF">
                      <a:alpha val="71999"/>
                    </a:srgbClr>
                  </a:outerShdw>
                </a:effectLst>
              </a:rPr>
              <a:t>Grew Beans, squash, and avocados</a:t>
            </a:r>
            <a:endParaRPr sz="2088">
              <a:effectLst>
                <a:outerShdw sx="100000" sy="100000" kx="0" ky="0" algn="b" rotWithShape="0" blurRad="14732" dist="14732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515619" indent="-257809" defTabSz="338835">
              <a:spcBef>
                <a:spcPts val="18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88">
                <a:effectLst>
                  <a:outerShdw sx="100000" sy="100000" kx="0" ky="0" algn="b" rotWithShape="0" blurRad="14732" dist="14732" dir="5520000">
                    <a:srgbClr val="FFFFFF">
                      <a:alpha val="71999"/>
                    </a:srgbClr>
                  </a:outerShdw>
                </a:effectLst>
              </a:rPr>
              <a:t>Known for basalt monuments of human heads, would drag them with slaves for over 50 miles</a:t>
            </a:r>
            <a:endParaRPr sz="2088">
              <a:effectLst>
                <a:outerShdw sx="100000" sy="100000" kx="0" ky="0" algn="b" rotWithShape="0" blurRad="14732" dist="14732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515619" indent="-257809" defTabSz="338835">
              <a:spcBef>
                <a:spcPts val="18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88">
                <a:effectLst>
                  <a:outerShdw sx="100000" sy="100000" kx="0" ky="0" algn="b" rotWithShape="0" blurRad="14732" dist="14732" dir="5520000">
                    <a:srgbClr val="FFFFFF">
                      <a:alpha val="71999"/>
                    </a:srgbClr>
                  </a:outerShdw>
                </a:effectLst>
              </a:rPr>
              <a:t>Developed a calendar and number system that included 0</a:t>
            </a:r>
            <a:endParaRPr sz="2088">
              <a:effectLst>
                <a:outerShdw sx="100000" sy="100000" kx="0" ky="0" algn="b" rotWithShape="0" blurRad="14732" dist="14732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515619" indent="-257809" defTabSz="338835">
              <a:spcBef>
                <a:spcPts val="18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88">
                <a:effectLst>
                  <a:outerShdw sx="100000" sy="100000" kx="0" ky="0" algn="b" rotWithShape="0" blurRad="14732" dist="14732" dir="5520000">
                    <a:srgbClr val="FFFFFF">
                      <a:alpha val="71999"/>
                    </a:srgbClr>
                  </a:outerShdw>
                </a:effectLst>
              </a:rPr>
              <a:t>Had a system of glyphs, aka pictures of real objects, but this culture did not transmit to later cultures…</a:t>
            </a:r>
          </a:p>
        </p:txBody>
      </p:sp>
      <p:pic>
        <p:nvPicPr>
          <p:cNvPr id="12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9800" y="1447800"/>
            <a:ext cx="2997200" cy="398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2030" y="5584916"/>
            <a:ext cx="5714471" cy="3794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xfrm>
            <a:off x="625524" y="444500"/>
            <a:ext cx="11464876" cy="938759"/>
          </a:xfrm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Finally… the pacific peoples</a:t>
            </a:r>
          </a:p>
        </p:txBody>
      </p:sp>
      <p:pic>
        <p:nvPicPr>
          <p:cNvPr id="13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" y="1035050"/>
            <a:ext cx="7620000" cy="5930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05071" y="2317550"/>
            <a:ext cx="4978407" cy="3166267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809602" y="6832600"/>
            <a:ext cx="9984230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i="0" sz="1800">
                <a:effectLst/>
              </a:defRPr>
            </a:pPr>
            <a:r>
              <a:rPr i="1" sz="3200"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The only people who stayed hunter-gatherers were the Aboriginals in Australia, all other islands had some form of farming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/>
          </p:nvPr>
        </p:nvSpPr>
        <p:spPr>
          <a:xfrm>
            <a:off x="901700" y="635000"/>
            <a:ext cx="11201400" cy="979835"/>
          </a:xfrm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Sumerian Culture/ Economy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xfrm>
            <a:off x="901700" y="1423044"/>
            <a:ext cx="6003529" cy="7976544"/>
          </a:xfrm>
          <a:prstGeom prst="rect">
            <a:avLst/>
          </a:prstGeom>
        </p:spPr>
        <p:txBody>
          <a:bodyPr/>
          <a:lstStyle/>
          <a:p>
            <a:pPr lvl="0" marL="275590" indent="-275590" defTabSz="362204">
              <a:spcBef>
                <a:spcPts val="1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232">
                <a:effectLst>
                  <a:outerShdw sx="100000" sy="100000" kx="0" ky="0" algn="b" rotWithShape="0" blurRad="15748" dist="15748" dir="5520000">
                    <a:srgbClr val="FFFFFF">
                      <a:alpha val="71999"/>
                    </a:srgbClr>
                  </a:outerShdw>
                </a:effectLst>
              </a:rPr>
              <a:t>People were Polytheistic with priests leading service because flooding was so unpredictable</a:t>
            </a:r>
            <a:endParaRPr sz="2232">
              <a:effectLst>
                <a:outerShdw sx="100000" sy="100000" kx="0" ky="0" algn="b" rotWithShape="0" blurRad="15748" dist="15748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275590" indent="-275590" defTabSz="362204">
              <a:spcBef>
                <a:spcPts val="1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232">
                <a:effectLst>
                  <a:outerShdw sx="100000" sy="100000" kx="0" ky="0" algn="b" rotWithShape="0" blurRad="15748" dist="15748" dir="5520000">
                    <a:srgbClr val="FFFFFF">
                      <a:alpha val="71999"/>
                    </a:srgbClr>
                  </a:outerShdw>
                </a:effectLst>
              </a:rPr>
              <a:t>Traded their surplus through the Persian Gulf into the Arabian Sea, and into the Mediterranean Sea</a:t>
            </a:r>
            <a:endParaRPr sz="2232">
              <a:effectLst>
                <a:outerShdw sx="100000" sy="100000" kx="0" ky="0" algn="b" rotWithShape="0" blurRad="15748" dist="15748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551180" indent="-275590" defTabSz="362204">
              <a:spcBef>
                <a:spcPts val="1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232">
                <a:effectLst>
                  <a:outerShdw sx="100000" sy="100000" kx="0" ky="0" algn="b" rotWithShape="0" blurRad="15748" dist="15748" dir="5520000">
                    <a:srgbClr val="FFFFFF">
                      <a:alpha val="71999"/>
                    </a:srgbClr>
                  </a:outerShdw>
                </a:effectLst>
              </a:rPr>
              <a:t>Traded for Gold from Egypt, Tin from Persia, and beads, wood, resin, lapis, lazuli, and obsidian from Southeastern Africa… also pearls, copper, and ivory from India</a:t>
            </a:r>
            <a:endParaRPr sz="2232">
              <a:effectLst>
                <a:outerShdw sx="100000" sy="100000" kx="0" ky="0" algn="b" rotWithShape="0" blurRad="15748" dist="15748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275590" indent="-275590" defTabSz="362204">
              <a:spcBef>
                <a:spcPts val="1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232">
                <a:effectLst>
                  <a:outerShdw sx="100000" sy="100000" kx="0" ky="0" algn="b" rotWithShape="0" blurRad="15748" dist="15748" dir="5520000">
                    <a:srgbClr val="FFFFFF">
                      <a:alpha val="71999"/>
                    </a:srgbClr>
                  </a:outerShdw>
                </a:effectLst>
              </a:rPr>
              <a:t>Gap between the rich and poor increased, but there grew a middle class including..</a:t>
            </a:r>
            <a:endParaRPr sz="2232">
              <a:effectLst>
                <a:outerShdw sx="100000" sy="100000" kx="0" ky="0" algn="b" rotWithShape="0" blurRad="15748" dist="15748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551180" indent="-275590" defTabSz="362204">
              <a:spcBef>
                <a:spcPts val="1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232">
                <a:effectLst>
                  <a:outerShdw sx="100000" sy="100000" kx="0" ky="0" algn="b" rotWithShape="0" blurRad="15748" dist="15748" dir="5520000">
                    <a:srgbClr val="FFFFFF">
                      <a:alpha val="71999"/>
                    </a:srgbClr>
                  </a:outerShdw>
                </a:effectLst>
              </a:rPr>
              <a:t>Merchants, farmers, and professionals such as architects.</a:t>
            </a:r>
            <a:endParaRPr sz="2232">
              <a:effectLst>
                <a:outerShdw sx="100000" sy="100000" kx="0" ky="0" algn="b" rotWithShape="0" blurRad="15748" dist="15748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 marL="551180" indent="-275590" defTabSz="362204">
              <a:spcBef>
                <a:spcPts val="1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232">
                <a:effectLst>
                  <a:outerShdw sx="100000" sy="100000" kx="0" ky="0" algn="b" rotWithShape="0" blurRad="15748" dist="15748" dir="5520000">
                    <a:srgbClr val="FFFFFF">
                      <a:alpha val="71999"/>
                    </a:srgbClr>
                  </a:outerShdw>
                </a:effectLst>
              </a:rPr>
              <a:t>Hired workers made up the lower class, then there were slaves</a:t>
            </a:r>
          </a:p>
        </p:txBody>
      </p:sp>
      <p:pic>
        <p:nvPicPr>
          <p:cNvPr id="4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1810" y="1525943"/>
            <a:ext cx="6108660" cy="3865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31468" y="5689537"/>
            <a:ext cx="5069343" cy="2990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More on Sumerian Culture</a:t>
            </a:r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xfrm>
            <a:off x="6360021" y="1562769"/>
            <a:ext cx="5539879" cy="7134623"/>
          </a:xfrm>
          <a:prstGeom prst="rect">
            <a:avLst/>
          </a:prstGeom>
        </p:spPr>
        <p:txBody>
          <a:bodyPr/>
          <a:lstStyle/>
          <a:p>
            <a:pPr lvl="0" marL="351155" indent="-351155" defTabSz="461518">
              <a:spcBef>
                <a:spcPts val="2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rPr>
              <a:t>Upper-class women enjoyed some freedom and could own property with separate incomes from their husbands</a:t>
            </a:r>
            <a:endParaRPr sz="2844">
              <a:effectLst>
                <a:outerShdw sx="100000" sy="100000" kx="0" ky="0" algn="b" rotWithShape="0" blurRad="20066" dist="2006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51155" indent="-351155" defTabSz="461518">
              <a:spcBef>
                <a:spcPts val="2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rPr>
              <a:t>Created the world’s first writing system called Cuneiform, created by scribes</a:t>
            </a:r>
            <a:endParaRPr sz="2844">
              <a:effectLst>
                <a:outerShdw sx="100000" sy="100000" kx="0" ky="0" algn="b" rotWithShape="0" blurRad="20066" dist="2006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51155" indent="-351155" defTabSz="461518">
              <a:spcBef>
                <a:spcPts val="2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rPr>
              <a:t>Invented sundials, the 12 month calendar, and the oldest written story, the Epic of Gilgamesh</a:t>
            </a:r>
            <a:endParaRPr sz="2844">
              <a:effectLst>
                <a:outerShdw sx="100000" sy="100000" kx="0" ky="0" algn="b" rotWithShape="0" blurRad="20066" dist="2006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51155" indent="-351155" defTabSz="461518">
              <a:spcBef>
                <a:spcPts val="2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rPr>
              <a:t>Eventually they fell off…. why?</a:t>
            </a:r>
          </a:p>
        </p:txBody>
      </p:sp>
      <p:pic>
        <p:nvPicPr>
          <p:cNvPr id="4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1708150"/>
            <a:ext cx="2794000" cy="2908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330" y="4669739"/>
            <a:ext cx="6200270" cy="4836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Babylon’s turn</a:t>
            </a:r>
          </a:p>
        </p:txBody>
      </p:sp>
      <p:sp>
        <p:nvSpPr>
          <p:cNvPr id="53" name="Shape 53"/>
          <p:cNvSpPr/>
          <p:nvPr>
            <p:ph type="body" idx="1"/>
          </p:nvPr>
        </p:nvSpPr>
        <p:spPr>
          <a:xfrm>
            <a:off x="444500" y="1649908"/>
            <a:ext cx="5032425" cy="7405490"/>
          </a:xfrm>
          <a:prstGeom prst="rect">
            <a:avLst/>
          </a:prstGeom>
        </p:spPr>
        <p:txBody>
          <a:bodyPr/>
          <a:lstStyle/>
          <a:p>
            <a:pPr lvl="0" marL="311150" indent="-311150" defTabSz="408940">
              <a:spcBef>
                <a:spcPts val="2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rPr>
              <a:t>The first kingdom to be called an empire</a:t>
            </a:r>
            <a:endParaRPr sz="2520">
              <a:effectLst>
                <a:outerShdw sx="100000" sy="100000" kx="0" ky="0" algn="b" rotWithShape="0" blurRad="17780" dist="1778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11150" indent="-311150" defTabSz="408940">
              <a:spcBef>
                <a:spcPts val="2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rPr>
              <a:t>Most powerful king was Hammurabi who created a set of laws called </a:t>
            </a:r>
            <a:r>
              <a:rPr i="1"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rPr>
              <a:t>Hammurabi’s Code</a:t>
            </a:r>
            <a:endParaRPr sz="2520">
              <a:effectLst>
                <a:outerShdw sx="100000" sy="100000" kx="0" ky="0" algn="b" rotWithShape="0" blurRad="17780" dist="1778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11150" indent="-311150" defTabSz="408940">
              <a:spcBef>
                <a:spcPts val="2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rPr>
              <a:t>Similar to Sumer, but marriages were arranged by parents and a wife could leave her husband if he was cruel, but could not divorce him. In the end still was a </a:t>
            </a:r>
            <a:r>
              <a:rPr i="1"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rPr>
              <a:t>Patriarchal society</a:t>
            </a:r>
            <a:endParaRPr sz="2520">
              <a:effectLst>
                <a:outerShdw sx="100000" sy="100000" kx="0" ky="0" algn="b" rotWithShape="0" blurRad="17780" dist="1778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11150" indent="-311150" defTabSz="408940">
              <a:spcBef>
                <a:spcPts val="2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rPr>
              <a:t>studied </a:t>
            </a:r>
            <a:r>
              <a:rPr i="1"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rPr>
              <a:t>Astrology</a:t>
            </a:r>
            <a:r>
              <a: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rPr>
              <a:t> and </a:t>
            </a:r>
            <a:r>
              <a:rPr i="1"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rPr>
              <a:t>Astronomy</a:t>
            </a:r>
          </a:p>
        </p:txBody>
      </p:sp>
      <p:pic>
        <p:nvPicPr>
          <p:cNvPr id="5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0100" y="2044700"/>
            <a:ext cx="3073400" cy="264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8694" y="5177024"/>
            <a:ext cx="5434212" cy="25572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Hello Hebrews!</a:t>
            </a:r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xfrm>
            <a:off x="901700" y="1498798"/>
            <a:ext cx="11201400" cy="4087119"/>
          </a:xfrm>
          <a:prstGeom prst="rect">
            <a:avLst/>
          </a:prstGeom>
        </p:spPr>
        <p:txBody>
          <a:bodyPr/>
          <a:lstStyle/>
          <a:p>
            <a:pPr lvl="0" marL="351155" indent="-351155" defTabSz="461518">
              <a:spcBef>
                <a:spcPts val="2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rPr>
              <a:t>Became known as the </a:t>
            </a:r>
            <a:r>
              <a:rPr i="1"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rPr>
              <a:t>Israelites</a:t>
            </a:r>
            <a:r>
              <a: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rPr>
              <a:t> and later </a:t>
            </a:r>
            <a:r>
              <a:rPr i="1"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rPr>
              <a:t>Jews</a:t>
            </a:r>
            <a:endParaRPr sz="2844">
              <a:effectLst>
                <a:outerShdw sx="100000" sy="100000" kx="0" ky="0" algn="b" rotWithShape="0" blurRad="20066" dist="2006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51155" indent="-351155" defTabSz="461518">
              <a:spcBef>
                <a:spcPts val="2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rPr>
              <a:t>Founded by Abraham, but forced to leave Canaan due to drought and went to Egypt</a:t>
            </a:r>
            <a:endParaRPr sz="2844">
              <a:effectLst>
                <a:outerShdw sx="100000" sy="100000" kx="0" ky="0" algn="b" rotWithShape="0" blurRad="20066" dist="2006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51155" indent="-351155" defTabSz="461518">
              <a:spcBef>
                <a:spcPts val="2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rPr>
              <a:t>Where Moses led them out of Egypt to current-day Israel</a:t>
            </a:r>
            <a:endParaRPr sz="2844">
              <a:effectLst>
                <a:outerShdw sx="100000" sy="100000" kx="0" ky="0" algn="b" rotWithShape="0" blurRad="20066" dist="2006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51155" indent="-351155" defTabSz="461518">
              <a:spcBef>
                <a:spcPts val="2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rPr>
              <a:t>Thanks to being conquered by the Assyrians and the Babylonians it led to the </a:t>
            </a:r>
            <a:r>
              <a:rPr i="1"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rPr>
              <a:t>Jewish Diaspora</a:t>
            </a:r>
          </a:p>
        </p:txBody>
      </p:sp>
      <p:pic>
        <p:nvPicPr>
          <p:cNvPr id="5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5568950"/>
            <a:ext cx="3746500" cy="412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900" y="5880100"/>
            <a:ext cx="5588000" cy="332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xfrm>
            <a:off x="901700" y="279400"/>
            <a:ext cx="11201400" cy="1714500"/>
          </a:xfrm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Africa is just… Geographically weird</a:t>
            </a:r>
          </a:p>
        </p:txBody>
      </p:sp>
      <p:pic>
        <p:nvPicPr>
          <p:cNvPr id="6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8357" y="1756097"/>
            <a:ext cx="7968086" cy="79680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Ancient Egypt!!</a:t>
            </a:r>
          </a:p>
        </p:txBody>
      </p:sp>
      <p:sp>
        <p:nvSpPr>
          <p:cNvPr id="66" name="Shape 66"/>
          <p:cNvSpPr/>
          <p:nvPr>
            <p:ph type="body" idx="1"/>
          </p:nvPr>
        </p:nvSpPr>
        <p:spPr>
          <a:xfrm>
            <a:off x="901700" y="1538882"/>
            <a:ext cx="5026522" cy="7033618"/>
          </a:xfrm>
          <a:prstGeom prst="rect">
            <a:avLst/>
          </a:prstGeom>
        </p:spPr>
        <p:txBody>
          <a:bodyPr/>
          <a:lstStyle/>
          <a:p>
            <a:pPr lvl="0" marL="320040" indent="-320040" defTabSz="420624">
              <a:spcBef>
                <a:spcPts val="23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592"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rPr>
              <a:t>Ancient Egypt founded along the Nile River, used yearly river flooding to fertilize the land.</a:t>
            </a:r>
            <a:endParaRPr sz="2592">
              <a:effectLst>
                <a:outerShdw sx="100000" sy="100000" kx="0" ky="0" algn="b" rotWithShape="0" blurRad="18288" dist="18288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20040" indent="-320040" defTabSz="420624">
              <a:spcBef>
                <a:spcPts val="23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592"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rPr>
              <a:t>Due to climate change around 5,000 B.C.E it forced people from the savannah in north Africa (yes it used to be green) to the Nile River Valley</a:t>
            </a:r>
            <a:endParaRPr sz="2592">
              <a:effectLst>
                <a:outerShdw sx="100000" sy="100000" kx="0" ky="0" algn="b" rotWithShape="0" blurRad="18288" dist="18288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marL="320040" indent="-320040" defTabSz="420624">
              <a:spcBef>
                <a:spcPts val="23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592"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rPr>
              <a:t>Used the river for transportation and trade. Egypt is split into three different kingdoms: Old, Middle, and New</a:t>
            </a:r>
          </a:p>
        </p:txBody>
      </p:sp>
      <p:pic>
        <p:nvPicPr>
          <p:cNvPr id="6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15250" y="2325191"/>
            <a:ext cx="2324100" cy="546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Out with the old…</a:t>
            </a:r>
          </a:p>
        </p:txBody>
      </p:sp>
      <p:sp>
        <p:nvSpPr>
          <p:cNvPr id="70" name="Shape 70"/>
          <p:cNvSpPr/>
          <p:nvPr>
            <p:ph type="body" idx="1"/>
          </p:nvPr>
        </p:nvSpPr>
        <p:spPr>
          <a:xfrm>
            <a:off x="901700" y="8418314"/>
            <a:ext cx="11201400" cy="712986"/>
          </a:xfrm>
          <a:prstGeom prst="rect">
            <a:avLst/>
          </a:prstGeom>
        </p:spPr>
        <p:txBody>
          <a:bodyPr/>
          <a:lstStyle>
            <a:lvl1pPr marL="360045" indent="-360045" defTabSz="473201">
              <a:spcBef>
                <a:spcPts val="2500"/>
              </a:spcBef>
              <a:defRPr sz="2916">
                <a:solidFill>
                  <a:srgbClr val="000000"/>
                </a:solidFill>
                <a:effectLst>
                  <a:outerShdw sx="100000" sy="100000" kx="0" ky="0" algn="b" rotWithShape="0" blurRad="20574" dist="20574" dir="552000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 lvl="0">
              <a:defRPr sz="1800">
                <a:effectLst/>
              </a:defRPr>
            </a:pPr>
            <a:r>
              <a:rPr sz="2916">
                <a:effectLst>
                  <a:outerShdw sx="100000" sy="100000" kx="0" ky="0" algn="b" rotWithShape="0" blurRad="20574" dist="20574" dir="5520000">
                    <a:srgbClr val="FFFFFF">
                      <a:alpha val="71999"/>
                    </a:srgbClr>
                  </a:outerShdw>
                </a:effectLst>
              </a:rPr>
              <a:t>When the old Kingdom fell, it split into Upper and Lower Egypt</a:t>
            </a:r>
          </a:p>
        </p:txBody>
      </p:sp>
      <p:pic>
        <p:nvPicPr>
          <p:cNvPr id="7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1100" y="1835150"/>
            <a:ext cx="8102600" cy="608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5">
  <a:themeElements>
    <a:clrScheme name="New_Template5">
      <a:dk1>
        <a:srgbClr val="5E524C"/>
      </a:dk1>
      <a:lt1>
        <a:srgbClr val="12455E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760000">
            <a:srgbClr val="FFFFFF">
              <a:alpha val="3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E3B39"/>
            </a:solidFill>
            <a:effectLst>
              <a:outerShdw sx="100000" sy="100000" kx="0" ky="0" algn="b" rotWithShape="0" blurRad="25400" dist="12700" dir="492000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sx="100000" sy="100000" kx="0" ky="0" algn="b" rotWithShape="0" blurRad="25400" dist="25400" dir="5520000">
            <a:srgbClr val="FFFFFF">
              <a:alpha val="72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3200" u="none" kumimoji="0" normalizeH="0">
            <a:ln>
              <a:noFill/>
            </a:ln>
            <a:solidFill>
              <a:srgbClr val="5E524C"/>
            </a:solidFill>
            <a:effectLst>
              <a:outerShdw sx="100000" sy="100000" kx="0" ky="0" algn="b" rotWithShape="0" blurRad="25400" dist="25400" dir="5520000">
                <a:srgbClr val="FFFFFF">
                  <a:alpha val="71999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5">
  <a:themeElements>
    <a:clrScheme name="New_Template5">
      <a:dk1>
        <a:srgbClr val="000000"/>
      </a:dk1>
      <a:lt1>
        <a:srgbClr val="FFFFFF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760000">
            <a:srgbClr val="FFFFFF">
              <a:alpha val="3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E3B39"/>
            </a:solidFill>
            <a:effectLst>
              <a:outerShdw sx="100000" sy="100000" kx="0" ky="0" algn="b" rotWithShape="0" blurRad="25400" dist="12700" dir="492000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sx="100000" sy="100000" kx="0" ky="0" algn="b" rotWithShape="0" blurRad="25400" dist="25400" dir="5520000">
            <a:srgbClr val="FFFFFF">
              <a:alpha val="72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3200" u="none" kumimoji="0" normalizeH="0">
            <a:ln>
              <a:noFill/>
            </a:ln>
            <a:solidFill>
              <a:srgbClr val="5E524C"/>
            </a:solidFill>
            <a:effectLst>
              <a:outerShdw sx="100000" sy="100000" kx="0" ky="0" algn="b" rotWithShape="0" blurRad="25400" dist="25400" dir="5520000">
                <a:srgbClr val="FFFFFF">
                  <a:alpha val="71999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