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5" r:id="rId2"/>
  </p:sldMasterIdLst>
  <p:notesMasterIdLst>
    <p:notesMasterId r:id="rId12"/>
  </p:notesMasterIdLst>
  <p:handoutMasterIdLst>
    <p:handoutMasterId r:id="rId13"/>
  </p:handoutMasterIdLst>
  <p:sldIdLst>
    <p:sldId id="259" r:id="rId3"/>
    <p:sldId id="260" r:id="rId4"/>
    <p:sldId id="261" r:id="rId5"/>
    <p:sldId id="262" r:id="rId6"/>
    <p:sldId id="263" r:id="rId7"/>
    <p:sldId id="264" r:id="rId8"/>
    <p:sldId id="265" r:id="rId9"/>
    <p:sldId id="266" r:id="rId10"/>
    <p:sldId id="267"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70" d="100"/>
          <a:sy n="70" d="100"/>
        </p:scale>
        <p:origin x="72" y="16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8B634F-7F04-430A-BAE5-D37F917A8F1E}" type="doc">
      <dgm:prSet loTypeId="urn:microsoft.com/office/officeart/2005/8/layout/chart3" loCatId="cycle" qsTypeId="urn:microsoft.com/office/officeart/2005/8/quickstyle/simple1" qsCatId="simple" csTypeId="urn:microsoft.com/office/officeart/2005/8/colors/colorful1" csCatId="colorful" phldr="1"/>
      <dgm:spPr/>
    </dgm:pt>
    <dgm:pt modelId="{896D6050-48C9-4BE7-AA02-55980CC7763A}">
      <dgm:prSet phldrT="[Text]"/>
      <dgm:spPr>
        <a:solidFill>
          <a:srgbClr val="FF0000"/>
        </a:solidFill>
      </dgm:spPr>
      <dgm:t>
        <a:bodyPr/>
        <a:lstStyle/>
        <a:p>
          <a:r>
            <a:rPr lang="en-US" dirty="0" smtClean="0"/>
            <a:t>Middle adult</a:t>
          </a:r>
          <a:endParaRPr lang="en-US" dirty="0"/>
        </a:p>
      </dgm:t>
    </dgm:pt>
    <dgm:pt modelId="{4719BEB4-7394-4D6B-BD24-A747AE9E4FCA}" type="parTrans" cxnId="{98A282C1-4ABD-4308-92A9-0836446CBEBA}">
      <dgm:prSet/>
      <dgm:spPr/>
      <dgm:t>
        <a:bodyPr/>
        <a:lstStyle/>
        <a:p>
          <a:endParaRPr lang="en-US"/>
        </a:p>
      </dgm:t>
    </dgm:pt>
    <dgm:pt modelId="{B1CC9704-297A-4F10-B02D-60D546EC25D1}" type="sibTrans" cxnId="{98A282C1-4ABD-4308-92A9-0836446CBEBA}">
      <dgm:prSet/>
      <dgm:spPr/>
      <dgm:t>
        <a:bodyPr/>
        <a:lstStyle/>
        <a:p>
          <a:endParaRPr lang="en-US"/>
        </a:p>
      </dgm:t>
    </dgm:pt>
    <dgm:pt modelId="{BE5D1D0B-4615-431A-9F01-6DF0D241BD12}">
      <dgm:prSet phldrT="[Text]"/>
      <dgm:spPr>
        <a:solidFill>
          <a:srgbClr val="7030A0"/>
        </a:solidFill>
      </dgm:spPr>
      <dgm:t>
        <a:bodyPr/>
        <a:lstStyle/>
        <a:p>
          <a:r>
            <a:rPr lang="en-US" dirty="0" smtClean="0"/>
            <a:t>Adult</a:t>
          </a:r>
          <a:endParaRPr lang="en-US" dirty="0"/>
        </a:p>
      </dgm:t>
    </dgm:pt>
    <dgm:pt modelId="{D212FB5E-5A52-4FC5-ACC8-709AE76F031A}" type="parTrans" cxnId="{D5782D2D-4701-498F-A279-31D86EF5E240}">
      <dgm:prSet/>
      <dgm:spPr/>
      <dgm:t>
        <a:bodyPr/>
        <a:lstStyle/>
        <a:p>
          <a:endParaRPr lang="en-US"/>
        </a:p>
      </dgm:t>
    </dgm:pt>
    <dgm:pt modelId="{7B336E96-D760-45E5-B11C-A982BA7E392D}" type="sibTrans" cxnId="{D5782D2D-4701-498F-A279-31D86EF5E240}">
      <dgm:prSet/>
      <dgm:spPr/>
      <dgm:t>
        <a:bodyPr/>
        <a:lstStyle/>
        <a:p>
          <a:endParaRPr lang="en-US"/>
        </a:p>
      </dgm:t>
    </dgm:pt>
    <dgm:pt modelId="{17B8ACDA-C653-47F9-9053-64AF426962B4}">
      <dgm:prSet phldrT="[Text]"/>
      <dgm:spPr>
        <a:solidFill>
          <a:srgbClr val="00B0F0"/>
        </a:solidFill>
      </dgm:spPr>
      <dgm:t>
        <a:bodyPr/>
        <a:lstStyle/>
        <a:p>
          <a:r>
            <a:rPr lang="en-US" dirty="0" smtClean="0"/>
            <a:t>Childhood</a:t>
          </a:r>
          <a:endParaRPr lang="en-US" dirty="0"/>
        </a:p>
      </dgm:t>
    </dgm:pt>
    <dgm:pt modelId="{6F56D009-9846-4AB9-A977-3C7B676B6845}" type="parTrans" cxnId="{81826ADF-2042-424A-92A9-C7FFB66B4729}">
      <dgm:prSet/>
      <dgm:spPr/>
      <dgm:t>
        <a:bodyPr/>
        <a:lstStyle/>
        <a:p>
          <a:endParaRPr lang="en-US"/>
        </a:p>
      </dgm:t>
    </dgm:pt>
    <dgm:pt modelId="{F762E6B0-4C24-4867-AFDE-37C18B54DBEC}" type="sibTrans" cxnId="{81826ADF-2042-424A-92A9-C7FFB66B4729}">
      <dgm:prSet/>
      <dgm:spPr/>
      <dgm:t>
        <a:bodyPr/>
        <a:lstStyle/>
        <a:p>
          <a:endParaRPr lang="en-US"/>
        </a:p>
      </dgm:t>
    </dgm:pt>
    <dgm:pt modelId="{1AF961AD-28B0-4DB6-B638-FDE73A3E1446}" type="pres">
      <dgm:prSet presAssocID="{5C8B634F-7F04-430A-BAE5-D37F917A8F1E}" presName="compositeShape" presStyleCnt="0">
        <dgm:presLayoutVars>
          <dgm:chMax val="7"/>
          <dgm:dir/>
          <dgm:resizeHandles val="exact"/>
        </dgm:presLayoutVars>
      </dgm:prSet>
      <dgm:spPr/>
    </dgm:pt>
    <dgm:pt modelId="{BECA7CA5-9EB9-4C53-8EB1-BCA29E766A54}" type="pres">
      <dgm:prSet presAssocID="{5C8B634F-7F04-430A-BAE5-D37F917A8F1E}" presName="wedge1" presStyleLbl="node1" presStyleIdx="0" presStyleCnt="3"/>
      <dgm:spPr/>
    </dgm:pt>
    <dgm:pt modelId="{266D7E15-CEC3-44F4-85A0-8C4AC2224380}" type="pres">
      <dgm:prSet presAssocID="{5C8B634F-7F04-430A-BAE5-D37F917A8F1E}" presName="wedge1Tx" presStyleLbl="node1" presStyleIdx="0" presStyleCnt="3">
        <dgm:presLayoutVars>
          <dgm:chMax val="0"/>
          <dgm:chPref val="0"/>
          <dgm:bulletEnabled val="1"/>
        </dgm:presLayoutVars>
      </dgm:prSet>
      <dgm:spPr/>
    </dgm:pt>
    <dgm:pt modelId="{35D14322-626C-427B-BCCE-967488FC2726}" type="pres">
      <dgm:prSet presAssocID="{5C8B634F-7F04-430A-BAE5-D37F917A8F1E}" presName="wedge2" presStyleLbl="node1" presStyleIdx="1" presStyleCnt="3"/>
      <dgm:spPr/>
      <dgm:t>
        <a:bodyPr/>
        <a:lstStyle/>
        <a:p>
          <a:endParaRPr lang="en-US"/>
        </a:p>
      </dgm:t>
    </dgm:pt>
    <dgm:pt modelId="{20CFE7BC-7CFD-47D8-956B-AACC947C9DFD}" type="pres">
      <dgm:prSet presAssocID="{5C8B634F-7F04-430A-BAE5-D37F917A8F1E}" presName="wedge2Tx" presStyleLbl="node1" presStyleIdx="1" presStyleCnt="3">
        <dgm:presLayoutVars>
          <dgm:chMax val="0"/>
          <dgm:chPref val="0"/>
          <dgm:bulletEnabled val="1"/>
        </dgm:presLayoutVars>
      </dgm:prSet>
      <dgm:spPr/>
      <dgm:t>
        <a:bodyPr/>
        <a:lstStyle/>
        <a:p>
          <a:endParaRPr lang="en-US"/>
        </a:p>
      </dgm:t>
    </dgm:pt>
    <dgm:pt modelId="{8811E13B-5B0C-4B73-A566-685EFD80563A}" type="pres">
      <dgm:prSet presAssocID="{5C8B634F-7F04-430A-BAE5-D37F917A8F1E}" presName="wedge3" presStyleLbl="node1" presStyleIdx="2" presStyleCnt="3"/>
      <dgm:spPr/>
    </dgm:pt>
    <dgm:pt modelId="{D1277204-D907-4931-B3C1-02D5D32199CD}" type="pres">
      <dgm:prSet presAssocID="{5C8B634F-7F04-430A-BAE5-D37F917A8F1E}" presName="wedge3Tx" presStyleLbl="node1" presStyleIdx="2" presStyleCnt="3">
        <dgm:presLayoutVars>
          <dgm:chMax val="0"/>
          <dgm:chPref val="0"/>
          <dgm:bulletEnabled val="1"/>
        </dgm:presLayoutVars>
      </dgm:prSet>
      <dgm:spPr/>
    </dgm:pt>
  </dgm:ptLst>
  <dgm:cxnLst>
    <dgm:cxn modelId="{D27E57C1-F932-4E6A-9D20-D9A51788FA0E}" type="presOf" srcId="{BE5D1D0B-4615-431A-9F01-6DF0D241BD12}" destId="{35D14322-626C-427B-BCCE-967488FC2726}" srcOrd="0" destOrd="0" presId="urn:microsoft.com/office/officeart/2005/8/layout/chart3"/>
    <dgm:cxn modelId="{11C55AB1-21A7-4A0C-997A-D41AB6DF4DF7}" type="presOf" srcId="{5C8B634F-7F04-430A-BAE5-D37F917A8F1E}" destId="{1AF961AD-28B0-4DB6-B638-FDE73A3E1446}" srcOrd="0" destOrd="0" presId="urn:microsoft.com/office/officeart/2005/8/layout/chart3"/>
    <dgm:cxn modelId="{D37B7463-B45D-480F-832B-8FF60D4A119C}" type="presOf" srcId="{17B8ACDA-C653-47F9-9053-64AF426962B4}" destId="{D1277204-D907-4931-B3C1-02D5D32199CD}" srcOrd="1" destOrd="0" presId="urn:microsoft.com/office/officeart/2005/8/layout/chart3"/>
    <dgm:cxn modelId="{9F1997EB-264B-46A0-B76F-00EC6439389B}" type="presOf" srcId="{17B8ACDA-C653-47F9-9053-64AF426962B4}" destId="{8811E13B-5B0C-4B73-A566-685EFD80563A}" srcOrd="0" destOrd="0" presId="urn:microsoft.com/office/officeart/2005/8/layout/chart3"/>
    <dgm:cxn modelId="{D8CBF2CE-A2D3-4143-9BB2-4EED9B49A793}" type="presOf" srcId="{896D6050-48C9-4BE7-AA02-55980CC7763A}" destId="{BECA7CA5-9EB9-4C53-8EB1-BCA29E766A54}" srcOrd="0" destOrd="0" presId="urn:microsoft.com/office/officeart/2005/8/layout/chart3"/>
    <dgm:cxn modelId="{98A282C1-4ABD-4308-92A9-0836446CBEBA}" srcId="{5C8B634F-7F04-430A-BAE5-D37F917A8F1E}" destId="{896D6050-48C9-4BE7-AA02-55980CC7763A}" srcOrd="0" destOrd="0" parTransId="{4719BEB4-7394-4D6B-BD24-A747AE9E4FCA}" sibTransId="{B1CC9704-297A-4F10-B02D-60D546EC25D1}"/>
    <dgm:cxn modelId="{81826ADF-2042-424A-92A9-C7FFB66B4729}" srcId="{5C8B634F-7F04-430A-BAE5-D37F917A8F1E}" destId="{17B8ACDA-C653-47F9-9053-64AF426962B4}" srcOrd="2" destOrd="0" parTransId="{6F56D009-9846-4AB9-A977-3C7B676B6845}" sibTransId="{F762E6B0-4C24-4867-AFDE-37C18B54DBEC}"/>
    <dgm:cxn modelId="{13FB33AB-A1EA-4342-BCC0-80267B99D4F5}" type="presOf" srcId="{896D6050-48C9-4BE7-AA02-55980CC7763A}" destId="{266D7E15-CEC3-44F4-85A0-8C4AC2224380}" srcOrd="1" destOrd="0" presId="urn:microsoft.com/office/officeart/2005/8/layout/chart3"/>
    <dgm:cxn modelId="{D5782D2D-4701-498F-A279-31D86EF5E240}" srcId="{5C8B634F-7F04-430A-BAE5-D37F917A8F1E}" destId="{BE5D1D0B-4615-431A-9F01-6DF0D241BD12}" srcOrd="1" destOrd="0" parTransId="{D212FB5E-5A52-4FC5-ACC8-709AE76F031A}" sibTransId="{7B336E96-D760-45E5-B11C-A982BA7E392D}"/>
    <dgm:cxn modelId="{9DD8233A-EFED-49DE-B086-49532BBEE215}" type="presOf" srcId="{BE5D1D0B-4615-431A-9F01-6DF0D241BD12}" destId="{20CFE7BC-7CFD-47D8-956B-AACC947C9DFD}" srcOrd="1" destOrd="0" presId="urn:microsoft.com/office/officeart/2005/8/layout/chart3"/>
    <dgm:cxn modelId="{816B7146-06BC-4F53-9F0E-3DA741BA8880}" type="presParOf" srcId="{1AF961AD-28B0-4DB6-B638-FDE73A3E1446}" destId="{BECA7CA5-9EB9-4C53-8EB1-BCA29E766A54}" srcOrd="0" destOrd="0" presId="urn:microsoft.com/office/officeart/2005/8/layout/chart3"/>
    <dgm:cxn modelId="{B246BEC0-BBD1-4613-BE31-038239B9DDB5}" type="presParOf" srcId="{1AF961AD-28B0-4DB6-B638-FDE73A3E1446}" destId="{266D7E15-CEC3-44F4-85A0-8C4AC2224380}" srcOrd="1" destOrd="0" presId="urn:microsoft.com/office/officeart/2005/8/layout/chart3"/>
    <dgm:cxn modelId="{1C800747-2B2F-43BC-AF6C-990A9AC82BC5}" type="presParOf" srcId="{1AF961AD-28B0-4DB6-B638-FDE73A3E1446}" destId="{35D14322-626C-427B-BCCE-967488FC2726}" srcOrd="2" destOrd="0" presId="urn:microsoft.com/office/officeart/2005/8/layout/chart3"/>
    <dgm:cxn modelId="{459DCF46-1649-40D7-8238-B51F184A87FF}" type="presParOf" srcId="{1AF961AD-28B0-4DB6-B638-FDE73A3E1446}" destId="{20CFE7BC-7CFD-47D8-956B-AACC947C9DFD}" srcOrd="3" destOrd="0" presId="urn:microsoft.com/office/officeart/2005/8/layout/chart3"/>
    <dgm:cxn modelId="{3DF3B46B-177E-43B8-B0EC-3C3C194E46C4}" type="presParOf" srcId="{1AF961AD-28B0-4DB6-B638-FDE73A3E1446}" destId="{8811E13B-5B0C-4B73-A566-685EFD80563A}" srcOrd="4" destOrd="0" presId="urn:microsoft.com/office/officeart/2005/8/layout/chart3"/>
    <dgm:cxn modelId="{11CB8258-68A6-48C1-8580-92FA86FD308A}" type="presParOf" srcId="{1AF961AD-28B0-4DB6-B638-FDE73A3E1446}" destId="{D1277204-D907-4931-B3C1-02D5D32199C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A7CA5-9EB9-4C53-8EB1-BCA29E766A54}">
      <dsp:nvSpPr>
        <dsp:cNvPr id="0" name=""/>
        <dsp:cNvSpPr/>
      </dsp:nvSpPr>
      <dsp:spPr>
        <a:xfrm>
          <a:off x="1182974" y="259984"/>
          <a:ext cx="3235367" cy="3235367"/>
        </a:xfrm>
        <a:prstGeom prst="pie">
          <a:avLst>
            <a:gd name="adj1" fmla="val 16200000"/>
            <a:gd name="adj2" fmla="val 1800000"/>
          </a:avLst>
        </a:prstGeom>
        <a:solidFill>
          <a:srgbClr val="FF0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Middle adult</a:t>
          </a:r>
          <a:endParaRPr lang="en-US" sz="1600" kern="1200" dirty="0"/>
        </a:p>
      </dsp:txBody>
      <dsp:txXfrm>
        <a:off x="2942012" y="856987"/>
        <a:ext cx="1097713" cy="1078455"/>
      </dsp:txXfrm>
    </dsp:sp>
    <dsp:sp modelId="{35D14322-626C-427B-BCCE-967488FC2726}">
      <dsp:nvSpPr>
        <dsp:cNvPr id="0" name=""/>
        <dsp:cNvSpPr/>
      </dsp:nvSpPr>
      <dsp:spPr>
        <a:xfrm>
          <a:off x="1016198" y="356275"/>
          <a:ext cx="3235367" cy="3235367"/>
        </a:xfrm>
        <a:prstGeom prst="pie">
          <a:avLst>
            <a:gd name="adj1" fmla="val 1800000"/>
            <a:gd name="adj2" fmla="val 9000000"/>
          </a:avLst>
        </a:prstGeom>
        <a:solidFill>
          <a:srgbClr val="7030A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Adult</a:t>
          </a:r>
          <a:endParaRPr lang="en-US" sz="1600" kern="1200" dirty="0"/>
        </a:p>
      </dsp:txBody>
      <dsp:txXfrm>
        <a:off x="1902073" y="2397638"/>
        <a:ext cx="1463618" cy="1001423"/>
      </dsp:txXfrm>
    </dsp:sp>
    <dsp:sp modelId="{8811E13B-5B0C-4B73-A566-685EFD80563A}">
      <dsp:nvSpPr>
        <dsp:cNvPr id="0" name=""/>
        <dsp:cNvSpPr/>
      </dsp:nvSpPr>
      <dsp:spPr>
        <a:xfrm>
          <a:off x="1016198" y="356275"/>
          <a:ext cx="3235367" cy="3235367"/>
        </a:xfrm>
        <a:prstGeom prst="pie">
          <a:avLst>
            <a:gd name="adj1" fmla="val 9000000"/>
            <a:gd name="adj2" fmla="val 16200000"/>
          </a:avLst>
        </a:prstGeom>
        <a:solidFill>
          <a:srgbClr val="00B0F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Childhood</a:t>
          </a:r>
          <a:endParaRPr lang="en-US" sz="1600" kern="1200" dirty="0"/>
        </a:p>
      </dsp:txBody>
      <dsp:txXfrm>
        <a:off x="1362845" y="991794"/>
        <a:ext cx="1097713" cy="1078455"/>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9/26/2015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9/26/2015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smtClean="0"/>
              <a:t>Click to edit Master title style</a:t>
            </a:r>
            <a:endParaRPr dirty="0"/>
          </a:p>
        </p:txBody>
      </p:sp>
      <p:sp>
        <p:nvSpPr>
          <p:cNvPr id="5" name="Date Placeholder 4"/>
          <p:cNvSpPr>
            <a:spLocks noGrp="1"/>
          </p:cNvSpPr>
          <p:nvPr>
            <p:ph type="dt" sz="half" idx="10"/>
          </p:nvPr>
        </p:nvSpPr>
        <p:spPr/>
        <p:txBody>
          <a:bodyPr/>
          <a:lstStyle/>
          <a:p>
            <a:fld id="{3B9B9059-F1D6-41D0-95CF-D21CAA096B3A}"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10040043" y="685800"/>
            <a:ext cx="1843982" cy="5588002"/>
          </a:xfrm>
        </p:spPr>
        <p:txBody>
          <a:bodyPr vert="eaVert"/>
          <a:lstStyle/>
          <a:p>
            <a:r>
              <a:rPr lang="en-US" smtClean="0"/>
              <a:t>Click to edit Master title style</a:t>
            </a:r>
            <a:endParaRPr/>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smtClean="0"/>
              <a:t>Click to edit Master title style</a:t>
            </a:r>
            <a:endParaRPr/>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9B9059-F1D6-41D0-95CF-D21CAA096B3A}" type="datetimeFigureOut">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B9B9059-F1D6-41D0-95CF-D21CAA096B3A}" type="datetimeFigureOut">
              <a:rPr lang="en-US" smtClean="0"/>
              <a:t>9/26/2015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2" name="Title 1"/>
          <p:cNvSpPr>
            <a:spLocks noGrp="1"/>
          </p:cNvSpPr>
          <p:nvPr>
            <p:ph type="title"/>
          </p:nvPr>
        </p:nvSpPr>
        <p:spPr>
          <a:xfrm>
            <a:off x="914163" y="482600"/>
            <a:ext cx="10360501" cy="12192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9B9059-F1D6-41D0-95CF-D21CAA096B3A}" type="datetimeFigureOut">
              <a:rPr lang="en-US" smtClean="0"/>
              <a:t>9/26/2015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9059-F1D6-41D0-95CF-D21CAA096B3A}" type="datetimeFigureOut">
              <a:rPr lang="en-US" smtClean="0"/>
              <a:pPr/>
              <a:t>9/26/2015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9/26/2015</a:t>
            </a:fld>
            <a:endParaRPr lang="en-US"/>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Structure: Organization of the Stories</a:t>
            </a:r>
            <a:endParaRPr lang="en-US" dirty="0"/>
          </a:p>
        </p:txBody>
      </p:sp>
      <p:sp>
        <p:nvSpPr>
          <p:cNvPr id="2" name="Title 1"/>
          <p:cNvSpPr>
            <a:spLocks noGrp="1"/>
          </p:cNvSpPr>
          <p:nvPr>
            <p:ph type="ctrTitle"/>
          </p:nvPr>
        </p:nvSpPr>
        <p:spPr/>
        <p:txBody>
          <a:bodyPr/>
          <a:lstStyle/>
          <a:p>
            <a:r>
              <a:rPr lang="en-US" dirty="0" smtClean="0"/>
              <a:t>Chapter 5 </a:t>
            </a:r>
            <a:endParaRPr lang="en-US" dirty="0"/>
          </a:p>
        </p:txBody>
      </p:sp>
    </p:spTree>
    <p:extLst>
      <p:ext uri="{BB962C8B-B14F-4D97-AF65-F5344CB8AC3E}">
        <p14:creationId xmlns:p14="http://schemas.microsoft.com/office/powerpoint/2010/main" val="101702950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Structure refers to the ways in which writers arrange materials with the general ideas and purposes of their work.</a:t>
            </a:r>
          </a:p>
          <a:p>
            <a:r>
              <a:rPr lang="en-US" dirty="0" smtClean="0"/>
              <a:t>Placement, balance, recurring themes, true and misleading conclusions, suspense, and imitation of the models or forms such as reports, letters, conversations, or confessions.</a:t>
            </a:r>
          </a:p>
        </p:txBody>
      </p:sp>
      <p:sp>
        <p:nvSpPr>
          <p:cNvPr id="3" name="Title 2"/>
          <p:cNvSpPr>
            <a:spLocks noGrp="1"/>
          </p:cNvSpPr>
          <p:nvPr>
            <p:ph type="title"/>
          </p:nvPr>
        </p:nvSpPr>
        <p:spPr/>
        <p:txBody>
          <a:bodyPr/>
          <a:lstStyle/>
          <a:p>
            <a:r>
              <a:rPr lang="en-US" dirty="0" smtClean="0"/>
              <a:t>What is structure?</a:t>
            </a:r>
            <a:endParaRPr lang="en-US" dirty="0"/>
          </a:p>
        </p:txBody>
      </p:sp>
    </p:spTree>
    <p:extLst>
      <p:ext uri="{BB962C8B-B14F-4D97-AF65-F5344CB8AC3E}">
        <p14:creationId xmlns:p14="http://schemas.microsoft.com/office/powerpoint/2010/main" val="2364032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work may be divided into numbers sections or parts, or it might begin in one area or state and conclude in another.  It may develop a relationship between two people.</a:t>
            </a:r>
          </a:p>
          <a:p>
            <a:endParaRPr lang="en-US" dirty="0"/>
          </a:p>
        </p:txBody>
      </p:sp>
      <p:sp>
        <p:nvSpPr>
          <p:cNvPr id="3" name="Title 2"/>
          <p:cNvSpPr>
            <a:spLocks noGrp="1"/>
          </p:cNvSpPr>
          <p:nvPr>
            <p:ph type="title"/>
          </p:nvPr>
        </p:nvSpPr>
        <p:spPr/>
        <p:txBody>
          <a:bodyPr/>
          <a:lstStyle/>
          <a:p>
            <a:r>
              <a:rPr lang="en-US" dirty="0" smtClean="0"/>
              <a:t>How is it divided?</a:t>
            </a:r>
            <a:endParaRPr lang="en-US" dirty="0"/>
          </a:p>
        </p:txBody>
      </p:sp>
      <p:graphicFrame>
        <p:nvGraphicFramePr>
          <p:cNvPr id="7" name="Diagram 6"/>
          <p:cNvGraphicFramePr/>
          <p:nvPr>
            <p:extLst>
              <p:ext uri="{D42A27DB-BD31-4B8C-83A1-F6EECF244321}">
                <p14:modId xmlns:p14="http://schemas.microsoft.com/office/powerpoint/2010/main" val="1880753055"/>
              </p:ext>
            </p:extLst>
          </p:nvPr>
        </p:nvGraphicFramePr>
        <p:xfrm>
          <a:off x="1065212" y="3025690"/>
          <a:ext cx="5434541" cy="3851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79615" y="3505200"/>
            <a:ext cx="5195049" cy="3070360"/>
          </a:xfrm>
          <a:prstGeom prst="rect">
            <a:avLst/>
          </a:prstGeom>
        </p:spPr>
      </p:pic>
      <p:sp>
        <p:nvSpPr>
          <p:cNvPr id="9" name="Rectangle 8"/>
          <p:cNvSpPr/>
          <p:nvPr/>
        </p:nvSpPr>
        <p:spPr>
          <a:xfrm>
            <a:off x="6141078" y="4876800"/>
            <a:ext cx="5072121" cy="830997"/>
          </a:xfrm>
          <a:prstGeom prst="rect">
            <a:avLst/>
          </a:prstGeom>
          <a:noFill/>
        </p:spPr>
        <p:txBody>
          <a:bodyPr wrap="square" lIns="91440" tIns="45720" rIns="91440" bIns="45720">
            <a:spAutoFit/>
          </a:bodyPr>
          <a:lstStyle/>
          <a:p>
            <a:pPr algn="ctr"/>
            <a:r>
              <a:rPr lang="en-US" sz="4800" b="1" cap="none" spc="0" dirty="0" smtClean="0">
                <a:ln w="10160">
                  <a:solidFill>
                    <a:schemeClr val="accent5"/>
                  </a:solidFill>
                  <a:prstDash val="solid"/>
                </a:ln>
                <a:solidFill>
                  <a:srgbClr val="00B0F0"/>
                </a:solidFill>
                <a:effectLst>
                  <a:outerShdw blurRad="38100" dist="22860" dir="5400000" algn="tl" rotWithShape="0">
                    <a:srgbClr val="000000">
                      <a:alpha val="30000"/>
                    </a:srgbClr>
                  </a:outerShdw>
                </a:effectLst>
              </a:rPr>
              <a:t>Formal Structure</a:t>
            </a:r>
            <a:endParaRPr lang="en-US" sz="4800" b="1" cap="none" spc="0" dirty="0">
              <a:ln w="10160">
                <a:solidFill>
                  <a:schemeClr val="accent5"/>
                </a:solidFill>
                <a:prstDash val="solid"/>
              </a:ln>
              <a:solidFill>
                <a:srgbClr val="00B0F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6599149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repeatCount="3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500" fill="hold"/>
                                        <p:tgtEl>
                                          <p:spTgt spid="9"/>
                                        </p:tgtEl>
                                        <p:attrNameLst>
                                          <p:attrName>ppt_w</p:attrName>
                                        </p:attrNameLst>
                                      </p:cBhvr>
                                      <p:tavLst>
                                        <p:tav tm="0">
                                          <p:val>
                                            <p:fltVal val="0"/>
                                          </p:val>
                                        </p:tav>
                                        <p:tav tm="100000">
                                          <p:val>
                                            <p:strVal val="#ppt_w"/>
                                          </p:val>
                                        </p:tav>
                                      </p:tavLst>
                                    </p:anim>
                                    <p:anim calcmode="lin" valueType="num">
                                      <p:cBhvr>
                                        <p:cTn id="8" dur="1500" fill="hold"/>
                                        <p:tgtEl>
                                          <p:spTgt spid="9"/>
                                        </p:tgtEl>
                                        <p:attrNameLst>
                                          <p:attrName>ppt_h</p:attrName>
                                        </p:attrNameLst>
                                      </p:cBhvr>
                                      <p:tavLst>
                                        <p:tav tm="0">
                                          <p:val>
                                            <p:fltVal val="0"/>
                                          </p:val>
                                        </p:tav>
                                        <p:tav tm="100000">
                                          <p:val>
                                            <p:strVal val="#ppt_h"/>
                                          </p:val>
                                        </p:tav>
                                      </p:tavLst>
                                    </p:anim>
                                    <p:animEffect transition="in" filter="fade">
                                      <p:cBhvr>
                                        <p:cTn id="9"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Putting forth the information of the story.  Tells:</a:t>
            </a:r>
          </a:p>
          <a:p>
            <a:pPr lvl="1"/>
            <a:r>
              <a:rPr lang="en-US" dirty="0" smtClean="0"/>
              <a:t>Main characters</a:t>
            </a:r>
          </a:p>
          <a:p>
            <a:pPr lvl="1"/>
            <a:r>
              <a:rPr lang="en-US" dirty="0" smtClean="0"/>
              <a:t>Their backgrounds</a:t>
            </a:r>
          </a:p>
          <a:p>
            <a:pPr lvl="1"/>
            <a:r>
              <a:rPr lang="en-US" dirty="0" smtClean="0"/>
              <a:t>Their characteristics</a:t>
            </a:r>
          </a:p>
          <a:p>
            <a:pPr lvl="1"/>
            <a:r>
              <a:rPr lang="en-US" dirty="0" smtClean="0"/>
              <a:t>Interests</a:t>
            </a:r>
          </a:p>
          <a:p>
            <a:pPr lvl="1"/>
            <a:r>
              <a:rPr lang="en-US" dirty="0" smtClean="0"/>
              <a:t>Goals</a:t>
            </a:r>
          </a:p>
          <a:p>
            <a:pPr lvl="1"/>
            <a:r>
              <a:rPr lang="en-US" dirty="0" smtClean="0"/>
              <a:t>Limitations</a:t>
            </a:r>
          </a:p>
          <a:p>
            <a:pPr lvl="1"/>
            <a:r>
              <a:rPr lang="en-US" dirty="0" smtClean="0"/>
              <a:t>Potentials</a:t>
            </a:r>
          </a:p>
          <a:p>
            <a:pPr lvl="1"/>
            <a:r>
              <a:rPr lang="en-US" dirty="0" smtClean="0"/>
              <a:t>Basic assumptions</a:t>
            </a:r>
            <a:endParaRPr lang="en-US" dirty="0"/>
          </a:p>
        </p:txBody>
      </p:sp>
      <p:sp>
        <p:nvSpPr>
          <p:cNvPr id="3" name="Title 2"/>
          <p:cNvSpPr>
            <a:spLocks noGrp="1"/>
          </p:cNvSpPr>
          <p:nvPr>
            <p:ph type="title"/>
          </p:nvPr>
        </p:nvSpPr>
        <p:spPr/>
        <p:txBody>
          <a:bodyPr/>
          <a:lstStyle/>
          <a:p>
            <a:r>
              <a:rPr lang="en-US" dirty="0" smtClean="0"/>
              <a:t>The exposition</a:t>
            </a:r>
            <a:endParaRPr lang="en-US" dirty="0"/>
          </a:p>
        </p:txBody>
      </p:sp>
    </p:spTree>
    <p:extLst>
      <p:ext uri="{BB962C8B-B14F-4D97-AF65-F5344CB8AC3E}">
        <p14:creationId xmlns:p14="http://schemas.microsoft.com/office/powerpoint/2010/main" val="10308539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7013" y="1803400"/>
            <a:ext cx="11582400" cy="4825999"/>
          </a:xfrm>
        </p:spPr>
        <p:txBody>
          <a:bodyPr>
            <a:noAutofit/>
          </a:bodyPr>
          <a:lstStyle/>
          <a:p>
            <a:r>
              <a:rPr lang="en-US" sz="3200" dirty="0" smtClean="0"/>
              <a:t>The onset and development of major conflict – the plot</a:t>
            </a:r>
          </a:p>
          <a:p>
            <a:r>
              <a:rPr lang="en-US" sz="3200" dirty="0" smtClean="0"/>
              <a:t>Major participants</a:t>
            </a:r>
          </a:p>
          <a:p>
            <a:pPr lvl="1"/>
            <a:r>
              <a:rPr lang="en-US" sz="2800" dirty="0" smtClean="0"/>
              <a:t>Protagonist, Antagonist</a:t>
            </a:r>
          </a:p>
          <a:p>
            <a:pPr lvl="1"/>
            <a:r>
              <a:rPr lang="en-US" sz="2800" dirty="0" smtClean="0"/>
              <a:t>Their ideals </a:t>
            </a:r>
          </a:p>
          <a:p>
            <a:pPr lvl="2"/>
            <a:r>
              <a:rPr lang="en-US" sz="2400" dirty="0" smtClean="0"/>
              <a:t>Good vs. Evil</a:t>
            </a:r>
          </a:p>
          <a:p>
            <a:pPr lvl="2"/>
            <a:r>
              <a:rPr lang="en-US" sz="2400" dirty="0" smtClean="0"/>
              <a:t>Freedom or oppression</a:t>
            </a:r>
          </a:p>
          <a:p>
            <a:pPr lvl="2"/>
            <a:r>
              <a:rPr lang="en-US" sz="2400" dirty="0" smtClean="0"/>
              <a:t>Independence or dependence</a:t>
            </a:r>
          </a:p>
          <a:p>
            <a:pPr lvl="2"/>
            <a:r>
              <a:rPr lang="en-US" sz="2400" dirty="0" smtClean="0"/>
              <a:t>Love or hate</a:t>
            </a:r>
          </a:p>
          <a:p>
            <a:pPr lvl="2"/>
            <a:r>
              <a:rPr lang="en-US" sz="2400" dirty="0" smtClean="0"/>
              <a:t>Intelligence or stupidity</a:t>
            </a:r>
          </a:p>
          <a:p>
            <a:pPr lvl="2"/>
            <a:r>
              <a:rPr lang="en-US" sz="2400" dirty="0" smtClean="0"/>
              <a:t>Knowledge or ignorance</a:t>
            </a:r>
          </a:p>
        </p:txBody>
      </p:sp>
      <p:sp>
        <p:nvSpPr>
          <p:cNvPr id="3" name="Title 2"/>
          <p:cNvSpPr>
            <a:spLocks noGrp="1"/>
          </p:cNvSpPr>
          <p:nvPr>
            <p:ph type="title"/>
          </p:nvPr>
        </p:nvSpPr>
        <p:spPr/>
        <p:txBody>
          <a:bodyPr/>
          <a:lstStyle/>
          <a:p>
            <a:r>
              <a:rPr lang="en-US" dirty="0" smtClean="0"/>
              <a:t>The complication (Rising action) </a:t>
            </a:r>
            <a:endParaRPr lang="en-US" dirty="0"/>
          </a:p>
        </p:txBody>
      </p:sp>
    </p:spTree>
    <p:extLst>
      <p:ext uri="{BB962C8B-B14F-4D97-AF65-F5344CB8AC3E}">
        <p14:creationId xmlns:p14="http://schemas.microsoft.com/office/powerpoint/2010/main" val="422677626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Crisis – Greek work for judgement or separation</a:t>
            </a:r>
          </a:p>
          <a:p>
            <a:r>
              <a:rPr lang="en-US" dirty="0" smtClean="0"/>
              <a:t>Occurs so close to the climax, they are often considered the same.</a:t>
            </a:r>
          </a:p>
          <a:p>
            <a:r>
              <a:rPr lang="en-US" dirty="0" smtClean="0"/>
              <a:t>Greatest point of tension because a decision is to be resolved. </a:t>
            </a:r>
            <a:endParaRPr lang="en-US" dirty="0"/>
          </a:p>
        </p:txBody>
      </p:sp>
      <p:sp>
        <p:nvSpPr>
          <p:cNvPr id="3" name="Title 2"/>
          <p:cNvSpPr>
            <a:spLocks noGrp="1"/>
          </p:cNvSpPr>
          <p:nvPr>
            <p:ph type="title"/>
          </p:nvPr>
        </p:nvSpPr>
        <p:spPr/>
        <p:txBody>
          <a:bodyPr/>
          <a:lstStyle/>
          <a:p>
            <a:r>
              <a:rPr lang="en-US" dirty="0" smtClean="0"/>
              <a:t>Crisis marks the end of the conflict	</a:t>
            </a:r>
            <a:endParaRPr lang="en-US" dirty="0"/>
          </a:p>
        </p:txBody>
      </p:sp>
    </p:spTree>
    <p:extLst>
      <p:ext uri="{BB962C8B-B14F-4D97-AF65-F5344CB8AC3E}">
        <p14:creationId xmlns:p14="http://schemas.microsoft.com/office/powerpoint/2010/main" val="88625705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Climax – Greek word for ladder</a:t>
            </a:r>
          </a:p>
          <a:p>
            <a:r>
              <a:rPr lang="en-US" dirty="0" smtClean="0"/>
              <a:t>Stories high point</a:t>
            </a:r>
          </a:p>
          <a:p>
            <a:r>
              <a:rPr lang="en-US" dirty="0" smtClean="0"/>
              <a:t>Logical conclusion</a:t>
            </a:r>
          </a:p>
          <a:p>
            <a:r>
              <a:rPr lang="en-US" dirty="0" smtClean="0"/>
              <a:t>NO NEW developments follow</a:t>
            </a:r>
          </a:p>
          <a:p>
            <a:endParaRPr lang="en-US" dirty="0"/>
          </a:p>
        </p:txBody>
      </p:sp>
      <p:sp>
        <p:nvSpPr>
          <p:cNvPr id="3" name="Title 2"/>
          <p:cNvSpPr>
            <a:spLocks noGrp="1"/>
          </p:cNvSpPr>
          <p:nvPr>
            <p:ph type="title"/>
          </p:nvPr>
        </p:nvSpPr>
        <p:spPr/>
        <p:txBody>
          <a:bodyPr/>
          <a:lstStyle/>
          <a:p>
            <a:r>
              <a:rPr lang="en-US" dirty="0" smtClean="0"/>
              <a:t>Climax</a:t>
            </a:r>
            <a:endParaRPr lang="en-US" dirty="0"/>
          </a:p>
        </p:txBody>
      </p:sp>
    </p:spTree>
    <p:extLst>
      <p:ext uri="{BB962C8B-B14F-4D97-AF65-F5344CB8AC3E}">
        <p14:creationId xmlns:p14="http://schemas.microsoft.com/office/powerpoint/2010/main" val="3522785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Resolution – Greek for untying or releasing</a:t>
            </a:r>
          </a:p>
          <a:p>
            <a:r>
              <a:rPr lang="en-US" dirty="0" smtClean="0"/>
              <a:t>The completing of the story or play after the climax. </a:t>
            </a:r>
          </a:p>
          <a:p>
            <a:r>
              <a:rPr lang="en-US" dirty="0" smtClean="0"/>
              <a:t>No more tension</a:t>
            </a:r>
          </a:p>
          <a:p>
            <a:r>
              <a:rPr lang="en-US" dirty="0" smtClean="0"/>
              <a:t>Author’s usually end a story quickly as to not lose the readers attention</a:t>
            </a:r>
            <a:endParaRPr lang="en-US" dirty="0"/>
          </a:p>
        </p:txBody>
      </p:sp>
      <p:sp>
        <p:nvSpPr>
          <p:cNvPr id="3" name="Title 2"/>
          <p:cNvSpPr>
            <a:spLocks noGrp="1"/>
          </p:cNvSpPr>
          <p:nvPr>
            <p:ph type="title"/>
          </p:nvPr>
        </p:nvSpPr>
        <p:spPr/>
        <p:txBody>
          <a:bodyPr/>
          <a:lstStyle/>
          <a:p>
            <a:r>
              <a:rPr lang="en-US" dirty="0" smtClean="0"/>
              <a:t>Resolution or dénouement </a:t>
            </a:r>
            <a:endParaRPr lang="en-US" dirty="0"/>
          </a:p>
        </p:txBody>
      </p:sp>
    </p:spTree>
    <p:extLst>
      <p:ext uri="{BB962C8B-B14F-4D97-AF65-F5344CB8AC3E}">
        <p14:creationId xmlns:p14="http://schemas.microsoft.com/office/powerpoint/2010/main" val="1735806102"/>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Welty’s “A Worn Path” is structured in a way that you feel the conflict is about age, poverty and environment until you learn more in the story toward the end. </a:t>
            </a:r>
          </a:p>
          <a:p>
            <a:r>
              <a:rPr lang="en-US" dirty="0" smtClean="0"/>
              <a:t>This story does not have the Formal structure of a story.</a:t>
            </a:r>
          </a:p>
          <a:p>
            <a:r>
              <a:rPr lang="en-US" dirty="0" smtClean="0"/>
              <a:t>Flashbacks can give partial information toward the resolution.  This may even bring you to part of the climax but then go from there to develop details that are more properly part of the exposition.</a:t>
            </a:r>
            <a:endParaRPr lang="en-US" dirty="0"/>
          </a:p>
        </p:txBody>
      </p:sp>
      <p:sp>
        <p:nvSpPr>
          <p:cNvPr id="3" name="Title 2"/>
          <p:cNvSpPr>
            <a:spLocks noGrp="1"/>
          </p:cNvSpPr>
          <p:nvPr>
            <p:ph type="title"/>
          </p:nvPr>
        </p:nvSpPr>
        <p:spPr/>
        <p:txBody>
          <a:bodyPr/>
          <a:lstStyle/>
          <a:p>
            <a:r>
              <a:rPr lang="en-US" dirty="0" smtClean="0"/>
              <a:t>Actual structure</a:t>
            </a:r>
            <a:endParaRPr lang="en-US" dirty="0"/>
          </a:p>
        </p:txBody>
      </p:sp>
    </p:spTree>
    <p:extLst>
      <p:ext uri="{BB962C8B-B14F-4D97-AF65-F5344CB8AC3E}">
        <p14:creationId xmlns:p14="http://schemas.microsoft.com/office/powerpoint/2010/main" val="2011349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Crimson landscape design template" id="{73D20169-401E-4972-B02F-4B0444B70099}" vid="{315B30EE-3D96-471E-B16F-FC3628778332}"/>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2CB02-9625-4F39-9A5B-61405831A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Crimson landscape design slides</Template>
  <TotalTime>0</TotalTime>
  <Words>354</Words>
  <Application>Microsoft Office PowerPoint</Application>
  <PresentationFormat>Custom</PresentationFormat>
  <Paragraphs>51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Cambria</vt:lpstr>
      <vt:lpstr>Century Gothic</vt:lpstr>
      <vt:lpstr>Crimson landscape design template</vt:lpstr>
      <vt:lpstr>Chapter 5 </vt:lpstr>
      <vt:lpstr>What is structure?</vt:lpstr>
      <vt:lpstr>How is it divided?</vt:lpstr>
      <vt:lpstr>The exposition</vt:lpstr>
      <vt:lpstr>The complication (Rising action) </vt:lpstr>
      <vt:lpstr>Crisis marks the end of the conflict </vt:lpstr>
      <vt:lpstr>Climax</vt:lpstr>
      <vt:lpstr>Resolution or dénouement </vt:lpstr>
      <vt:lpstr>Actual 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2015-09-26T20:06:18Z</dcterms:created>
  <dcterms:modified xsi:type="dcterms:W3CDTF">2015-09-26T21:12:10Z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TC034605129991</vt:lpwstr>
  </property>
</Properties>
</file>