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81" r:id="rId2"/>
    <p:sldMasterId id="2147483699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2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6B3FF9-19F1-49EC-AEC6-80AC7C0703E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45B6A4-C64B-44F1-91FD-EC8D0226A52F}">
      <dgm:prSet phldrT="[Text]"/>
      <dgm:spPr/>
      <dgm:t>
        <a:bodyPr/>
        <a:lstStyle/>
        <a:p>
          <a:r>
            <a:rPr lang="en-US" dirty="0" smtClean="0"/>
            <a:t>Queen Elizabeth</a:t>
          </a:r>
          <a:endParaRPr lang="en-US" dirty="0"/>
        </a:p>
      </dgm:t>
    </dgm:pt>
    <dgm:pt modelId="{063B4878-F732-4C8C-BAF6-FB411575FC14}" type="parTrans" cxnId="{4DB66502-A8FB-4E05-A829-710E6BE2A864}">
      <dgm:prSet/>
      <dgm:spPr/>
      <dgm:t>
        <a:bodyPr/>
        <a:lstStyle/>
        <a:p>
          <a:endParaRPr lang="en-US"/>
        </a:p>
      </dgm:t>
    </dgm:pt>
    <dgm:pt modelId="{CE4C5B64-86D3-4443-AA8D-1BB31695570C}" type="sibTrans" cxnId="{4DB66502-A8FB-4E05-A829-710E6BE2A864}">
      <dgm:prSet/>
      <dgm:spPr/>
      <dgm:t>
        <a:bodyPr/>
        <a:lstStyle/>
        <a:p>
          <a:endParaRPr lang="en-US"/>
        </a:p>
      </dgm:t>
    </dgm:pt>
    <dgm:pt modelId="{B9875973-11F4-4DF8-BEE2-1CEEF33E2EDB}" type="asst">
      <dgm:prSet phldrT="[Text]"/>
      <dgm:spPr/>
      <dgm:t>
        <a:bodyPr/>
        <a:lstStyle/>
        <a:p>
          <a:r>
            <a:rPr lang="en-US" dirty="0" smtClean="0"/>
            <a:t>James I</a:t>
          </a:r>
          <a:endParaRPr lang="en-US" dirty="0"/>
        </a:p>
      </dgm:t>
    </dgm:pt>
    <dgm:pt modelId="{16587554-C766-46D1-8A55-97CF5E5A44D3}" type="parTrans" cxnId="{D1266C5F-D035-43E6-A4A5-D57A52B54EE0}">
      <dgm:prSet/>
      <dgm:spPr/>
      <dgm:t>
        <a:bodyPr/>
        <a:lstStyle/>
        <a:p>
          <a:endParaRPr lang="en-US"/>
        </a:p>
      </dgm:t>
    </dgm:pt>
    <dgm:pt modelId="{F4FB2CBA-52EE-4C20-9255-1C20DA7BA4A1}" type="sibTrans" cxnId="{D1266C5F-D035-43E6-A4A5-D57A52B54EE0}">
      <dgm:prSet/>
      <dgm:spPr/>
      <dgm:t>
        <a:bodyPr/>
        <a:lstStyle/>
        <a:p>
          <a:endParaRPr lang="en-US"/>
        </a:p>
      </dgm:t>
    </dgm:pt>
    <dgm:pt modelId="{F468B2DF-B005-4D12-AD62-B5B19A1370DE}">
      <dgm:prSet phldrT="[Text]"/>
      <dgm:spPr/>
      <dgm:t>
        <a:bodyPr/>
        <a:lstStyle/>
        <a:p>
          <a:r>
            <a:rPr lang="en-US" dirty="0" smtClean="0"/>
            <a:t>King of Scotland</a:t>
          </a:r>
          <a:endParaRPr lang="en-US" dirty="0"/>
        </a:p>
      </dgm:t>
    </dgm:pt>
    <dgm:pt modelId="{1B0AFBFB-FE27-48FD-99B2-AA7C75F7BDC2}" type="parTrans" cxnId="{347756D2-CD7F-4272-94B1-4650BDA09A51}">
      <dgm:prSet/>
      <dgm:spPr/>
      <dgm:t>
        <a:bodyPr/>
        <a:lstStyle/>
        <a:p>
          <a:endParaRPr lang="en-US"/>
        </a:p>
      </dgm:t>
    </dgm:pt>
    <dgm:pt modelId="{CC0EF92F-27D0-4D0B-989F-28EBCFE0E945}" type="sibTrans" cxnId="{347756D2-CD7F-4272-94B1-4650BDA09A51}">
      <dgm:prSet/>
      <dgm:spPr/>
      <dgm:t>
        <a:bodyPr/>
        <a:lstStyle/>
        <a:p>
          <a:endParaRPr lang="en-US"/>
        </a:p>
      </dgm:t>
    </dgm:pt>
    <dgm:pt modelId="{2D62B67D-7394-4F91-87B6-F8C5E269635A}">
      <dgm:prSet phldrT="[Text]"/>
      <dgm:spPr/>
      <dgm:t>
        <a:bodyPr/>
        <a:lstStyle/>
        <a:p>
          <a:r>
            <a:rPr lang="en-US" dirty="0" smtClean="0"/>
            <a:t>King James I of England</a:t>
          </a:r>
          <a:endParaRPr lang="en-US" dirty="0"/>
        </a:p>
      </dgm:t>
    </dgm:pt>
    <dgm:pt modelId="{BA409F41-D190-492C-939D-1ECE15C3AF14}" type="parTrans" cxnId="{1204AE69-A04F-48F4-A311-4C6897E57D36}">
      <dgm:prSet/>
      <dgm:spPr/>
      <dgm:t>
        <a:bodyPr/>
        <a:lstStyle/>
        <a:p>
          <a:endParaRPr lang="en-US"/>
        </a:p>
      </dgm:t>
    </dgm:pt>
    <dgm:pt modelId="{B1B0B817-8EEB-4034-99E5-DB1CAE1CB481}" type="sibTrans" cxnId="{1204AE69-A04F-48F4-A311-4C6897E57D36}">
      <dgm:prSet/>
      <dgm:spPr/>
      <dgm:t>
        <a:bodyPr/>
        <a:lstStyle/>
        <a:p>
          <a:endParaRPr lang="en-US"/>
        </a:p>
      </dgm:t>
    </dgm:pt>
    <dgm:pt modelId="{2FE950CC-74DE-479D-BA4B-6EE15E05B871}">
      <dgm:prSet/>
      <dgm:spPr/>
      <dgm:t>
        <a:bodyPr/>
        <a:lstStyle/>
        <a:p>
          <a:r>
            <a:rPr lang="en-US" dirty="0" smtClean="0"/>
            <a:t>Charles I</a:t>
          </a:r>
          <a:endParaRPr lang="en-US" dirty="0"/>
        </a:p>
      </dgm:t>
    </dgm:pt>
    <dgm:pt modelId="{5A0EBFAF-230E-41EE-A417-B3E609EF7C6E}" type="parTrans" cxnId="{F1DB086F-4456-4B0F-8119-5BD3C345D7DF}">
      <dgm:prSet/>
      <dgm:spPr/>
      <dgm:t>
        <a:bodyPr/>
        <a:lstStyle/>
        <a:p>
          <a:endParaRPr lang="en-US"/>
        </a:p>
      </dgm:t>
    </dgm:pt>
    <dgm:pt modelId="{A495F9AB-9F99-4C3F-B2BE-E346D5BE021E}" type="sibTrans" cxnId="{F1DB086F-4456-4B0F-8119-5BD3C345D7DF}">
      <dgm:prSet/>
      <dgm:spPr/>
      <dgm:t>
        <a:bodyPr/>
        <a:lstStyle/>
        <a:p>
          <a:endParaRPr lang="en-US"/>
        </a:p>
      </dgm:t>
    </dgm:pt>
    <dgm:pt modelId="{CDD20842-61E7-4063-B50A-239C30105ED0}" type="pres">
      <dgm:prSet presAssocID="{4E6B3FF9-19F1-49EC-AEC6-80AC7C0703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24FA5A-2DF8-441F-A5C2-83433DA9EC58}" type="pres">
      <dgm:prSet presAssocID="{2FE950CC-74DE-479D-BA4B-6EE15E05B871}" presName="boxAndChildren" presStyleCnt="0"/>
      <dgm:spPr/>
    </dgm:pt>
    <dgm:pt modelId="{73C911D3-548E-43AE-8631-1EA54F1A47C6}" type="pres">
      <dgm:prSet presAssocID="{2FE950CC-74DE-479D-BA4B-6EE15E05B871}" presName="parentTextBox" presStyleLbl="node1" presStyleIdx="0" presStyleCnt="2"/>
      <dgm:spPr/>
      <dgm:t>
        <a:bodyPr/>
        <a:lstStyle/>
        <a:p>
          <a:endParaRPr lang="en-US"/>
        </a:p>
      </dgm:t>
    </dgm:pt>
    <dgm:pt modelId="{ABD813B7-68D2-49ED-9E8A-4ADD434E2BD5}" type="pres">
      <dgm:prSet presAssocID="{CE4C5B64-86D3-4443-AA8D-1BB31695570C}" presName="sp" presStyleCnt="0"/>
      <dgm:spPr/>
    </dgm:pt>
    <dgm:pt modelId="{E871174F-B7C3-4958-B0CD-85A490C44F14}" type="pres">
      <dgm:prSet presAssocID="{D245B6A4-C64B-44F1-91FD-EC8D0226A52F}" presName="arrowAndChildren" presStyleCnt="0"/>
      <dgm:spPr/>
    </dgm:pt>
    <dgm:pt modelId="{DF1077B4-A221-4EA7-BA30-B720F2EEA7FA}" type="pres">
      <dgm:prSet presAssocID="{D245B6A4-C64B-44F1-91FD-EC8D0226A52F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DE3224E7-2E90-4AB8-BD8E-C6CC0980ECE7}" type="pres">
      <dgm:prSet presAssocID="{D245B6A4-C64B-44F1-91FD-EC8D0226A52F}" presName="arrow" presStyleLbl="node1" presStyleIdx="1" presStyleCnt="2"/>
      <dgm:spPr/>
      <dgm:t>
        <a:bodyPr/>
        <a:lstStyle/>
        <a:p>
          <a:endParaRPr lang="en-US"/>
        </a:p>
      </dgm:t>
    </dgm:pt>
    <dgm:pt modelId="{08AF2A91-2374-457E-878D-48A3831993CB}" type="pres">
      <dgm:prSet presAssocID="{D245B6A4-C64B-44F1-91FD-EC8D0226A52F}" presName="descendantArrow" presStyleCnt="0"/>
      <dgm:spPr/>
    </dgm:pt>
    <dgm:pt modelId="{C1CD76C5-5742-4AF8-AE68-0134EC4D1A2F}" type="pres">
      <dgm:prSet presAssocID="{B9875973-11F4-4DF8-BEE2-1CEEF33E2EDB}" presName="childTextArrow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72238-9397-4E46-B410-443CDD45C2D8}" type="pres">
      <dgm:prSet presAssocID="{F468B2DF-B005-4D12-AD62-B5B19A1370DE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55C10-90E6-4A7A-8E65-4F61BED10D5B}" type="pres">
      <dgm:prSet presAssocID="{2D62B67D-7394-4F91-87B6-F8C5E269635A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692855-7CB8-4BBC-869E-13AA6E8CD7A0}" type="presOf" srcId="{F468B2DF-B005-4D12-AD62-B5B19A1370DE}" destId="{A5072238-9397-4E46-B410-443CDD45C2D8}" srcOrd="0" destOrd="0" presId="urn:microsoft.com/office/officeart/2005/8/layout/process4"/>
    <dgm:cxn modelId="{AE269E14-19D0-4F6A-8FEB-7C6D38B28BFD}" type="presOf" srcId="{D245B6A4-C64B-44F1-91FD-EC8D0226A52F}" destId="{DE3224E7-2E90-4AB8-BD8E-C6CC0980ECE7}" srcOrd="1" destOrd="0" presId="urn:microsoft.com/office/officeart/2005/8/layout/process4"/>
    <dgm:cxn modelId="{347756D2-CD7F-4272-94B1-4650BDA09A51}" srcId="{D245B6A4-C64B-44F1-91FD-EC8D0226A52F}" destId="{F468B2DF-B005-4D12-AD62-B5B19A1370DE}" srcOrd="1" destOrd="0" parTransId="{1B0AFBFB-FE27-48FD-99B2-AA7C75F7BDC2}" sibTransId="{CC0EF92F-27D0-4D0B-989F-28EBCFE0E945}"/>
    <dgm:cxn modelId="{1204AE69-A04F-48F4-A311-4C6897E57D36}" srcId="{D245B6A4-C64B-44F1-91FD-EC8D0226A52F}" destId="{2D62B67D-7394-4F91-87B6-F8C5E269635A}" srcOrd="2" destOrd="0" parTransId="{BA409F41-D190-492C-939D-1ECE15C3AF14}" sibTransId="{B1B0B817-8EEB-4034-99E5-DB1CAE1CB481}"/>
    <dgm:cxn modelId="{110A2EA2-6AE2-4CE4-A5B3-1B048E488E55}" type="presOf" srcId="{2D62B67D-7394-4F91-87B6-F8C5E269635A}" destId="{68555C10-90E6-4A7A-8E65-4F61BED10D5B}" srcOrd="0" destOrd="0" presId="urn:microsoft.com/office/officeart/2005/8/layout/process4"/>
    <dgm:cxn modelId="{6E96F8C8-EE7B-479A-9F61-680D8121F2D0}" type="presOf" srcId="{2FE950CC-74DE-479D-BA4B-6EE15E05B871}" destId="{73C911D3-548E-43AE-8631-1EA54F1A47C6}" srcOrd="0" destOrd="0" presId="urn:microsoft.com/office/officeart/2005/8/layout/process4"/>
    <dgm:cxn modelId="{F0D94FCD-45E2-423A-BEA9-65BD524A1A39}" type="presOf" srcId="{B9875973-11F4-4DF8-BEE2-1CEEF33E2EDB}" destId="{C1CD76C5-5742-4AF8-AE68-0134EC4D1A2F}" srcOrd="0" destOrd="0" presId="urn:microsoft.com/office/officeart/2005/8/layout/process4"/>
    <dgm:cxn modelId="{F1DB086F-4456-4B0F-8119-5BD3C345D7DF}" srcId="{4E6B3FF9-19F1-49EC-AEC6-80AC7C0703ED}" destId="{2FE950CC-74DE-479D-BA4B-6EE15E05B871}" srcOrd="1" destOrd="0" parTransId="{5A0EBFAF-230E-41EE-A417-B3E609EF7C6E}" sibTransId="{A495F9AB-9F99-4C3F-B2BE-E346D5BE021E}"/>
    <dgm:cxn modelId="{82200912-93CE-490C-9A28-E98F117B9D98}" type="presOf" srcId="{D245B6A4-C64B-44F1-91FD-EC8D0226A52F}" destId="{DF1077B4-A221-4EA7-BA30-B720F2EEA7FA}" srcOrd="0" destOrd="0" presId="urn:microsoft.com/office/officeart/2005/8/layout/process4"/>
    <dgm:cxn modelId="{D1266C5F-D035-43E6-A4A5-D57A52B54EE0}" srcId="{D245B6A4-C64B-44F1-91FD-EC8D0226A52F}" destId="{B9875973-11F4-4DF8-BEE2-1CEEF33E2EDB}" srcOrd="0" destOrd="0" parTransId="{16587554-C766-46D1-8A55-97CF5E5A44D3}" sibTransId="{F4FB2CBA-52EE-4C20-9255-1C20DA7BA4A1}"/>
    <dgm:cxn modelId="{5541A48C-61D9-4122-98DD-59E6E12BC9B3}" type="presOf" srcId="{4E6B3FF9-19F1-49EC-AEC6-80AC7C0703ED}" destId="{CDD20842-61E7-4063-B50A-239C30105ED0}" srcOrd="0" destOrd="0" presId="urn:microsoft.com/office/officeart/2005/8/layout/process4"/>
    <dgm:cxn modelId="{4DB66502-A8FB-4E05-A829-710E6BE2A864}" srcId="{4E6B3FF9-19F1-49EC-AEC6-80AC7C0703ED}" destId="{D245B6A4-C64B-44F1-91FD-EC8D0226A52F}" srcOrd="0" destOrd="0" parTransId="{063B4878-F732-4C8C-BAF6-FB411575FC14}" sibTransId="{CE4C5B64-86D3-4443-AA8D-1BB31695570C}"/>
    <dgm:cxn modelId="{7C4C0DE4-DC12-4165-AC03-C34CE7ACFCCF}" type="presParOf" srcId="{CDD20842-61E7-4063-B50A-239C30105ED0}" destId="{8824FA5A-2DF8-441F-A5C2-83433DA9EC58}" srcOrd="0" destOrd="0" presId="urn:microsoft.com/office/officeart/2005/8/layout/process4"/>
    <dgm:cxn modelId="{DEEAE649-70F8-4836-B5A3-AD57BC240882}" type="presParOf" srcId="{8824FA5A-2DF8-441F-A5C2-83433DA9EC58}" destId="{73C911D3-548E-43AE-8631-1EA54F1A47C6}" srcOrd="0" destOrd="0" presId="urn:microsoft.com/office/officeart/2005/8/layout/process4"/>
    <dgm:cxn modelId="{3ACEAE01-9720-4CFB-B04D-905EC054F2A4}" type="presParOf" srcId="{CDD20842-61E7-4063-B50A-239C30105ED0}" destId="{ABD813B7-68D2-49ED-9E8A-4ADD434E2BD5}" srcOrd="1" destOrd="0" presId="urn:microsoft.com/office/officeart/2005/8/layout/process4"/>
    <dgm:cxn modelId="{D0F5F0F7-BDB3-4646-9F5E-E76C24AEFC73}" type="presParOf" srcId="{CDD20842-61E7-4063-B50A-239C30105ED0}" destId="{E871174F-B7C3-4958-B0CD-85A490C44F14}" srcOrd="2" destOrd="0" presId="urn:microsoft.com/office/officeart/2005/8/layout/process4"/>
    <dgm:cxn modelId="{B2B07052-FD8D-4DAB-8BA1-01001D50B01D}" type="presParOf" srcId="{E871174F-B7C3-4958-B0CD-85A490C44F14}" destId="{DF1077B4-A221-4EA7-BA30-B720F2EEA7FA}" srcOrd="0" destOrd="0" presId="urn:microsoft.com/office/officeart/2005/8/layout/process4"/>
    <dgm:cxn modelId="{A830B236-E19E-4688-AFE7-1829533361C8}" type="presParOf" srcId="{E871174F-B7C3-4958-B0CD-85A490C44F14}" destId="{DE3224E7-2E90-4AB8-BD8E-C6CC0980ECE7}" srcOrd="1" destOrd="0" presId="urn:microsoft.com/office/officeart/2005/8/layout/process4"/>
    <dgm:cxn modelId="{209E6B06-6462-4378-A4ED-6E1FAF4CB7F7}" type="presParOf" srcId="{E871174F-B7C3-4958-B0CD-85A490C44F14}" destId="{08AF2A91-2374-457E-878D-48A3831993CB}" srcOrd="2" destOrd="0" presId="urn:microsoft.com/office/officeart/2005/8/layout/process4"/>
    <dgm:cxn modelId="{270E9FB8-4E77-4A69-AE7D-0F5D342034F7}" type="presParOf" srcId="{08AF2A91-2374-457E-878D-48A3831993CB}" destId="{C1CD76C5-5742-4AF8-AE68-0134EC4D1A2F}" srcOrd="0" destOrd="0" presId="urn:microsoft.com/office/officeart/2005/8/layout/process4"/>
    <dgm:cxn modelId="{01E6E965-52E6-4903-9D4A-76EE16A632ED}" type="presParOf" srcId="{08AF2A91-2374-457E-878D-48A3831993CB}" destId="{A5072238-9397-4E46-B410-443CDD45C2D8}" srcOrd="1" destOrd="0" presId="urn:microsoft.com/office/officeart/2005/8/layout/process4"/>
    <dgm:cxn modelId="{1DF59E94-1056-458D-8F65-D2357CD973EC}" type="presParOf" srcId="{08AF2A91-2374-457E-878D-48A3831993CB}" destId="{68555C10-90E6-4A7A-8E65-4F61BED10D5B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911D3-548E-43AE-8631-1EA54F1A47C6}">
      <dsp:nvSpPr>
        <dsp:cNvPr id="0" name=""/>
        <dsp:cNvSpPr/>
      </dsp:nvSpPr>
      <dsp:spPr>
        <a:xfrm>
          <a:off x="0" y="2532364"/>
          <a:ext cx="8947150" cy="16615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Charles I</a:t>
          </a:r>
          <a:endParaRPr lang="en-US" sz="3100" kern="1200" dirty="0"/>
        </a:p>
      </dsp:txBody>
      <dsp:txXfrm>
        <a:off x="0" y="2532364"/>
        <a:ext cx="8947150" cy="1661505"/>
      </dsp:txXfrm>
    </dsp:sp>
    <dsp:sp modelId="{DE3224E7-2E90-4AB8-BD8E-C6CC0980ECE7}">
      <dsp:nvSpPr>
        <dsp:cNvPr id="0" name=""/>
        <dsp:cNvSpPr/>
      </dsp:nvSpPr>
      <dsp:spPr>
        <a:xfrm rot="10800000">
          <a:off x="0" y="1891"/>
          <a:ext cx="8947150" cy="255539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Queen Elizabeth</a:t>
          </a:r>
          <a:endParaRPr lang="en-US" sz="3100" kern="1200" dirty="0"/>
        </a:p>
      </dsp:txBody>
      <dsp:txXfrm rot="-10800000">
        <a:off x="0" y="1891"/>
        <a:ext cx="8947150" cy="896943"/>
      </dsp:txXfrm>
    </dsp:sp>
    <dsp:sp modelId="{C1CD76C5-5742-4AF8-AE68-0134EC4D1A2F}">
      <dsp:nvSpPr>
        <dsp:cNvPr id="0" name=""/>
        <dsp:cNvSpPr/>
      </dsp:nvSpPr>
      <dsp:spPr>
        <a:xfrm>
          <a:off x="4368" y="898835"/>
          <a:ext cx="2979470" cy="7640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James I</a:t>
          </a:r>
          <a:endParaRPr lang="en-US" sz="2400" kern="1200" dirty="0"/>
        </a:p>
      </dsp:txBody>
      <dsp:txXfrm>
        <a:off x="4368" y="898835"/>
        <a:ext cx="2979470" cy="764063"/>
      </dsp:txXfrm>
    </dsp:sp>
    <dsp:sp modelId="{A5072238-9397-4E46-B410-443CDD45C2D8}">
      <dsp:nvSpPr>
        <dsp:cNvPr id="0" name=""/>
        <dsp:cNvSpPr/>
      </dsp:nvSpPr>
      <dsp:spPr>
        <a:xfrm>
          <a:off x="2983839" y="898835"/>
          <a:ext cx="2979470" cy="7640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King of Scotland</a:t>
          </a:r>
          <a:endParaRPr lang="en-US" sz="2400" kern="1200" dirty="0"/>
        </a:p>
      </dsp:txBody>
      <dsp:txXfrm>
        <a:off x="2983839" y="898835"/>
        <a:ext cx="2979470" cy="764063"/>
      </dsp:txXfrm>
    </dsp:sp>
    <dsp:sp modelId="{68555C10-90E6-4A7A-8E65-4F61BED10D5B}">
      <dsp:nvSpPr>
        <dsp:cNvPr id="0" name=""/>
        <dsp:cNvSpPr/>
      </dsp:nvSpPr>
      <dsp:spPr>
        <a:xfrm>
          <a:off x="5963310" y="898835"/>
          <a:ext cx="2979470" cy="7640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King James I of England</a:t>
          </a:r>
          <a:endParaRPr lang="en-US" sz="2400" kern="1200" dirty="0"/>
        </a:p>
      </dsp:txBody>
      <dsp:txXfrm>
        <a:off x="5963310" y="898835"/>
        <a:ext cx="2979470" cy="764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71537-9B0D-4878-851D-79942873476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56D1E-446C-4E62-8631-05EFA0CCA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8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agrees to it and then ignores</a:t>
            </a:r>
            <a:r>
              <a:rPr lang="en-US" baseline="0" dirty="0" smtClean="0"/>
              <a:t>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56D1E-446C-4E62-8631-05EFA0CCA4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1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10/15/2014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10/15/2014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10/15/2014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10/15/2014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10/15/2014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10/15/2014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B78A697-9D75-4DE8-8C28-1296A6CF43C1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923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1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957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09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004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915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35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515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9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8894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31137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9877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27364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89125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291803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666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458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697-9D75-4DE8-8C28-1296A6CF43C1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5588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99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98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7610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7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10/15/2014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400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607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768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474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96405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78353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9804711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98051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1984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2448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10/15/2014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677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59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10/15/2014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10/15/2014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10/15/2014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10/15/2014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172865-FBF0-458A-BAFF-4F75173770F5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6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74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QZEOHLbB_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Sections 4 and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4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Parliament Limits The English Monarchy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Chapter 5 Section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Monarchy Legacy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011848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24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Fights Parliament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1528549"/>
            <a:ext cx="11382233" cy="4719850"/>
          </a:xfrm>
        </p:spPr>
        <p:txBody>
          <a:bodyPr>
            <a:noAutofit/>
          </a:bodyPr>
          <a:lstStyle/>
          <a:p>
            <a:r>
              <a:rPr lang="en-US" sz="2400" dirty="0" smtClean="0"/>
              <a:t>Charles needs money – War with Spain and France</a:t>
            </a:r>
          </a:p>
          <a:p>
            <a:r>
              <a:rPr lang="en-US" sz="2400" dirty="0" smtClean="0"/>
              <a:t>When Parliament denies him money, he dissolves it.</a:t>
            </a:r>
          </a:p>
          <a:p>
            <a:r>
              <a:rPr lang="en-US" sz="2400" dirty="0" smtClean="0"/>
              <a:t>1628 – Charles forced to call Parliament again.  They refuse to give him money until he signs the Petition of Right.</a:t>
            </a:r>
          </a:p>
          <a:p>
            <a:r>
              <a:rPr lang="en-US" sz="2400" dirty="0" smtClean="0"/>
              <a:t>PEITITION OF RIGHT</a:t>
            </a:r>
          </a:p>
          <a:p>
            <a:pPr lvl="1"/>
            <a:r>
              <a:rPr lang="en-US" sz="2400" dirty="0" smtClean="0"/>
              <a:t>He would not imprison subjects without due cause.</a:t>
            </a:r>
          </a:p>
          <a:p>
            <a:pPr lvl="1"/>
            <a:r>
              <a:rPr lang="en-US" sz="2400" dirty="0" smtClean="0"/>
              <a:t>He would not levy taxes without Parliament’s consent</a:t>
            </a:r>
          </a:p>
          <a:p>
            <a:pPr lvl="1"/>
            <a:r>
              <a:rPr lang="en-US" sz="2400" dirty="0" smtClean="0"/>
              <a:t>He would not house soldiers in private homes.</a:t>
            </a:r>
          </a:p>
          <a:p>
            <a:pPr lvl="1"/>
            <a:r>
              <a:rPr lang="en-US" sz="2400" dirty="0" smtClean="0"/>
              <a:t>He would not impose martial law in peacetime.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18081" y="1853248"/>
            <a:ext cx="914939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SOUND FAMILIAR????</a:t>
            </a:r>
            <a:endParaRPr 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23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75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and the English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Charles upholds the Catholic Church.  - Ticks off Puritans</a:t>
            </a:r>
          </a:p>
          <a:p>
            <a:r>
              <a:rPr lang="en-US" sz="2400" dirty="0" smtClean="0"/>
              <a:t>Charles tries to arrest Parliament leaders -  FAIL</a:t>
            </a:r>
          </a:p>
          <a:p>
            <a:r>
              <a:rPr lang="en-US" sz="2400" dirty="0" smtClean="0"/>
              <a:t>Charles runs to London where people are loyal to him. </a:t>
            </a:r>
          </a:p>
          <a:p>
            <a:r>
              <a:rPr lang="en-US" sz="2400" dirty="0" smtClean="0"/>
              <a:t>Supporters and Opponents of King Charles fight in English Civil War.  </a:t>
            </a:r>
          </a:p>
          <a:p>
            <a:pPr lvl="1"/>
            <a:r>
              <a:rPr lang="en-US" sz="2400" dirty="0" smtClean="0"/>
              <a:t>Cromwell joins opponents and hold king prisoner.</a:t>
            </a:r>
          </a:p>
          <a:p>
            <a:pPr lvl="1"/>
            <a:r>
              <a:rPr lang="en-US" sz="2400" dirty="0" smtClean="0"/>
              <a:t>Tried for treason</a:t>
            </a:r>
          </a:p>
          <a:p>
            <a:pPr lvl="1"/>
            <a:r>
              <a:rPr lang="en-US" sz="2400" dirty="0" smtClean="0"/>
              <a:t>Sentenced to death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Cromwell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Holds power</a:t>
            </a:r>
          </a:p>
          <a:p>
            <a:r>
              <a:rPr lang="en-US" sz="2800" dirty="0" smtClean="0"/>
              <a:t>Abolished Monarchy</a:t>
            </a:r>
          </a:p>
          <a:p>
            <a:r>
              <a:rPr lang="en-US" sz="2800" dirty="0" smtClean="0"/>
              <a:t>Established a republican form of government.</a:t>
            </a:r>
          </a:p>
          <a:p>
            <a:r>
              <a:rPr lang="en-US" sz="2800" dirty="0" smtClean="0"/>
              <a:t>Put down rebellion in Ireland.</a:t>
            </a:r>
            <a:endParaRPr lang="en-US" sz="2800" dirty="0"/>
          </a:p>
          <a:p>
            <a:r>
              <a:rPr lang="en-US" sz="2800" dirty="0" smtClean="0"/>
              <a:t>Paired with Puritans to restore morality</a:t>
            </a:r>
          </a:p>
          <a:p>
            <a:pPr lvl="1"/>
            <a:r>
              <a:rPr lang="en-US" sz="2600" dirty="0" smtClean="0"/>
              <a:t>Abolished theater, sporting events and dancing.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9423846" y="3905181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SINFUL!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9796219" y="4940257"/>
            <a:ext cx="1781907" cy="6213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1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people rejoiced!</a:t>
            </a:r>
          </a:p>
          <a:p>
            <a:r>
              <a:rPr lang="en-US" sz="3200" dirty="0" smtClean="0"/>
              <a:t>Restored monarchy -  THE RESTORATION</a:t>
            </a:r>
          </a:p>
          <a:p>
            <a:r>
              <a:rPr lang="en-US" sz="3200" dirty="0" smtClean="0"/>
              <a:t>Habeas Corpus – To Have The Body</a:t>
            </a:r>
          </a:p>
          <a:p>
            <a:pPr lvl="1"/>
            <a:r>
              <a:rPr lang="en-US" sz="3200" dirty="0" smtClean="0"/>
              <a:t>Every prisoner has the right to know what they are charged with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61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Glorious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23834"/>
            <a:ext cx="10551876" cy="4924566"/>
          </a:xfrm>
        </p:spPr>
        <p:txBody>
          <a:bodyPr>
            <a:noAutofit/>
          </a:bodyPr>
          <a:lstStyle/>
          <a:p>
            <a:r>
              <a:rPr lang="en-US" sz="2800" dirty="0" smtClean="0"/>
              <a:t>After Charles II dies…</a:t>
            </a:r>
          </a:p>
          <a:p>
            <a:r>
              <a:rPr lang="en-US" sz="2800" dirty="0" smtClean="0"/>
              <a:t>James II becomes king and supports Catholicism.  </a:t>
            </a:r>
          </a:p>
          <a:p>
            <a:pPr lvl="1"/>
            <a:r>
              <a:rPr lang="en-US" sz="2800" dirty="0" smtClean="0"/>
              <a:t>Appoints several Catholics to high office.</a:t>
            </a:r>
          </a:p>
          <a:p>
            <a:r>
              <a:rPr lang="en-US" sz="2800" dirty="0" smtClean="0"/>
              <a:t>Has son.   Long line of Catholic Kings?</a:t>
            </a:r>
          </a:p>
          <a:p>
            <a:r>
              <a:rPr lang="en-US" sz="2800" dirty="0" smtClean="0"/>
              <a:t>James has daughter Mary – Protestant -  Married to William of Orange</a:t>
            </a:r>
          </a:p>
          <a:p>
            <a:r>
              <a:rPr lang="en-US" sz="2800" dirty="0" smtClean="0"/>
              <a:t>Parliament asks William and Mary to overthrow James.  </a:t>
            </a:r>
          </a:p>
          <a:p>
            <a:r>
              <a:rPr lang="en-US" sz="2800" dirty="0" smtClean="0"/>
              <a:t>When William shows up, James flees…. The Bloodless overthrow of James II is the Glorious Revolution.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42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Monarch’s Power Limited.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William and Mary recognize Parliament as their partner.</a:t>
            </a:r>
          </a:p>
          <a:p>
            <a:pPr lvl="1"/>
            <a:r>
              <a:rPr lang="en-US" sz="3200" dirty="0" smtClean="0"/>
              <a:t>Constitutional Monarchy – Laws limit the ruler’s power</a:t>
            </a:r>
          </a:p>
          <a:p>
            <a:r>
              <a:rPr lang="en-US" sz="3200" dirty="0" smtClean="0"/>
              <a:t>Bill of Rights to make clear the limits of royal power.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02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003399"/>
                </a:solidFill>
              </a:rPr>
              <a:t>Absolute Rulers of Russia</a:t>
            </a:r>
            <a:r>
              <a:rPr lang="en-US" altLang="en-US" b="1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Ivan the Terrible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Peter The Great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203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Ivan the Terrible</a:t>
            </a:r>
            <a:endParaRPr lang="en-US" dirty="0"/>
          </a:p>
        </p:txBody>
      </p:sp>
      <p:pic>
        <p:nvPicPr>
          <p:cNvPr id="5" name="1QZEOHLbB_g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7842" y="222881"/>
            <a:ext cx="10972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4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151965"/>
          </a:xfrm>
        </p:spPr>
        <p:txBody>
          <a:bodyPr>
            <a:normAutofit/>
          </a:bodyPr>
          <a:lstStyle/>
          <a:p>
            <a:r>
              <a:rPr lang="en-US" altLang="en-US" b="1" dirty="0"/>
              <a:t>Ivan the </a:t>
            </a:r>
            <a:r>
              <a:rPr lang="en-US" altLang="en-US" b="1" dirty="0" smtClean="0"/>
              <a:t>Terrible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008993"/>
            <a:ext cx="10394707" cy="53287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en-US" sz="4000" cap="none" dirty="0" smtClean="0">
                <a:latin typeface="Arial Narrow" panose="020B0606020202030204" pitchFamily="34" charset="0"/>
              </a:rPr>
              <a:t>In 1533, </a:t>
            </a:r>
            <a:r>
              <a:rPr lang="en-US" altLang="en-US" sz="4000" b="1" cap="none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Ivan the Terrible</a:t>
            </a:r>
            <a:r>
              <a:rPr lang="en-US" altLang="en-US" sz="4000" cap="none" dirty="0" smtClean="0">
                <a:latin typeface="Arial Narrow" panose="020B0606020202030204" pitchFamily="34" charset="0"/>
              </a:rPr>
              <a:t> becomes king of Russia at 3.</a:t>
            </a:r>
          </a:p>
          <a:p>
            <a:r>
              <a:rPr lang="en-US" altLang="en-US" sz="4000" cap="none" dirty="0" smtClean="0">
                <a:latin typeface="Arial Narrow" panose="020B0606020202030204" pitchFamily="34" charset="0"/>
              </a:rPr>
              <a:t>Many struggles for power with </a:t>
            </a:r>
            <a:r>
              <a:rPr lang="en-US" altLang="en-US" sz="4000" b="1" cap="none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boyars</a:t>
            </a:r>
            <a:r>
              <a:rPr lang="en-US" altLang="en-US" sz="4000" cap="none" dirty="0" smtClean="0">
                <a:latin typeface="Arial Narrow" panose="020B0606020202030204" pitchFamily="34" charset="0"/>
              </a:rPr>
              <a:t>—landowning nobles</a:t>
            </a:r>
          </a:p>
          <a:p>
            <a:r>
              <a:rPr lang="en-US" altLang="en-US" sz="4000" cap="none" dirty="0" smtClean="0">
                <a:latin typeface="Arial Narrow" panose="020B0606020202030204" pitchFamily="34" charset="0"/>
              </a:rPr>
              <a:t>At 16 he seizes power and is crowned czar, meaning “Caesar”</a:t>
            </a:r>
          </a:p>
          <a:p>
            <a:r>
              <a:rPr lang="en-US" altLang="en-US" sz="4000" cap="none" dirty="0" smtClean="0">
                <a:latin typeface="Arial Narrow" panose="020B0606020202030204" pitchFamily="34" charset="0"/>
              </a:rPr>
              <a:t>In 1560, Ivan turns against boyars, kills them, seizes lands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06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cap="none" dirty="0"/>
              <a:t>Rise of the </a:t>
            </a:r>
            <a:r>
              <a:rPr lang="en-US" altLang="en-US" b="1" cap="none" dirty="0" smtClean="0"/>
              <a:t>Romanovs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sz="3200" cap="none" dirty="0" smtClean="0">
                <a:latin typeface="Arial Narrow" panose="020B0606020202030204" pitchFamily="34" charset="0"/>
              </a:rPr>
              <a:t>Ivan’s </a:t>
            </a:r>
            <a:r>
              <a:rPr lang="en-US" altLang="en-US" sz="3200" cap="none" dirty="0">
                <a:latin typeface="Arial Narrow" panose="020B0606020202030204" pitchFamily="34" charset="0"/>
              </a:rPr>
              <a:t>heir is weak, leading to period of turmoil</a:t>
            </a:r>
          </a:p>
          <a:p>
            <a:r>
              <a:rPr lang="en-US" altLang="en-US" sz="3200" cap="none" dirty="0">
                <a:latin typeface="Arial Narrow" panose="020B0606020202030204" pitchFamily="34" charset="0"/>
              </a:rPr>
              <a:t>In 1613, Michael Romanov becomes czar</a:t>
            </a:r>
            <a:r>
              <a:rPr lang="en-US" altLang="en-US" sz="3200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en-US" altLang="en-US" sz="3200" cap="none" dirty="0">
              <a:latin typeface="Arial Narrow" panose="020B0606020202030204" pitchFamily="34" charset="0"/>
            </a:endParaRPr>
          </a:p>
          <a:p>
            <a:r>
              <a:rPr lang="en-US" sz="3200" cap="none" dirty="0" smtClean="0">
                <a:latin typeface="Arial Narrow" panose="020B0606020202030204" pitchFamily="34" charset="0"/>
              </a:rPr>
              <a:t>Romanovs rule for 300 years</a:t>
            </a:r>
          </a:p>
        </p:txBody>
      </p:sp>
    </p:spTree>
    <p:extLst>
      <p:ext uri="{BB962C8B-B14F-4D97-AF65-F5344CB8AC3E}">
        <p14:creationId xmlns:p14="http://schemas.microsoft.com/office/powerpoint/2010/main" val="39693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952" y="1059287"/>
            <a:ext cx="10396882" cy="1151965"/>
          </a:xfrm>
        </p:spPr>
        <p:txBody>
          <a:bodyPr>
            <a:normAutofit/>
          </a:bodyPr>
          <a:lstStyle/>
          <a:p>
            <a:r>
              <a:rPr lang="en-US" altLang="en-US" b="1" dirty="0"/>
              <a:t>Peter the Great Comes to Power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862" y="2343956"/>
            <a:ext cx="10394707" cy="3889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The Rise of Peter</a:t>
            </a:r>
            <a:endParaRPr lang="en-US" altLang="en-US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altLang="en-US" sz="2400" b="1" dirty="0" smtClean="0">
                <a:solidFill>
                  <a:srgbClr val="00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Peter </a:t>
            </a:r>
            <a:r>
              <a:rPr lang="en-US" altLang="en-US" sz="2400" b="1" dirty="0">
                <a:solidFill>
                  <a:srgbClr val="00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Great</a:t>
            </a:r>
            <a:r>
              <a:rPr lang="en-US" alt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 becomes czar in 1696, begins to </a:t>
            </a:r>
            <a:r>
              <a:rPr lang="en-US" alt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reform Russia</a:t>
            </a:r>
          </a:p>
          <a:p>
            <a:pPr marL="0" indent="0">
              <a:buNone/>
            </a:pPr>
            <a:r>
              <a:rPr lang="en-US" altLang="en-US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Russia Contrasts with Europe</a:t>
            </a:r>
            <a:endParaRPr lang="en-US" altLang="en-US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alt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Land </a:t>
            </a:r>
            <a:r>
              <a:rPr lang="en-US" alt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of boyars and serfs</a:t>
            </a:r>
          </a:p>
          <a:p>
            <a:r>
              <a:rPr lang="en-US" alt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Cut </a:t>
            </a:r>
            <a:r>
              <a:rPr lang="en-US" alt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off geographically from Europe</a:t>
            </a:r>
          </a:p>
          <a:p>
            <a:r>
              <a:rPr lang="en-US" alt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Culturally </a:t>
            </a:r>
            <a:r>
              <a:rPr lang="en-US" alt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isolated, little contact with western </a:t>
            </a:r>
            <a:r>
              <a:rPr lang="en-US" alt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Europe</a:t>
            </a:r>
            <a:endParaRPr lang="en-US" altLang="en-US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alt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Religious </a:t>
            </a:r>
            <a:r>
              <a:rPr lang="en-US" alt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differences widen gap </a:t>
            </a:r>
            <a:endParaRPr lang="en-US" altLang="en-US" sz="24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Peter the great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/>
              <a:t>Peter’s Goal</a:t>
            </a:r>
            <a:endParaRPr lang="en-US" altLang="en-US" sz="2800" dirty="0">
              <a:latin typeface="Times" panose="02020603050405020304" pitchFamily="18" charset="0"/>
            </a:endParaRPr>
          </a:p>
          <a:p>
            <a:r>
              <a:rPr lang="en-US" altLang="en-US" dirty="0" smtClean="0"/>
              <a:t>Goal </a:t>
            </a:r>
            <a:r>
              <a:rPr lang="en-US" altLang="en-US" dirty="0"/>
              <a:t>of </a:t>
            </a:r>
            <a:r>
              <a:rPr lang="en-US" altLang="en-US" b="1" dirty="0">
                <a:solidFill>
                  <a:srgbClr val="008000"/>
                </a:solidFill>
              </a:rPr>
              <a:t>westernization</a:t>
            </a:r>
            <a:r>
              <a:rPr lang="en-US" altLang="en-US" dirty="0"/>
              <a:t>—using western Europe </a:t>
            </a:r>
            <a:r>
              <a:rPr lang="en-US" altLang="en-US" dirty="0" smtClean="0"/>
              <a:t>as </a:t>
            </a:r>
            <a:r>
              <a:rPr lang="en-US" altLang="en-US" dirty="0"/>
              <a:t>model for </a:t>
            </a:r>
            <a:r>
              <a:rPr lang="en-US" altLang="en-US" dirty="0" smtClean="0"/>
              <a:t>change</a:t>
            </a:r>
          </a:p>
          <a:p>
            <a:r>
              <a:rPr lang="en-US" altLang="en-US" sz="2800" b="1" dirty="0"/>
              <a:t>Peter’s Reforms</a:t>
            </a:r>
            <a:endParaRPr lang="en-US" altLang="en-US" sz="2800" dirty="0">
              <a:latin typeface="Times" panose="02020603050405020304" pitchFamily="18" charset="0"/>
            </a:endParaRPr>
          </a:p>
          <a:p>
            <a:r>
              <a:rPr lang="en-US" altLang="en-US" dirty="0" smtClean="0"/>
              <a:t>Brings </a:t>
            </a:r>
            <a:r>
              <a:rPr lang="en-US" altLang="en-US" dirty="0"/>
              <a:t>Orthodox Church under state control</a:t>
            </a:r>
          </a:p>
          <a:p>
            <a:r>
              <a:rPr lang="en-US" altLang="en-US" dirty="0" smtClean="0"/>
              <a:t>Reduces </a:t>
            </a:r>
            <a:r>
              <a:rPr lang="en-US" altLang="en-US" dirty="0"/>
              <a:t>power of great landowners</a:t>
            </a:r>
          </a:p>
          <a:p>
            <a:r>
              <a:rPr lang="en-US" altLang="en-US" dirty="0" smtClean="0"/>
              <a:t>Modernizes </a:t>
            </a:r>
            <a:r>
              <a:rPr lang="en-US" altLang="en-US" dirty="0"/>
              <a:t>army by having European officers train </a:t>
            </a:r>
            <a:r>
              <a:rPr lang="en-US" altLang="en-US" dirty="0" smtClean="0"/>
              <a:t>soldiers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endParaRPr lang="en-US" altLang="en-US" dirty="0">
              <a:cs typeface="Times New Roman" panose="02020603050405020304" pitchFamily="18" charset="0"/>
            </a:endParaRPr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1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Westernizing </a:t>
            </a:r>
            <a:r>
              <a:rPr lang="en-US" altLang="en-US" b="1" dirty="0" smtClean="0"/>
              <a:t>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Introduces </a:t>
            </a:r>
            <a:r>
              <a:rPr lang="en-US" altLang="en-US" dirty="0"/>
              <a:t>potatoes</a:t>
            </a:r>
          </a:p>
          <a:p>
            <a:r>
              <a:rPr lang="en-US" altLang="en-US" dirty="0" smtClean="0"/>
              <a:t>Starts </a:t>
            </a:r>
            <a:r>
              <a:rPr lang="en-US" altLang="en-US" dirty="0"/>
              <a:t>Russia’s first newspaper</a:t>
            </a:r>
          </a:p>
          <a:p>
            <a:r>
              <a:rPr lang="en-US" altLang="en-US" dirty="0" smtClean="0"/>
              <a:t>Raises </a:t>
            </a:r>
            <a:r>
              <a:rPr lang="en-US" altLang="en-US" dirty="0"/>
              <a:t>women’s status</a:t>
            </a:r>
          </a:p>
          <a:p>
            <a:r>
              <a:rPr lang="en-US" altLang="en-US" dirty="0" smtClean="0"/>
              <a:t>Adopts </a:t>
            </a:r>
            <a:r>
              <a:rPr lang="en-US" altLang="en-US" dirty="0"/>
              <a:t>Western fashion</a:t>
            </a:r>
          </a:p>
          <a:p>
            <a:r>
              <a:rPr lang="en-US" altLang="en-US" dirty="0" smtClean="0"/>
              <a:t>Advances </a:t>
            </a:r>
            <a:r>
              <a:rPr lang="en-US" altLang="en-US" dirty="0"/>
              <a:t>education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3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St. Petersburg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Peter </a:t>
            </a:r>
            <a:r>
              <a:rPr lang="en-US" altLang="en-US" dirty="0"/>
              <a:t>wants a seaport that will make travel to </a:t>
            </a:r>
            <a:r>
              <a:rPr lang="en-US" altLang="en-US" dirty="0" smtClean="0"/>
              <a:t>West </a:t>
            </a:r>
            <a:r>
              <a:rPr lang="en-US" altLang="en-US" dirty="0"/>
              <a:t>easier</a:t>
            </a:r>
          </a:p>
          <a:p>
            <a:r>
              <a:rPr lang="en-US" altLang="en-US" dirty="0" smtClean="0"/>
              <a:t>Fights </a:t>
            </a:r>
            <a:r>
              <a:rPr lang="en-US" altLang="en-US" dirty="0"/>
              <a:t>Sweden to win port on Baltic Sea</a:t>
            </a:r>
          </a:p>
          <a:p>
            <a:r>
              <a:rPr lang="en-US" altLang="en-US" dirty="0" smtClean="0"/>
              <a:t>In </a:t>
            </a:r>
            <a:r>
              <a:rPr lang="en-US" altLang="en-US" dirty="0"/>
              <a:t>1703, begins building new capital called St. </a:t>
            </a:r>
            <a:r>
              <a:rPr lang="en-US" altLang="en-US" dirty="0" smtClean="0"/>
              <a:t>Petersburg</a:t>
            </a:r>
            <a:endParaRPr lang="en-US" altLang="en-US" dirty="0"/>
          </a:p>
          <a:p>
            <a:r>
              <a:rPr lang="en-US" altLang="en-US" dirty="0" smtClean="0"/>
              <a:t>Building </a:t>
            </a:r>
            <a:r>
              <a:rPr lang="en-US" altLang="en-US" dirty="0"/>
              <a:t>city takes many years; many serfs die in </a:t>
            </a:r>
            <a:r>
              <a:rPr lang="en-US" altLang="en-US" dirty="0" smtClean="0"/>
              <a:t>process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By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the time of Peter’s death, Russia is a power to </a:t>
            </a:r>
            <a:r>
              <a:rPr lang="en-US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be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reckoned with in Europe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609</Words>
  <Application>Microsoft Office PowerPoint</Application>
  <PresentationFormat>Widescreen</PresentationFormat>
  <Paragraphs>96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 Narrow</vt:lpstr>
      <vt:lpstr>Calibri</vt:lpstr>
      <vt:lpstr>Century Gothic</vt:lpstr>
      <vt:lpstr>Garamond</vt:lpstr>
      <vt:lpstr>Impact</vt:lpstr>
      <vt:lpstr>Times</vt:lpstr>
      <vt:lpstr>Times New Roman</vt:lpstr>
      <vt:lpstr>Wingdings 3</vt:lpstr>
      <vt:lpstr>Main Event</vt:lpstr>
      <vt:lpstr>Organic</vt:lpstr>
      <vt:lpstr>Ion</vt:lpstr>
      <vt:lpstr>Chapter 5</vt:lpstr>
      <vt:lpstr>Absolute Rulers of Russia </vt:lpstr>
      <vt:lpstr>Ivan the Terrible</vt:lpstr>
      <vt:lpstr>Ivan the Terrible</vt:lpstr>
      <vt:lpstr>Rise of the Romanovs</vt:lpstr>
      <vt:lpstr>Peter the Great Comes to Power </vt:lpstr>
      <vt:lpstr>Peter the great</vt:lpstr>
      <vt:lpstr>Westernizing Russia</vt:lpstr>
      <vt:lpstr>Establishing St. Petersburg</vt:lpstr>
      <vt:lpstr>Parliament Limits The English Monarchy</vt:lpstr>
      <vt:lpstr>The Monarchy Legacy</vt:lpstr>
      <vt:lpstr>Charles Fights Parliament</vt:lpstr>
      <vt:lpstr>Charles and the English Civil War</vt:lpstr>
      <vt:lpstr>Cool Cromwell</vt:lpstr>
      <vt:lpstr>Charles II</vt:lpstr>
      <vt:lpstr>The Glorious Revolution</vt:lpstr>
      <vt:lpstr>Monarch’s Power Limited.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Amanda Long</dc:creator>
  <cp:lastModifiedBy>Amanda Long</cp:lastModifiedBy>
  <cp:revision>25</cp:revision>
  <dcterms:created xsi:type="dcterms:W3CDTF">2014-10-14T17:04:41Z</dcterms:created>
  <dcterms:modified xsi:type="dcterms:W3CDTF">2014-10-16T02:00:08Z</dcterms:modified>
</cp:coreProperties>
</file>