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</p:sldMasterIdLst>
  <p:handoutMasterIdLst>
    <p:handoutMasterId r:id="rId25"/>
  </p:handoutMasterIdLst>
  <p:sldIdLst>
    <p:sldId id="269" r:id="rId9"/>
    <p:sldId id="268" r:id="rId10"/>
    <p:sldId id="266" r:id="rId11"/>
    <p:sldId id="270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78BD10-CD27-4E74-BE7B-DE2E93333C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667000"/>
            <a:ext cx="41148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41148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85800"/>
            <a:ext cx="1257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0"/>
            <a:ext cx="3619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AF9B17-3CF0-4F82-87ED-0C084B49F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8495E-1228-43EC-A817-D4D9899DBA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FD95A-28EC-4F3D-B38B-4F151FFE7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3C17-AAB8-4F2D-9D60-71A9B4FF5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0C96A-6748-487F-9515-FEBEFF3A3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45403-8E8B-4072-9E60-55D43E103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CB3DA-0DC4-4067-A8A0-E299D5E6A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FFD9D-E8D1-4C0B-9BC7-F160502DA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971C-68F6-43F1-B114-6774C8314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DECD0-8167-4EF1-9E29-2B254AA1F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3DFCC-D6A9-48C5-85A5-21DC0BABD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4406900"/>
            <a:ext cx="5599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599" y="2906713"/>
            <a:ext cx="5599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311D3-0397-4B05-89DB-09C9C2BF8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B3B63-DF89-4CB9-BA4F-144B7F7AC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65FDE-0F32-4C8F-961B-B402FC8ED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4F463-E189-4A52-B25B-358F7ADD3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4A398-25F4-4DB2-AC9C-E8F09A48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2133600"/>
            <a:ext cx="2209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133600"/>
            <a:ext cx="2209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3BCD-2FB3-48DC-9DB0-CBC1C789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BAE17-7E6D-4B25-AD07-B59C38F65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9A3E3-E1D2-4EB8-B59E-B2226BFAC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4B49E-0F5A-4006-B1A4-FC2A94C3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D1A75-4652-4E0A-A758-313C1C982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26FE-B93C-402C-90DC-17B17934A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11D3-0397-4B05-89DB-09C9C2BF8E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Waver2-10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B63-DF89-4CB9-BA4F-144B7F7AC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5FDE-0F32-4C8F-961B-B402FC8ED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F463-E189-4A52-B25B-358F7ADD3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535113"/>
            <a:ext cx="2895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174875"/>
            <a:ext cx="2895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1" y="1535113"/>
            <a:ext cx="2895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1" y="2174875"/>
            <a:ext cx="2895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A398-25F4-4DB2-AC9C-E8F09A48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3BCD-2FB3-48DC-9DB0-CBC1C789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AE17-7E6D-4B25-AD07-B59C38F65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3E3-E1D2-4EB8-B59E-B2226BFAC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B49E-0F5A-4006-B1A4-FC2A94C3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1A75-4652-4E0A-A758-313C1C982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6FE-B93C-402C-90DC-17B17934A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F311D3-0397-4B05-89DB-09C9C2BF8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B3B63-DF89-4CB9-BA4F-144B7F7AC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65FDE-0F32-4C8F-961B-B402FC8ED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267200"/>
            <a:ext cx="502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4F463-E189-4A52-B25B-358F7ADD3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4A398-25F4-4DB2-AC9C-E8F09A48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C3BCD-2FB3-48DC-9DB0-CBC1C789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BAE17-7E6D-4B25-AD07-B59C38F65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9A3E3-E1D2-4EB8-B59E-B2226BFAC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4B49E-0F5A-4006-B1A4-FC2A94C3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D1A75-4652-4E0A-A758-313C1C982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326FE-B93C-402C-90DC-17B17934A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8001000" cy="1295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8001000" cy="609600"/>
          </a:xfrm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F311D3-0397-4B05-89DB-09C9C2BF8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B3B63-DF89-4CB9-BA4F-144B7F7AC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65FDE-0F32-4C8F-961B-B402FC8ED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4F463-E189-4A52-B25B-358F7ADD3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4A398-25F4-4DB2-AC9C-E8F09A48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3BCD-2FB3-48DC-9DB0-CBC1C789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BAE17-7E6D-4B25-AD07-B59C38F65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9A3E3-E1D2-4EB8-B59E-B2226BFAC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4B49E-0F5A-4006-B1A4-FC2A94C3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D1A75-4652-4E0A-A758-313C1C982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26FE-B93C-402C-90DC-17B17934A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F311D3-0397-4B05-89DB-09C9C2BF8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B3B63-DF89-4CB9-BA4F-144B7F7AC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65FDE-0F32-4C8F-961B-B402FC8ED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4F463-E189-4A52-B25B-358F7ADD3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4A398-25F4-4DB2-AC9C-E8F09A48C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3BCD-2FB3-48DC-9DB0-CBC1C7893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BAE17-7E6D-4B25-AD07-B59C38F65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9A3E3-E1D2-4EB8-B59E-B2226BFAC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4B49E-0F5A-4006-B1A4-FC2A94C3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D1A75-4652-4E0A-A758-313C1C982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26FE-B93C-402C-90DC-17B17934A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19087"/>
            <a:ext cx="3008313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81137"/>
            <a:ext cx="3008313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6858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1800" y="213360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CF5047E-2E2B-4DA0-8624-7F2C41C1B0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3"/>
          <p:cNvGrpSpPr/>
          <p:nvPr/>
        </p:nvGrpSpPr>
        <p:grpSpPr>
          <a:xfrm>
            <a:off x="-7257" y="-7257"/>
            <a:ext cx="9151257" cy="6865257"/>
            <a:chOff x="-7257" y="-7257"/>
            <a:chExt cx="9151257" cy="6865257"/>
          </a:xfrm>
        </p:grpSpPr>
        <p:grpSp>
          <p:nvGrpSpPr>
            <p:cNvPr id="13" name="Group 22"/>
            <p:cNvGrpSpPr/>
            <p:nvPr userDrawn="1"/>
          </p:nvGrpSpPr>
          <p:grpSpPr>
            <a:xfrm>
              <a:off x="-7257" y="-7257"/>
              <a:ext cx="4572000" cy="6865257"/>
              <a:chOff x="-7257" y="-7257"/>
              <a:chExt cx="4572000" cy="6865257"/>
            </a:xfrm>
          </p:grpSpPr>
          <p:sp>
            <p:nvSpPr>
              <p:cNvPr id="11" name="Freeform 10"/>
              <p:cNvSpPr/>
              <p:nvPr userDrawn="1"/>
            </p:nvSpPr>
            <p:spPr>
              <a:xfrm>
                <a:off x="0" y="0"/>
                <a:ext cx="4564743" cy="6858000"/>
              </a:xfrm>
              <a:custGeom>
                <a:avLst/>
                <a:gdLst>
                  <a:gd name="connsiteX0" fmla="*/ 7257 w 914400"/>
                  <a:gd name="connsiteY0" fmla="*/ 6858000 h 6858000"/>
                  <a:gd name="connsiteX1" fmla="*/ 0 w 914400"/>
                  <a:gd name="connsiteY1" fmla="*/ 7257 h 6858000"/>
                  <a:gd name="connsiteX2" fmla="*/ 914400 w 914400"/>
                  <a:gd name="connsiteY2" fmla="*/ 0 h 6858000"/>
                  <a:gd name="connsiteX3" fmla="*/ 7257 w 914400"/>
                  <a:gd name="connsiteY3" fmla="*/ 6858000 h 6858000"/>
                  <a:gd name="connsiteX0" fmla="*/ 7257 w 1821543"/>
                  <a:gd name="connsiteY0" fmla="*/ 6858000 h 6858000"/>
                  <a:gd name="connsiteX1" fmla="*/ 0 w 1821543"/>
                  <a:gd name="connsiteY1" fmla="*/ 7257 h 6858000"/>
                  <a:gd name="connsiteX2" fmla="*/ 914400 w 1821543"/>
                  <a:gd name="connsiteY2" fmla="*/ 0 h 6858000"/>
                  <a:gd name="connsiteX3" fmla="*/ 1821543 w 1821543"/>
                  <a:gd name="connsiteY3" fmla="*/ 0 h 6858000"/>
                  <a:gd name="connsiteX4" fmla="*/ 7257 w 1821543"/>
                  <a:gd name="connsiteY4" fmla="*/ 6858000 h 6858000"/>
                  <a:gd name="connsiteX0" fmla="*/ 7257 w 2735943"/>
                  <a:gd name="connsiteY0" fmla="*/ 6858000 h 6858000"/>
                  <a:gd name="connsiteX1" fmla="*/ 0 w 2735943"/>
                  <a:gd name="connsiteY1" fmla="*/ 7257 h 6858000"/>
                  <a:gd name="connsiteX2" fmla="*/ 914400 w 2735943"/>
                  <a:gd name="connsiteY2" fmla="*/ 0 h 6858000"/>
                  <a:gd name="connsiteX3" fmla="*/ 2735943 w 2735943"/>
                  <a:gd name="connsiteY3" fmla="*/ 0 h 6858000"/>
                  <a:gd name="connsiteX4" fmla="*/ 7257 w 2735943"/>
                  <a:gd name="connsiteY4" fmla="*/ 6858000 h 6858000"/>
                  <a:gd name="connsiteX0" fmla="*/ 7257 w 3650343"/>
                  <a:gd name="connsiteY0" fmla="*/ 6858000 h 6858000"/>
                  <a:gd name="connsiteX1" fmla="*/ 0 w 3650343"/>
                  <a:gd name="connsiteY1" fmla="*/ 7257 h 6858000"/>
                  <a:gd name="connsiteX2" fmla="*/ 914400 w 3650343"/>
                  <a:gd name="connsiteY2" fmla="*/ 0 h 6858000"/>
                  <a:gd name="connsiteX3" fmla="*/ 3650343 w 3650343"/>
                  <a:gd name="connsiteY3" fmla="*/ 0 h 6858000"/>
                  <a:gd name="connsiteX4" fmla="*/ 7257 w 3650343"/>
                  <a:gd name="connsiteY4" fmla="*/ 6858000 h 6858000"/>
                  <a:gd name="connsiteX0" fmla="*/ 7257 w 4564743"/>
                  <a:gd name="connsiteY0" fmla="*/ 6858000 h 6858000"/>
                  <a:gd name="connsiteX1" fmla="*/ 0 w 4564743"/>
                  <a:gd name="connsiteY1" fmla="*/ 7257 h 6858000"/>
                  <a:gd name="connsiteX2" fmla="*/ 914400 w 4564743"/>
                  <a:gd name="connsiteY2" fmla="*/ 0 h 6858000"/>
                  <a:gd name="connsiteX3" fmla="*/ 4564743 w 4564743"/>
                  <a:gd name="connsiteY3" fmla="*/ 0 h 6858000"/>
                  <a:gd name="connsiteX4" fmla="*/ 7257 w 4564743"/>
                  <a:gd name="connsiteY4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4743" h="6858000">
                    <a:moveTo>
                      <a:pt x="7257" y="6858000"/>
                    </a:moveTo>
                    <a:lnTo>
                      <a:pt x="0" y="7257"/>
                    </a:lnTo>
                    <a:lnTo>
                      <a:pt x="914400" y="0"/>
                    </a:lnTo>
                    <a:lnTo>
                      <a:pt x="4564743" y="0"/>
                    </a:lnTo>
                    <a:lnTo>
                      <a:pt x="7257" y="685800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 userDrawn="1"/>
            </p:nvSpPr>
            <p:spPr>
              <a:xfrm>
                <a:off x="0" y="0"/>
                <a:ext cx="3650343" cy="6858000"/>
              </a:xfrm>
              <a:custGeom>
                <a:avLst/>
                <a:gdLst>
                  <a:gd name="connsiteX0" fmla="*/ 7257 w 914400"/>
                  <a:gd name="connsiteY0" fmla="*/ 6858000 h 6858000"/>
                  <a:gd name="connsiteX1" fmla="*/ 0 w 914400"/>
                  <a:gd name="connsiteY1" fmla="*/ 7257 h 6858000"/>
                  <a:gd name="connsiteX2" fmla="*/ 914400 w 914400"/>
                  <a:gd name="connsiteY2" fmla="*/ 0 h 6858000"/>
                  <a:gd name="connsiteX3" fmla="*/ 7257 w 914400"/>
                  <a:gd name="connsiteY3" fmla="*/ 6858000 h 6858000"/>
                  <a:gd name="connsiteX0" fmla="*/ 7257 w 1821543"/>
                  <a:gd name="connsiteY0" fmla="*/ 6858000 h 6858000"/>
                  <a:gd name="connsiteX1" fmla="*/ 0 w 1821543"/>
                  <a:gd name="connsiteY1" fmla="*/ 7257 h 6858000"/>
                  <a:gd name="connsiteX2" fmla="*/ 914400 w 1821543"/>
                  <a:gd name="connsiteY2" fmla="*/ 0 h 6858000"/>
                  <a:gd name="connsiteX3" fmla="*/ 1821543 w 1821543"/>
                  <a:gd name="connsiteY3" fmla="*/ 0 h 6858000"/>
                  <a:gd name="connsiteX4" fmla="*/ 7257 w 1821543"/>
                  <a:gd name="connsiteY4" fmla="*/ 6858000 h 6858000"/>
                  <a:gd name="connsiteX0" fmla="*/ 7257 w 2735943"/>
                  <a:gd name="connsiteY0" fmla="*/ 6858000 h 6858000"/>
                  <a:gd name="connsiteX1" fmla="*/ 0 w 2735943"/>
                  <a:gd name="connsiteY1" fmla="*/ 7257 h 6858000"/>
                  <a:gd name="connsiteX2" fmla="*/ 914400 w 2735943"/>
                  <a:gd name="connsiteY2" fmla="*/ 0 h 6858000"/>
                  <a:gd name="connsiteX3" fmla="*/ 2735943 w 2735943"/>
                  <a:gd name="connsiteY3" fmla="*/ 0 h 6858000"/>
                  <a:gd name="connsiteX4" fmla="*/ 7257 w 2735943"/>
                  <a:gd name="connsiteY4" fmla="*/ 6858000 h 6858000"/>
                  <a:gd name="connsiteX0" fmla="*/ 7257 w 3650343"/>
                  <a:gd name="connsiteY0" fmla="*/ 6858000 h 6858000"/>
                  <a:gd name="connsiteX1" fmla="*/ 0 w 3650343"/>
                  <a:gd name="connsiteY1" fmla="*/ 7257 h 6858000"/>
                  <a:gd name="connsiteX2" fmla="*/ 914400 w 3650343"/>
                  <a:gd name="connsiteY2" fmla="*/ 0 h 6858000"/>
                  <a:gd name="connsiteX3" fmla="*/ 3650343 w 3650343"/>
                  <a:gd name="connsiteY3" fmla="*/ 0 h 6858000"/>
                  <a:gd name="connsiteX4" fmla="*/ 7257 w 3650343"/>
                  <a:gd name="connsiteY4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0343" h="6858000">
                    <a:moveTo>
                      <a:pt x="7257" y="6858000"/>
                    </a:moveTo>
                    <a:lnTo>
                      <a:pt x="0" y="7257"/>
                    </a:lnTo>
                    <a:lnTo>
                      <a:pt x="914400" y="0"/>
                    </a:lnTo>
                    <a:lnTo>
                      <a:pt x="3650343" y="0"/>
                    </a:lnTo>
                    <a:lnTo>
                      <a:pt x="7257" y="685800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 userDrawn="1"/>
            </p:nvSpPr>
            <p:spPr>
              <a:xfrm>
                <a:off x="0" y="0"/>
                <a:ext cx="2735943" cy="6858000"/>
              </a:xfrm>
              <a:custGeom>
                <a:avLst/>
                <a:gdLst>
                  <a:gd name="connsiteX0" fmla="*/ 7257 w 914400"/>
                  <a:gd name="connsiteY0" fmla="*/ 6858000 h 6858000"/>
                  <a:gd name="connsiteX1" fmla="*/ 0 w 914400"/>
                  <a:gd name="connsiteY1" fmla="*/ 7257 h 6858000"/>
                  <a:gd name="connsiteX2" fmla="*/ 914400 w 914400"/>
                  <a:gd name="connsiteY2" fmla="*/ 0 h 6858000"/>
                  <a:gd name="connsiteX3" fmla="*/ 7257 w 914400"/>
                  <a:gd name="connsiteY3" fmla="*/ 6858000 h 6858000"/>
                  <a:gd name="connsiteX0" fmla="*/ 7257 w 1821543"/>
                  <a:gd name="connsiteY0" fmla="*/ 6858000 h 6858000"/>
                  <a:gd name="connsiteX1" fmla="*/ 0 w 1821543"/>
                  <a:gd name="connsiteY1" fmla="*/ 7257 h 6858000"/>
                  <a:gd name="connsiteX2" fmla="*/ 914400 w 1821543"/>
                  <a:gd name="connsiteY2" fmla="*/ 0 h 6858000"/>
                  <a:gd name="connsiteX3" fmla="*/ 1821543 w 1821543"/>
                  <a:gd name="connsiteY3" fmla="*/ 0 h 6858000"/>
                  <a:gd name="connsiteX4" fmla="*/ 7257 w 1821543"/>
                  <a:gd name="connsiteY4" fmla="*/ 6858000 h 6858000"/>
                  <a:gd name="connsiteX0" fmla="*/ 7257 w 2735943"/>
                  <a:gd name="connsiteY0" fmla="*/ 6858000 h 6858000"/>
                  <a:gd name="connsiteX1" fmla="*/ 0 w 2735943"/>
                  <a:gd name="connsiteY1" fmla="*/ 7257 h 6858000"/>
                  <a:gd name="connsiteX2" fmla="*/ 914400 w 2735943"/>
                  <a:gd name="connsiteY2" fmla="*/ 0 h 6858000"/>
                  <a:gd name="connsiteX3" fmla="*/ 2735943 w 2735943"/>
                  <a:gd name="connsiteY3" fmla="*/ 0 h 6858000"/>
                  <a:gd name="connsiteX4" fmla="*/ 7257 w 2735943"/>
                  <a:gd name="connsiteY4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943" h="6858000">
                    <a:moveTo>
                      <a:pt x="7257" y="6858000"/>
                    </a:moveTo>
                    <a:lnTo>
                      <a:pt x="0" y="7257"/>
                    </a:lnTo>
                    <a:lnTo>
                      <a:pt x="914400" y="0"/>
                    </a:lnTo>
                    <a:lnTo>
                      <a:pt x="2735943" y="0"/>
                    </a:lnTo>
                    <a:lnTo>
                      <a:pt x="7257" y="685800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 userDrawn="1"/>
            </p:nvSpPr>
            <p:spPr>
              <a:xfrm>
                <a:off x="0" y="0"/>
                <a:ext cx="1821543" cy="6858000"/>
              </a:xfrm>
              <a:custGeom>
                <a:avLst/>
                <a:gdLst>
                  <a:gd name="connsiteX0" fmla="*/ 7257 w 914400"/>
                  <a:gd name="connsiteY0" fmla="*/ 6858000 h 6858000"/>
                  <a:gd name="connsiteX1" fmla="*/ 0 w 914400"/>
                  <a:gd name="connsiteY1" fmla="*/ 7257 h 6858000"/>
                  <a:gd name="connsiteX2" fmla="*/ 914400 w 914400"/>
                  <a:gd name="connsiteY2" fmla="*/ 0 h 6858000"/>
                  <a:gd name="connsiteX3" fmla="*/ 7257 w 914400"/>
                  <a:gd name="connsiteY3" fmla="*/ 6858000 h 6858000"/>
                  <a:gd name="connsiteX0" fmla="*/ 7257 w 1821543"/>
                  <a:gd name="connsiteY0" fmla="*/ 6858000 h 6858000"/>
                  <a:gd name="connsiteX1" fmla="*/ 0 w 1821543"/>
                  <a:gd name="connsiteY1" fmla="*/ 7257 h 6858000"/>
                  <a:gd name="connsiteX2" fmla="*/ 914400 w 1821543"/>
                  <a:gd name="connsiteY2" fmla="*/ 0 h 6858000"/>
                  <a:gd name="connsiteX3" fmla="*/ 1821543 w 1821543"/>
                  <a:gd name="connsiteY3" fmla="*/ 0 h 6858000"/>
                  <a:gd name="connsiteX4" fmla="*/ 7257 w 1821543"/>
                  <a:gd name="connsiteY4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1543" h="6858000">
                    <a:moveTo>
                      <a:pt x="7257" y="6858000"/>
                    </a:moveTo>
                    <a:lnTo>
                      <a:pt x="0" y="7257"/>
                    </a:lnTo>
                    <a:lnTo>
                      <a:pt x="914400" y="0"/>
                    </a:lnTo>
                    <a:lnTo>
                      <a:pt x="1821543" y="0"/>
                    </a:lnTo>
                    <a:lnTo>
                      <a:pt x="7257" y="685800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 userDrawn="1"/>
            </p:nvSpPr>
            <p:spPr>
              <a:xfrm>
                <a:off x="-7257" y="-7257"/>
                <a:ext cx="914400" cy="6843486"/>
              </a:xfrm>
              <a:custGeom>
                <a:avLst/>
                <a:gdLst>
                  <a:gd name="connsiteX0" fmla="*/ 7257 w 914400"/>
                  <a:gd name="connsiteY0" fmla="*/ 6858000 h 6858000"/>
                  <a:gd name="connsiteX1" fmla="*/ 0 w 914400"/>
                  <a:gd name="connsiteY1" fmla="*/ 7257 h 6858000"/>
                  <a:gd name="connsiteX2" fmla="*/ 914400 w 914400"/>
                  <a:gd name="connsiteY2" fmla="*/ 0 h 6858000"/>
                  <a:gd name="connsiteX3" fmla="*/ 7257 w 914400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400" h="6858000">
                    <a:moveTo>
                      <a:pt x="7257" y="6858000"/>
                    </a:moveTo>
                    <a:lnTo>
                      <a:pt x="0" y="7257"/>
                    </a:lnTo>
                    <a:lnTo>
                      <a:pt x="914400" y="0"/>
                    </a:lnTo>
                    <a:lnTo>
                      <a:pt x="7257" y="685800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0"/>
            <p:cNvGrpSpPr/>
            <p:nvPr userDrawn="1"/>
          </p:nvGrpSpPr>
          <p:grpSpPr>
            <a:xfrm>
              <a:off x="4572000" y="0"/>
              <a:ext cx="4572000" cy="6858000"/>
              <a:chOff x="4572000" y="0"/>
              <a:chExt cx="4572000" cy="6858000"/>
            </a:xfrm>
          </p:grpSpPr>
          <p:sp>
            <p:nvSpPr>
              <p:cNvPr id="16" name="Freeform 15"/>
              <p:cNvSpPr/>
              <p:nvPr userDrawn="1"/>
            </p:nvSpPr>
            <p:spPr>
              <a:xfrm flipH="1" flipV="1">
                <a:off x="4572000" y="0"/>
                <a:ext cx="4564743" cy="6858000"/>
              </a:xfrm>
              <a:custGeom>
                <a:avLst/>
                <a:gdLst>
                  <a:gd name="connsiteX0" fmla="*/ 7257 w 914400"/>
                  <a:gd name="connsiteY0" fmla="*/ 6858000 h 6858000"/>
                  <a:gd name="connsiteX1" fmla="*/ 0 w 914400"/>
                  <a:gd name="connsiteY1" fmla="*/ 7257 h 6858000"/>
                  <a:gd name="connsiteX2" fmla="*/ 914400 w 914400"/>
                  <a:gd name="connsiteY2" fmla="*/ 0 h 6858000"/>
                  <a:gd name="connsiteX3" fmla="*/ 7257 w 914400"/>
                  <a:gd name="connsiteY3" fmla="*/ 6858000 h 6858000"/>
                  <a:gd name="connsiteX0" fmla="*/ 7257 w 1821543"/>
                  <a:gd name="connsiteY0" fmla="*/ 6858000 h 6858000"/>
                  <a:gd name="connsiteX1" fmla="*/ 0 w 1821543"/>
                  <a:gd name="connsiteY1" fmla="*/ 7257 h 6858000"/>
                  <a:gd name="connsiteX2" fmla="*/ 914400 w 1821543"/>
                  <a:gd name="connsiteY2" fmla="*/ 0 h 6858000"/>
                  <a:gd name="connsiteX3" fmla="*/ 1821543 w 1821543"/>
                  <a:gd name="connsiteY3" fmla="*/ 0 h 6858000"/>
                  <a:gd name="connsiteX4" fmla="*/ 7257 w 1821543"/>
                  <a:gd name="connsiteY4" fmla="*/ 6858000 h 6858000"/>
                  <a:gd name="connsiteX0" fmla="*/ 7257 w 2735943"/>
                  <a:gd name="connsiteY0" fmla="*/ 6858000 h 6858000"/>
                  <a:gd name="connsiteX1" fmla="*/ 0 w 2735943"/>
                  <a:gd name="connsiteY1" fmla="*/ 7257 h 6858000"/>
                  <a:gd name="connsiteX2" fmla="*/ 914400 w 2735943"/>
                  <a:gd name="connsiteY2" fmla="*/ 0 h 6858000"/>
                  <a:gd name="connsiteX3" fmla="*/ 2735943 w 2735943"/>
                  <a:gd name="connsiteY3" fmla="*/ 0 h 6858000"/>
                  <a:gd name="connsiteX4" fmla="*/ 7257 w 2735943"/>
                  <a:gd name="connsiteY4" fmla="*/ 6858000 h 6858000"/>
                  <a:gd name="connsiteX0" fmla="*/ 7257 w 3650343"/>
                  <a:gd name="connsiteY0" fmla="*/ 6858000 h 6858000"/>
                  <a:gd name="connsiteX1" fmla="*/ 0 w 3650343"/>
                  <a:gd name="connsiteY1" fmla="*/ 7257 h 6858000"/>
                  <a:gd name="connsiteX2" fmla="*/ 914400 w 3650343"/>
                  <a:gd name="connsiteY2" fmla="*/ 0 h 6858000"/>
                  <a:gd name="connsiteX3" fmla="*/ 3650343 w 3650343"/>
                  <a:gd name="connsiteY3" fmla="*/ 0 h 6858000"/>
                  <a:gd name="connsiteX4" fmla="*/ 7257 w 3650343"/>
                  <a:gd name="connsiteY4" fmla="*/ 6858000 h 6858000"/>
                  <a:gd name="connsiteX0" fmla="*/ 7257 w 4564743"/>
                  <a:gd name="connsiteY0" fmla="*/ 6858000 h 6858000"/>
                  <a:gd name="connsiteX1" fmla="*/ 0 w 4564743"/>
                  <a:gd name="connsiteY1" fmla="*/ 7257 h 6858000"/>
                  <a:gd name="connsiteX2" fmla="*/ 914400 w 4564743"/>
                  <a:gd name="connsiteY2" fmla="*/ 0 h 6858000"/>
                  <a:gd name="connsiteX3" fmla="*/ 4564743 w 4564743"/>
                  <a:gd name="connsiteY3" fmla="*/ 0 h 6858000"/>
                  <a:gd name="connsiteX4" fmla="*/ 7257 w 4564743"/>
                  <a:gd name="connsiteY4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4743" h="6858000">
                    <a:moveTo>
                      <a:pt x="7257" y="6858000"/>
                    </a:moveTo>
                    <a:lnTo>
                      <a:pt x="0" y="7257"/>
                    </a:lnTo>
                    <a:lnTo>
                      <a:pt x="914400" y="0"/>
                    </a:lnTo>
                    <a:lnTo>
                      <a:pt x="4564743" y="0"/>
                    </a:lnTo>
                    <a:lnTo>
                      <a:pt x="7257" y="685800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 userDrawn="1"/>
            </p:nvSpPr>
            <p:spPr>
              <a:xfrm flipH="1" flipV="1">
                <a:off x="5486400" y="0"/>
                <a:ext cx="3650343" cy="6858000"/>
              </a:xfrm>
              <a:custGeom>
                <a:avLst/>
                <a:gdLst>
                  <a:gd name="connsiteX0" fmla="*/ 7257 w 914400"/>
                  <a:gd name="connsiteY0" fmla="*/ 6858000 h 6858000"/>
                  <a:gd name="connsiteX1" fmla="*/ 0 w 914400"/>
                  <a:gd name="connsiteY1" fmla="*/ 7257 h 6858000"/>
                  <a:gd name="connsiteX2" fmla="*/ 914400 w 914400"/>
                  <a:gd name="connsiteY2" fmla="*/ 0 h 6858000"/>
                  <a:gd name="connsiteX3" fmla="*/ 7257 w 914400"/>
                  <a:gd name="connsiteY3" fmla="*/ 6858000 h 6858000"/>
                  <a:gd name="connsiteX0" fmla="*/ 7257 w 1821543"/>
                  <a:gd name="connsiteY0" fmla="*/ 6858000 h 6858000"/>
                  <a:gd name="connsiteX1" fmla="*/ 0 w 1821543"/>
                  <a:gd name="connsiteY1" fmla="*/ 7257 h 6858000"/>
                  <a:gd name="connsiteX2" fmla="*/ 914400 w 1821543"/>
                  <a:gd name="connsiteY2" fmla="*/ 0 h 6858000"/>
                  <a:gd name="connsiteX3" fmla="*/ 1821543 w 1821543"/>
                  <a:gd name="connsiteY3" fmla="*/ 0 h 6858000"/>
                  <a:gd name="connsiteX4" fmla="*/ 7257 w 1821543"/>
                  <a:gd name="connsiteY4" fmla="*/ 6858000 h 6858000"/>
                  <a:gd name="connsiteX0" fmla="*/ 7257 w 2735943"/>
                  <a:gd name="connsiteY0" fmla="*/ 6858000 h 6858000"/>
                  <a:gd name="connsiteX1" fmla="*/ 0 w 2735943"/>
                  <a:gd name="connsiteY1" fmla="*/ 7257 h 6858000"/>
                  <a:gd name="connsiteX2" fmla="*/ 914400 w 2735943"/>
                  <a:gd name="connsiteY2" fmla="*/ 0 h 6858000"/>
                  <a:gd name="connsiteX3" fmla="*/ 2735943 w 2735943"/>
                  <a:gd name="connsiteY3" fmla="*/ 0 h 6858000"/>
                  <a:gd name="connsiteX4" fmla="*/ 7257 w 2735943"/>
                  <a:gd name="connsiteY4" fmla="*/ 6858000 h 6858000"/>
                  <a:gd name="connsiteX0" fmla="*/ 7257 w 3650343"/>
                  <a:gd name="connsiteY0" fmla="*/ 6858000 h 6858000"/>
                  <a:gd name="connsiteX1" fmla="*/ 0 w 3650343"/>
                  <a:gd name="connsiteY1" fmla="*/ 7257 h 6858000"/>
                  <a:gd name="connsiteX2" fmla="*/ 914400 w 3650343"/>
                  <a:gd name="connsiteY2" fmla="*/ 0 h 6858000"/>
                  <a:gd name="connsiteX3" fmla="*/ 3650343 w 3650343"/>
                  <a:gd name="connsiteY3" fmla="*/ 0 h 6858000"/>
                  <a:gd name="connsiteX4" fmla="*/ 7257 w 3650343"/>
                  <a:gd name="connsiteY4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0343" h="6858000">
                    <a:moveTo>
                      <a:pt x="7257" y="6858000"/>
                    </a:moveTo>
                    <a:lnTo>
                      <a:pt x="0" y="7257"/>
                    </a:lnTo>
                    <a:lnTo>
                      <a:pt x="914400" y="0"/>
                    </a:lnTo>
                    <a:lnTo>
                      <a:pt x="3650343" y="0"/>
                    </a:lnTo>
                    <a:lnTo>
                      <a:pt x="7257" y="685800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 userDrawn="1"/>
            </p:nvSpPr>
            <p:spPr>
              <a:xfrm flipH="1" flipV="1">
                <a:off x="6400800" y="0"/>
                <a:ext cx="2735943" cy="6858000"/>
              </a:xfrm>
              <a:custGeom>
                <a:avLst/>
                <a:gdLst>
                  <a:gd name="connsiteX0" fmla="*/ 7257 w 914400"/>
                  <a:gd name="connsiteY0" fmla="*/ 6858000 h 6858000"/>
                  <a:gd name="connsiteX1" fmla="*/ 0 w 914400"/>
                  <a:gd name="connsiteY1" fmla="*/ 7257 h 6858000"/>
                  <a:gd name="connsiteX2" fmla="*/ 914400 w 914400"/>
                  <a:gd name="connsiteY2" fmla="*/ 0 h 6858000"/>
                  <a:gd name="connsiteX3" fmla="*/ 7257 w 914400"/>
                  <a:gd name="connsiteY3" fmla="*/ 6858000 h 6858000"/>
                  <a:gd name="connsiteX0" fmla="*/ 7257 w 1821543"/>
                  <a:gd name="connsiteY0" fmla="*/ 6858000 h 6858000"/>
                  <a:gd name="connsiteX1" fmla="*/ 0 w 1821543"/>
                  <a:gd name="connsiteY1" fmla="*/ 7257 h 6858000"/>
                  <a:gd name="connsiteX2" fmla="*/ 914400 w 1821543"/>
                  <a:gd name="connsiteY2" fmla="*/ 0 h 6858000"/>
                  <a:gd name="connsiteX3" fmla="*/ 1821543 w 1821543"/>
                  <a:gd name="connsiteY3" fmla="*/ 0 h 6858000"/>
                  <a:gd name="connsiteX4" fmla="*/ 7257 w 1821543"/>
                  <a:gd name="connsiteY4" fmla="*/ 6858000 h 6858000"/>
                  <a:gd name="connsiteX0" fmla="*/ 7257 w 2735943"/>
                  <a:gd name="connsiteY0" fmla="*/ 6858000 h 6858000"/>
                  <a:gd name="connsiteX1" fmla="*/ 0 w 2735943"/>
                  <a:gd name="connsiteY1" fmla="*/ 7257 h 6858000"/>
                  <a:gd name="connsiteX2" fmla="*/ 914400 w 2735943"/>
                  <a:gd name="connsiteY2" fmla="*/ 0 h 6858000"/>
                  <a:gd name="connsiteX3" fmla="*/ 2735943 w 2735943"/>
                  <a:gd name="connsiteY3" fmla="*/ 0 h 6858000"/>
                  <a:gd name="connsiteX4" fmla="*/ 7257 w 2735943"/>
                  <a:gd name="connsiteY4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943" h="6858000">
                    <a:moveTo>
                      <a:pt x="7257" y="6858000"/>
                    </a:moveTo>
                    <a:lnTo>
                      <a:pt x="0" y="7257"/>
                    </a:lnTo>
                    <a:lnTo>
                      <a:pt x="914400" y="0"/>
                    </a:lnTo>
                    <a:lnTo>
                      <a:pt x="2735943" y="0"/>
                    </a:lnTo>
                    <a:lnTo>
                      <a:pt x="7257" y="685800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 userDrawn="1"/>
            </p:nvSpPr>
            <p:spPr>
              <a:xfrm flipH="1" flipV="1">
                <a:off x="7315200" y="0"/>
                <a:ext cx="1821543" cy="6858000"/>
              </a:xfrm>
              <a:custGeom>
                <a:avLst/>
                <a:gdLst>
                  <a:gd name="connsiteX0" fmla="*/ 7257 w 914400"/>
                  <a:gd name="connsiteY0" fmla="*/ 6858000 h 6858000"/>
                  <a:gd name="connsiteX1" fmla="*/ 0 w 914400"/>
                  <a:gd name="connsiteY1" fmla="*/ 7257 h 6858000"/>
                  <a:gd name="connsiteX2" fmla="*/ 914400 w 914400"/>
                  <a:gd name="connsiteY2" fmla="*/ 0 h 6858000"/>
                  <a:gd name="connsiteX3" fmla="*/ 7257 w 914400"/>
                  <a:gd name="connsiteY3" fmla="*/ 6858000 h 6858000"/>
                  <a:gd name="connsiteX0" fmla="*/ 7257 w 1821543"/>
                  <a:gd name="connsiteY0" fmla="*/ 6858000 h 6858000"/>
                  <a:gd name="connsiteX1" fmla="*/ 0 w 1821543"/>
                  <a:gd name="connsiteY1" fmla="*/ 7257 h 6858000"/>
                  <a:gd name="connsiteX2" fmla="*/ 914400 w 1821543"/>
                  <a:gd name="connsiteY2" fmla="*/ 0 h 6858000"/>
                  <a:gd name="connsiteX3" fmla="*/ 1821543 w 1821543"/>
                  <a:gd name="connsiteY3" fmla="*/ 0 h 6858000"/>
                  <a:gd name="connsiteX4" fmla="*/ 7257 w 1821543"/>
                  <a:gd name="connsiteY4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1543" h="6858000">
                    <a:moveTo>
                      <a:pt x="7257" y="6858000"/>
                    </a:moveTo>
                    <a:lnTo>
                      <a:pt x="0" y="7257"/>
                    </a:lnTo>
                    <a:lnTo>
                      <a:pt x="914400" y="0"/>
                    </a:lnTo>
                    <a:lnTo>
                      <a:pt x="1821543" y="0"/>
                    </a:lnTo>
                    <a:lnTo>
                      <a:pt x="7257" y="685800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 userDrawn="1"/>
            </p:nvSpPr>
            <p:spPr>
              <a:xfrm flipH="1" flipV="1">
                <a:off x="8229600" y="14514"/>
                <a:ext cx="914400" cy="6843486"/>
              </a:xfrm>
              <a:custGeom>
                <a:avLst/>
                <a:gdLst>
                  <a:gd name="connsiteX0" fmla="*/ 7257 w 914400"/>
                  <a:gd name="connsiteY0" fmla="*/ 6858000 h 6858000"/>
                  <a:gd name="connsiteX1" fmla="*/ 0 w 914400"/>
                  <a:gd name="connsiteY1" fmla="*/ 7257 h 6858000"/>
                  <a:gd name="connsiteX2" fmla="*/ 914400 w 914400"/>
                  <a:gd name="connsiteY2" fmla="*/ 0 h 6858000"/>
                  <a:gd name="connsiteX3" fmla="*/ 7257 w 914400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400" h="6858000">
                    <a:moveTo>
                      <a:pt x="7257" y="6858000"/>
                    </a:moveTo>
                    <a:lnTo>
                      <a:pt x="0" y="7257"/>
                    </a:lnTo>
                    <a:lnTo>
                      <a:pt x="914400" y="0"/>
                    </a:lnTo>
                    <a:lnTo>
                      <a:pt x="7257" y="685800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92C0871-78DA-4660-86F7-3CB36070626C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D5D7AD7-B9ED-46E6-8214-CF17930A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loudy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0CB2E60-329D-460A-B7DF-1AC6C9165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1CB9-D92F-471A-99AC-40ED9598F0DA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r2-102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Picture 8" descr="paintedge.png"/>
          <p:cNvPicPr>
            <a:picLocks noChangeAspect="1"/>
          </p:cNvPicPr>
          <p:nvPr/>
        </p:nvPicPr>
        <p:blipFill>
          <a:blip r:embed="rId14" cstate="print">
            <a:grayscl/>
            <a:lum bright="58000" contrast="20000"/>
          </a:blip>
          <a:stretch>
            <a:fillRect/>
          </a:stretch>
        </p:blipFill>
        <p:spPr>
          <a:xfrm>
            <a:off x="285008" y="274638"/>
            <a:ext cx="8573984" cy="6446837"/>
          </a:xfrm>
          <a:prstGeom prst="rect">
            <a:avLst/>
          </a:prstGeom>
          <a:noFill/>
          <a:ln>
            <a:noFill/>
          </a:ln>
          <a:effectLst>
            <a:outerShdw blurRad="406400" dist="88900" dir="2700000" sx="101000" sy="101000" algn="tl" rotWithShape="0">
              <a:srgbClr val="333333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A73BAAC-B09D-4A93-B3AB-22CAC847C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3081DD5B-E7E0-42C0-B2D2-CC51D4AF6DA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05550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0ABB62C9-025D-41A9-9508-2BD78EBE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4700DB66-04F6-49A5-A4C5-1D1146B2F9A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7.xml"/><Relationship Id="rId1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47.xml"/><Relationship Id="rId1" Type="http://schemas.openxmlformats.org/officeDocument/2006/relationships/audio" Target="file:///C:\Users\Amanda\AppData\Local\Microsoft\Windows\Temporary%20Internet%20Files\Content.IE5\20FSHFZ5\MS900388539%5b1%5d.wav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0.xml"/><Relationship Id="rId1" Type="http://schemas.openxmlformats.org/officeDocument/2006/relationships/video" Target="file:///\\BUSINESS\VOL1\HOME\ALONG\World%20History\2nd%20Quarter\Chapter%207\The_French_Revolution__Part_01__April_1789_September_1791__Causes_and_Onset_of_the_Rebellion_.as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 Court Oath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Estate goes to assembly to find the doors locked.</a:t>
            </a:r>
          </a:p>
          <a:p>
            <a:endParaRPr lang="en-US" dirty="0" smtClean="0"/>
          </a:p>
          <a:p>
            <a:r>
              <a:rPr lang="en-US" dirty="0" smtClean="0"/>
              <a:t>Move the meeting…</a:t>
            </a:r>
          </a:p>
          <a:p>
            <a:endParaRPr lang="en-US" dirty="0" smtClean="0"/>
          </a:p>
          <a:p>
            <a:r>
              <a:rPr lang="en-US" dirty="0" smtClean="0"/>
              <a:t>Devise a constitution</a:t>
            </a:r>
            <a:endParaRPr lang="en-US" dirty="0"/>
          </a:p>
        </p:txBody>
      </p:sp>
      <p:pic>
        <p:nvPicPr>
          <p:cNvPr id="1026" name="Picture 2" descr="C:\Users\Amanda\AppData\Local\Microsoft\Windows\Temporary Internet Files\Content.IE5\20FSHFZ5\MC90043704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1714500" cy="1714500"/>
          </a:xfrm>
          <a:prstGeom prst="rect">
            <a:avLst/>
          </a:prstGeom>
          <a:noFill/>
        </p:spPr>
      </p:pic>
      <p:pic>
        <p:nvPicPr>
          <p:cNvPr id="7" name="MS900075021[1].wav">
            <a:hlinkClick r:id="" action="ppaction://media"/>
          </p:cNvPr>
          <p:cNvPicPr>
            <a:picLocks noRot="1" noChangeAspect="1"/>
          </p:cNvPicPr>
          <p:nvPr>
            <a:wavAudioFile r:embed="rId1" name="MS900075021[1].wav"/>
          </p:nvPr>
        </p:nvPicPr>
        <p:blipFill>
          <a:blip r:embed="rId4" cstate="print"/>
          <a:stretch>
            <a:fillRect/>
          </a:stretch>
        </p:blipFill>
        <p:spPr>
          <a:xfrm>
            <a:off x="8382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417 0.1135 C -0.67153 0.09477 -0.70937 0.11396 -0.66805 0.10217 C -0.66493 0.10124 -0.6625 0.09778 -0.65955 0.09639 C -0.64844 0.09107 -0.63663 0.08761 -0.62552 0.08229 C -0.61979 0.07952 -0.61406 0.07697 -0.60851 0.07374 C -0.60121 0.06934 -0.59462 0.06333 -0.58715 0.05964 C -0.57743 0.05478 -0.56719 0.05293 -0.55746 0.04831 C -0.55156 0.0453 -0.54653 0.03953 -0.54045 0.03698 C -0.50191 0.02103 -0.46076 0.00739 -0.42118 -0.00555 C -0.40625 -0.00463 -0.39132 -0.00578 -0.37656 -0.00278 C -0.3625 2.45955E-6 -0.35 0.01988 -0.34045 0.0312 C -0.3276 0.04646 -0.3184 0.05779 -0.30851 0.07651 C -0.30312 0.08668 -0.27847 0.10148 -0.27014 0.10494 C -0.25312 0.1276 -0.2342 0.14193 -0.21059 0.14748 C -0.19705 0.14563 -0.18333 0.14563 -0.17014 0.1417 C -0.16076 0.13892 -0.15503 0.12159 -0.14896 0.1135 C -0.14653 0.11026 -0.14288 0.10841 -0.14045 0.10494 C -0.12917 0.08853 -0.12326 0.06981 -0.11476 0.05108 C -0.11319 0.03606 -0.11215 0.0208 -0.11059 0.00578 C -0.10903 -0.00879 -0.11076 -0.00532 -0.10625 -0.01133 C -0.13368 -0.0326 -0.15833 -0.06357 -0.18073 -0.09339 C -0.18663 -0.10125 -0.19548 -0.10379 -0.20208 -0.1105 C -0.22292 -0.13223 -0.25104 -0.17014 -0.27864 -0.18401 C -0.28941 -0.18932 -0.30347 -0.19233 -0.31476 -0.19533 C -0.33889 -0.19187 -0.36371 -0.19233 -0.38715 -0.18401 C -0.40017 -0.17938 -0.41267 -0.17268 -0.42552 -0.16713 C -0.44774 -0.15742 -0.46476 -0.13477 -0.48715 -0.12737 C -0.48993 -0.12367 -0.49236 -0.11905 -0.49566 -0.11605 C -0.50469 -0.10796 -0.51944 -0.10426 -0.5276 -0.09339 C -0.53906 -0.07814 -0.5283 -0.08461 -0.54045 -0.07929 C -0.55642 -0.0645 -0.53576 -0.0823 -0.55521 -0.07074 C -0.55903 -0.06843 -0.56198 -0.06403 -0.56597 -0.06219 C -0.57413 -0.05849 -0.58298 -0.05872 -0.59149 -0.05664 C -0.61979 -0.03745 -0.57812 -0.06427 -0.61059 -0.04808 C -0.61302 -0.04693 -0.61458 -0.04369 -0.61701 -0.04231 C -0.63177 -0.03352 -0.64844 -0.02936 -0.66371 -0.02266 C -0.68125 -0.00717 -0.67153 -0.01225 -0.69358 -0.00833 C -0.70816 -0.00185 -0.70937 0.00138 -0.70208 -0.00833 C -0.5875 -0.00324 -0.48472 -0.00694 -0.36597 -0.01133 C -0.32205 -0.00948 -0.27795 -0.00833 -0.23403 -0.00555 C -0.22691 -0.00509 -0.22153 0.00046 -0.21476 0.003 C -0.18246 0.01502 -0.15052 0.03028 -0.11701 0.03398 C -0.11267 0.0349 -0.10851 0.03629 -0.10417 0.03698 C -0.09566 0.03837 -0.08698 0.03791 -0.07864 0.03976 C -0.07483 0.04068 -0.0717 0.04415 -0.06805 0.0453 C -0.0625 0.04692 -0.05677 0.04738 -0.05104 0.04831 C -0.02448 0.05987 0.00382 0.06796 0.03195 0.06796 L -0.67014 0.39667 L -4.44444E-6 2.45955E-6 " pathEditMode="relative" ptsTypes="ffffffffffffffffffffffffffffffffffffffffffffffAAA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of the Bastille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 XVI is ready to use force</a:t>
            </a:r>
          </a:p>
          <a:p>
            <a:r>
              <a:rPr lang="en-US" dirty="0" smtClean="0"/>
              <a:t>July 14</a:t>
            </a:r>
            <a:r>
              <a:rPr lang="en-US" baseline="30000" dirty="0" smtClean="0"/>
              <a:t>th</a:t>
            </a:r>
            <a:r>
              <a:rPr lang="en-US" dirty="0" smtClean="0"/>
              <a:t> 1789 900 Parisians gathered in the Courtyard of the Bastille (old fortress used as a prison)</a:t>
            </a:r>
          </a:p>
          <a:p>
            <a:r>
              <a:rPr lang="en-US" dirty="0" smtClean="0"/>
              <a:t>Stormed and tore down, brick by brick</a:t>
            </a:r>
          </a:p>
          <a:p>
            <a:r>
              <a:rPr lang="en-US" dirty="0" smtClean="0"/>
              <a:t>Bastille Day!</a:t>
            </a:r>
            <a:endParaRPr lang="en-US" dirty="0"/>
          </a:p>
        </p:txBody>
      </p:sp>
      <p:pic>
        <p:nvPicPr>
          <p:cNvPr id="4" name="Picture 3" descr="C:\Users\Amanda\AppData\Local\Microsoft\Windows\Temporary Internet Files\Content.IE5\YSVHCK07\MC9003246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9600"/>
            <a:ext cx="1040587" cy="1820570"/>
          </a:xfrm>
          <a:prstGeom prst="rect">
            <a:avLst/>
          </a:prstGeom>
          <a:noFill/>
        </p:spPr>
      </p:pic>
      <p:pic>
        <p:nvPicPr>
          <p:cNvPr id="5" name="MS900388539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09 0.07073 C -0.22935 0.07513 -0.16181 0.07513 -0.0915 0.09061 C -0.07258 0.10032 -0.06146 0.09108 -0.04254 0.08484 C 0.00919 0.06773 -0.02692 0.07721 0.01492 0.07073 C 0.02413 0.06935 0.03333 0.06681 0.04253 0.06519 C 0.05468 0.06311 0.07881 0.05941 0.07881 0.05941 C 0.11788 0.06033 0.15694 0.05687 0.19565 0.06218 C 0.20034 0.06288 0.20104 0.07235 0.20433 0.07651 C 0.20815 0.08114 0.21701 0.08784 0.21701 0.08784 C 0.23489 0.0816 0.2519 0.07605 0.27031 0.07351 C 0.2993 0.06056 0.35763 0.06981 0.38298 0.07073 C 0.39548 0.07628 0.40381 0.08044 0.41492 0.08784 C 0.43246 0.09963 0.40937 0.08622 0.42777 0.10194 C 0.43315 0.10656 0.43923 0.10934 0.44479 0.11327 C 0.44704 0.11489 0.44895 0.11697 0.45104 0.11882 C 0.46527 0.11419 0.4618 0.11119 0.47239 0.10194 C 0.47604 0.09871 0.4809 0.09824 0.48506 0.09616 C 0.46874 0.09061 0.42169 0.07582 0.4085 0.06796 C 0.37447 0.04785 0.39895 0.06103 0.34687 0.03953 C 0.34687 0.03953 0.32465 0.02936 0.31926 0.0282 C 0.28923 0.02196 0.25798 0.01895 0.2276 0.0141 C 0.20381 0.00601 0.21666 0.0074 0.1894 0.01133 C 0.13107 0.00948 0.07308 0.00901 0.01492 0.00555 C 0.01041 0.00532 0.00676 -4.09616E-6 0.00225 -4.09616E-6 C 0.00156 -4.09616E-6 0.00069 -4.09616E-6 -5.83333E-6 -4.09616E-6 " pathEditMode="relative" ptsTypes="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3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Regime Ends</a:t>
            </a:r>
            <a:endParaRPr lang="en-US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/>
            <a:r>
              <a:rPr lang="en-US" dirty="0"/>
              <a:t>The National Assembly adopted the </a:t>
            </a:r>
            <a:r>
              <a:rPr lang="en-US" b="1" dirty="0">
                <a:solidFill>
                  <a:srgbClr val="13489A"/>
                </a:solidFill>
              </a:rPr>
              <a:t>Declaration of the Rights of Man and the Citizen</a:t>
            </a:r>
            <a:r>
              <a:rPr lang="en-US" dirty="0"/>
              <a:t>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36576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342900">
              <a:buFont typeface="Arial" charset="0"/>
              <a:buChar char="–"/>
            </a:pPr>
            <a:r>
              <a:rPr lang="en-US" sz="3200" dirty="0"/>
              <a:t>All men were free and equal before the law.</a:t>
            </a:r>
          </a:p>
          <a:p>
            <a:pPr marL="685800" indent="-342900">
              <a:buFont typeface="Arial" charset="0"/>
              <a:buChar char="–"/>
            </a:pPr>
            <a:r>
              <a:rPr lang="en-US" sz="3200" dirty="0"/>
              <a:t>Appointment to public office should be based on talent.</a:t>
            </a:r>
          </a:p>
          <a:p>
            <a:pPr marL="685800" indent="-342900">
              <a:buFont typeface="Arial" charset="0"/>
              <a:buChar char="–"/>
            </a:pPr>
            <a:r>
              <a:rPr lang="en-US" sz="3200" dirty="0"/>
              <a:t>No group should be exempt from taxation.</a:t>
            </a:r>
          </a:p>
          <a:p>
            <a:pPr marL="685800" indent="-342900">
              <a:buFont typeface="Arial" charset="0"/>
              <a:buChar char="–"/>
            </a:pPr>
            <a:r>
              <a:rPr lang="en-US" sz="3200" dirty="0"/>
              <a:t>Freedom of speech and press were affirmed.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Stubborn King Louis XVI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stays at Versailles – Keeps absolutism</a:t>
            </a:r>
          </a:p>
          <a:p>
            <a:r>
              <a:rPr lang="en-US" dirty="0" smtClean="0"/>
              <a:t>Thousands of women march to Versailles</a:t>
            </a:r>
          </a:p>
          <a:p>
            <a:r>
              <a:rPr lang="en-US" dirty="0" smtClean="0"/>
              <a:t>Armed</a:t>
            </a:r>
          </a:p>
          <a:p>
            <a:r>
              <a:rPr lang="en-US" dirty="0" smtClean="0"/>
              <a:t>Starving Children</a:t>
            </a:r>
          </a:p>
          <a:p>
            <a:r>
              <a:rPr lang="en-US" dirty="0" smtClean="0"/>
              <a:t>King is expected to visit Paris</a:t>
            </a:r>
          </a:p>
          <a:p>
            <a:r>
              <a:rPr lang="en-US" dirty="0" smtClean="0"/>
              <a:t>King and family bring food… Now They are prisoners of Paris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the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Corrupt Catholic Church is forced to reform.</a:t>
            </a:r>
          </a:p>
          <a:p>
            <a:r>
              <a:rPr lang="en-US" dirty="0" smtClean="0"/>
              <a:t>Civil Constitution of the Clergy</a:t>
            </a:r>
          </a:p>
          <a:p>
            <a:pPr lvl="1"/>
            <a:r>
              <a:rPr lang="en-US" dirty="0" smtClean="0"/>
              <a:t>Bishops and Priests were to be </a:t>
            </a:r>
          </a:p>
          <a:p>
            <a:pPr lvl="1">
              <a:buNone/>
            </a:pPr>
            <a:r>
              <a:rPr lang="en-US" dirty="0" smtClean="0"/>
              <a:t>    elected by the people, not </a:t>
            </a:r>
          </a:p>
          <a:p>
            <a:pPr lvl="1">
              <a:buNone/>
            </a:pPr>
            <a:r>
              <a:rPr lang="en-US" dirty="0" smtClean="0"/>
              <a:t>    appointed by the pope.</a:t>
            </a:r>
          </a:p>
          <a:p>
            <a:r>
              <a:rPr lang="en-US" dirty="0" smtClean="0"/>
              <a:t>State would pay the salary of the </a:t>
            </a:r>
          </a:p>
          <a:p>
            <a:pPr>
              <a:buNone/>
            </a:pPr>
            <a:r>
              <a:rPr lang="en-US" dirty="0" smtClean="0"/>
              <a:t>    bishops and priests.</a:t>
            </a:r>
            <a:endParaRPr lang="en-US" dirty="0"/>
          </a:p>
        </p:txBody>
      </p:sp>
      <p:pic>
        <p:nvPicPr>
          <p:cNvPr id="3074" name="Picture 2" descr="C:\Users\Amanda\AppData\Local\Microsoft\Windows\Temporary Internet Files\Content.IE5\YSVHCK07\MC9002690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723" y="2743200"/>
            <a:ext cx="2443277" cy="351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Europeans feared that revolution would spread to other countries, and the rulers of Austria and Prussia wanted to restore Louis XVI to full power.</a:t>
            </a:r>
          </a:p>
          <a:p>
            <a:endParaRPr lang="en-US" dirty="0" smtClean="0"/>
          </a:p>
          <a:p>
            <a:r>
              <a:rPr lang="en-US" dirty="0" smtClean="0"/>
              <a:t>The Legislative Assembly declared war on Austria in 1792.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e_French_Revolution__Part_01__April_1789_September_1791__Causes_and_Onset_of_the_Rebellion_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1794" y="457200"/>
            <a:ext cx="8752206" cy="59674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5562600" cy="838200"/>
          </a:xfrm>
        </p:spPr>
        <p:txBody>
          <a:bodyPr/>
          <a:lstStyle/>
          <a:p>
            <a:r>
              <a:rPr lang="en-US" sz="4000" b="1" dirty="0" smtClean="0"/>
              <a:t>On a sheet of paper….</a:t>
            </a:r>
            <a:endParaRPr lang="en-US" sz="40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838200"/>
            <a:ext cx="5943600" cy="60198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-Causes of the French Revolution</a:t>
            </a:r>
          </a:p>
          <a:p>
            <a:pPr>
              <a:buNone/>
            </a:pPr>
            <a:r>
              <a:rPr lang="en-US" sz="3200" dirty="0" smtClean="0"/>
              <a:t>-Short term effects of the French Revolution</a:t>
            </a:r>
          </a:p>
          <a:p>
            <a:pPr>
              <a:buNone/>
            </a:pPr>
            <a:r>
              <a:rPr lang="en-US" sz="3200" dirty="0" smtClean="0"/>
              <a:t>-Long term effects of the French Revolution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Listen/Look for key words and terms.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57200"/>
            <a:ext cx="675537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France and the three estates.</a:t>
            </a:r>
          </a:p>
          <a:p>
            <a:endParaRPr lang="en-US" sz="3200" dirty="0" smtClean="0"/>
          </a:p>
          <a:p>
            <a:r>
              <a:rPr lang="en-US" sz="3200" dirty="0" smtClean="0"/>
              <a:t>First Estate- Clergy</a:t>
            </a:r>
          </a:p>
          <a:p>
            <a:endParaRPr lang="en-US" sz="3200" dirty="0" smtClean="0"/>
          </a:p>
          <a:p>
            <a:r>
              <a:rPr lang="en-US" sz="3200" dirty="0" smtClean="0"/>
              <a:t>Second Estate- Nobility</a:t>
            </a:r>
          </a:p>
          <a:p>
            <a:endParaRPr lang="en-US" sz="3200" dirty="0" smtClean="0"/>
          </a:p>
          <a:p>
            <a:r>
              <a:rPr lang="en-US" sz="3200" dirty="0" smtClean="0"/>
              <a:t>   Third Estate- Everyone else from </a:t>
            </a:r>
          </a:p>
          <a:p>
            <a:r>
              <a:rPr lang="en-US" sz="3200" dirty="0" smtClean="0"/>
              <a:t>	peasants to wealthy merchants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733800" y="968423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Template Provided By</a:t>
            </a:r>
            <a:endParaRPr lang="en-US" sz="1200" b="1" dirty="0"/>
          </a:p>
        </p:txBody>
      </p:sp>
      <p:pic>
        <p:nvPicPr>
          <p:cNvPr id="6" name="Picture 4" descr="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5334000" cy="690904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7315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spcBef>
                <a:spcPct val="25000"/>
              </a:spcBef>
              <a:spcAft>
                <a:spcPct val="25000"/>
              </a:spcAft>
            </a:pPr>
            <a:r>
              <a:rPr lang="en-US" sz="3200" dirty="0">
                <a:solidFill>
                  <a:schemeClr val="bg1"/>
                </a:solidFill>
              </a:rPr>
              <a:t>The First and Second Estates controlled most of the wealth but were exempt from paying the </a:t>
            </a:r>
            <a:r>
              <a:rPr lang="en-US" sz="3200" b="1" dirty="0" err="1">
                <a:solidFill>
                  <a:schemeClr val="bg1"/>
                </a:solidFill>
                <a:hlinkClick r:id="" action="ppaction://noaction"/>
              </a:rPr>
              <a:t>taille</a:t>
            </a:r>
            <a:r>
              <a:rPr lang="en-US" sz="3200" dirty="0">
                <a:solidFill>
                  <a:schemeClr val="bg1"/>
                </a:solidFill>
              </a:rPr>
              <a:t>, or tax.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2931855"/>
            <a:ext cx="69341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/>
            <a:r>
              <a:rPr lang="en-US" sz="3200" dirty="0">
                <a:solidFill>
                  <a:schemeClr val="bg1"/>
                </a:solidFill>
              </a:rPr>
              <a:t>The Third Estate had to pay taxes to the government. In addition, peasants owed duties to the nobles, such as harvesting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their crops.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/>
            <a:r>
              <a:rPr lang="en-US" sz="3200" dirty="0"/>
              <a:t>The </a:t>
            </a:r>
            <a:r>
              <a:rPr lang="en-US" sz="3200" b="1" dirty="0">
                <a:hlinkClick r:id="" action="ppaction://noaction"/>
              </a:rPr>
              <a:t>bourgeoisie</a:t>
            </a:r>
            <a:r>
              <a:rPr lang="en-US" sz="3200" dirty="0"/>
              <a:t>,</a:t>
            </a:r>
            <a:r>
              <a:rPr lang="en-US" sz="3200" b="1" dirty="0"/>
              <a:t> </a:t>
            </a:r>
            <a:r>
              <a:rPr lang="en-US" sz="3200" dirty="0"/>
              <a:t>or middle class, was unhappy not to have the same privileges granted to the nobility</a:t>
            </a:r>
            <a:r>
              <a:rPr lang="en-US" dirty="0"/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3810000"/>
            <a:ext cx="7315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4488"/>
            <a:r>
              <a:rPr lang="en-US" sz="3200" dirty="0"/>
              <a:t>The immediate cause of the </a:t>
            </a:r>
            <a:endParaRPr lang="en-US" sz="3200" dirty="0" smtClean="0"/>
          </a:p>
          <a:p>
            <a:pPr marL="344488" indent="-344488"/>
            <a:r>
              <a:rPr lang="en-US" sz="3200" dirty="0" smtClean="0"/>
              <a:t>revolution </a:t>
            </a:r>
            <a:r>
              <a:rPr lang="en-US" sz="3200" dirty="0"/>
              <a:t>was a near collapse </a:t>
            </a:r>
            <a:endParaRPr lang="en-US" sz="3200" dirty="0" smtClean="0"/>
          </a:p>
          <a:p>
            <a:pPr marL="344488" indent="-344488"/>
            <a:r>
              <a:rPr lang="en-US" sz="3200" dirty="0" smtClean="0"/>
              <a:t>of </a:t>
            </a:r>
            <a:r>
              <a:rPr lang="en-US" sz="3200" dirty="0"/>
              <a:t>the French economy.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financial collapse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066800" y="1676400"/>
            <a:ext cx="7193281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342900">
              <a:buFont typeface="Arial" charset="0"/>
              <a:buChar char="–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bad harvests</a:t>
            </a:r>
          </a:p>
          <a:p>
            <a:pPr marL="685800" indent="-342900">
              <a:buFont typeface="Arial" charset="0"/>
              <a:buChar char="–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slowdown in manufacturing</a:t>
            </a:r>
          </a:p>
          <a:p>
            <a:pPr marL="685800" indent="-342900">
              <a:buFont typeface="Arial" charset="0"/>
              <a:buChar char="–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shortages</a:t>
            </a:r>
          </a:p>
          <a:p>
            <a:pPr marL="685800" indent="-342900">
              <a:buFont typeface="Arial" charset="0"/>
              <a:buChar char="–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rising prices of food  (bread)</a:t>
            </a:r>
          </a:p>
          <a:p>
            <a:pPr marL="685800" indent="-342900">
              <a:buFont typeface="Arial" charset="0"/>
              <a:buChar char="–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unemployment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Causes…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Louis XVI spending spree</a:t>
            </a:r>
          </a:p>
          <a:p>
            <a:pPr lvl="1"/>
            <a:r>
              <a:rPr lang="en-US" sz="3600" dirty="0" smtClean="0"/>
              <a:t>Wars</a:t>
            </a:r>
          </a:p>
          <a:p>
            <a:pPr lvl="1"/>
            <a:r>
              <a:rPr lang="en-US" sz="3600" dirty="0" smtClean="0"/>
              <a:t>Court luxuries</a:t>
            </a:r>
          </a:p>
          <a:p>
            <a:pPr lvl="1"/>
            <a:r>
              <a:rPr lang="en-US" sz="3600" dirty="0" smtClean="0"/>
              <a:t>$ to America against the British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Increase taxes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Called Estates General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 on it’s way…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>
              <a:buNone/>
            </a:pPr>
            <a:r>
              <a:rPr lang="en-US" dirty="0"/>
              <a:t>The Estates-General met to discuss the needed tax increase on May 5, 1789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971800"/>
            <a:ext cx="7962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/>
            <a:r>
              <a:rPr lang="en-US" sz="3200" dirty="0"/>
              <a:t>The Third Estate wanted the clergy and nobility to pay taxes too.</a:t>
            </a:r>
          </a:p>
          <a:p>
            <a:pPr marL="344488" indent="-344488"/>
            <a:r>
              <a:rPr lang="en-US" sz="3200" dirty="0"/>
              <a:t>Under the current system, each estate had one vote, so the Third Estate could easily be outvoted by the First and Second Estates.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theme/theme1.xml><?xml version="1.0" encoding="utf-8"?>
<a:theme xmlns:a="http://schemas.openxmlformats.org/drawingml/2006/main" name="High school design templat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oks on the sid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een line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ark clou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3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eme4">
  <a:themeElements>
    <a:clrScheme name="Schoolreport07_iw_13 1">
      <a:dk1>
        <a:srgbClr val="000000"/>
      </a:dk1>
      <a:lt1>
        <a:srgbClr val="FFFFFF"/>
      </a:lt1>
      <a:dk2>
        <a:srgbClr val="111111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3333FF"/>
      </a:hlink>
      <a:folHlink>
        <a:srgbClr val="0033CC"/>
      </a:folHlink>
    </a:clrScheme>
    <a:fontScheme name="Schoolreport07_iw_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hoolreport07_iw_13 1">
        <a:dk1>
          <a:srgbClr val="000000"/>
        </a:dk1>
        <a:lt1>
          <a:srgbClr val="FFFFFF"/>
        </a:lt1>
        <a:dk2>
          <a:srgbClr val="111111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3333FF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alk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 school design template</Template>
  <TotalTime>167</TotalTime>
  <Words>483</Words>
  <Application>Microsoft Office PowerPoint</Application>
  <PresentationFormat>On-screen Show (4:3)</PresentationFormat>
  <Paragraphs>77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High school design template</vt:lpstr>
      <vt:lpstr>Books on the side</vt:lpstr>
      <vt:lpstr>green lines</vt:lpstr>
      <vt:lpstr>dark cloud</vt:lpstr>
      <vt:lpstr>Theme2</vt:lpstr>
      <vt:lpstr>Theme3</vt:lpstr>
      <vt:lpstr>Theme4</vt:lpstr>
      <vt:lpstr>chalk</vt:lpstr>
      <vt:lpstr>Chapter 7</vt:lpstr>
      <vt:lpstr>On a sheet of paper….</vt:lpstr>
      <vt:lpstr>Slide 3</vt:lpstr>
      <vt:lpstr>Slide 4</vt:lpstr>
      <vt:lpstr>Slide 5</vt:lpstr>
      <vt:lpstr>Why?</vt:lpstr>
      <vt:lpstr>Causes of the financial collapse</vt:lpstr>
      <vt:lpstr>Causes…</vt:lpstr>
      <vt:lpstr>Anger on it’s way…</vt:lpstr>
      <vt:lpstr>Tennis Court Oath</vt:lpstr>
      <vt:lpstr>Storming of the Bastille</vt:lpstr>
      <vt:lpstr>Old Regime Ends</vt:lpstr>
      <vt:lpstr>Stubborn King Louis XVI</vt:lpstr>
      <vt:lpstr>Not just the king</vt:lpstr>
      <vt:lpstr>FEAR…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</dc:title>
  <dc:creator>Amanda Long</dc:creator>
  <cp:lastModifiedBy>Twin Rivers</cp:lastModifiedBy>
  <cp:revision>34</cp:revision>
  <dcterms:created xsi:type="dcterms:W3CDTF">2010-12-07T22:23:30Z</dcterms:created>
  <dcterms:modified xsi:type="dcterms:W3CDTF">2013-10-14T19:37:58Z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TC103367971033</vt:lpwstr>
  </property>
</Properties>
</file>