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6" r:id="rId3"/>
    <p:sldId id="259" r:id="rId4"/>
    <p:sldId id="261" r:id="rId5"/>
    <p:sldId id="266" r:id="rId6"/>
    <p:sldId id="260" r:id="rId7"/>
    <p:sldId id="262" r:id="rId8"/>
    <p:sldId id="264" r:id="rId9"/>
    <p:sldId id="268" r:id="rId10"/>
    <p:sldId id="265" r:id="rId11"/>
    <p:sldId id="269" r:id="rId12"/>
    <p:sldId id="270" r:id="rId13"/>
    <p:sldId id="267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27A4C0-9044-43FE-BCB0-4626478B766C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B5320D-7FCE-4C39-B4D7-06FA0B2C34BF}">
      <dgm:prSet phldrT="[Text]"/>
      <dgm:spPr/>
      <dgm:t>
        <a:bodyPr/>
        <a:lstStyle/>
        <a:p>
          <a:r>
            <a:rPr lang="en-US" dirty="0" smtClean="0"/>
            <a:t>Animals</a:t>
          </a:r>
          <a:endParaRPr lang="en-US" dirty="0"/>
        </a:p>
      </dgm:t>
    </dgm:pt>
    <dgm:pt modelId="{A0981EEF-080E-4D35-8D1C-C01799F0BE84}" type="parTrans" cxnId="{10193AD7-1AB5-4282-BF68-F819267D955A}">
      <dgm:prSet/>
      <dgm:spPr/>
      <dgm:t>
        <a:bodyPr/>
        <a:lstStyle/>
        <a:p>
          <a:endParaRPr lang="en-US"/>
        </a:p>
      </dgm:t>
    </dgm:pt>
    <dgm:pt modelId="{ED745363-08DA-4857-B0CC-6918CDCB50BF}" type="sibTrans" cxnId="{10193AD7-1AB5-4282-BF68-F819267D955A}">
      <dgm:prSet/>
      <dgm:spPr/>
      <dgm:t>
        <a:bodyPr/>
        <a:lstStyle/>
        <a:p>
          <a:endParaRPr lang="en-US"/>
        </a:p>
      </dgm:t>
    </dgm:pt>
    <dgm:pt modelId="{FEBE276B-FD1F-4423-AC34-1AE322806ED4}">
      <dgm:prSet phldrT="[Text]"/>
      <dgm:spPr/>
      <dgm:t>
        <a:bodyPr/>
        <a:lstStyle/>
        <a:p>
          <a:r>
            <a:rPr lang="en-US" dirty="0" smtClean="0"/>
            <a:t>Farmers only breed best animals = more and better meat.</a:t>
          </a:r>
          <a:endParaRPr lang="en-US" dirty="0"/>
        </a:p>
      </dgm:t>
    </dgm:pt>
    <dgm:pt modelId="{6CC5F1BB-FF25-4258-80E6-B31FC3E7206D}" type="parTrans" cxnId="{1A98574B-5AE2-4215-8B07-F22FAC664398}">
      <dgm:prSet/>
      <dgm:spPr/>
      <dgm:t>
        <a:bodyPr/>
        <a:lstStyle/>
        <a:p>
          <a:endParaRPr lang="en-US"/>
        </a:p>
      </dgm:t>
    </dgm:pt>
    <dgm:pt modelId="{B592E7E8-E5AE-4875-B2DA-2A7E32DDD37C}" type="sibTrans" cxnId="{1A98574B-5AE2-4215-8B07-F22FAC664398}">
      <dgm:prSet/>
      <dgm:spPr/>
      <dgm:t>
        <a:bodyPr/>
        <a:lstStyle/>
        <a:p>
          <a:endParaRPr lang="en-US"/>
        </a:p>
      </dgm:t>
    </dgm:pt>
    <dgm:pt modelId="{DA87AA44-B17D-41E6-8AB3-3AA70B55C225}">
      <dgm:prSet phldrT="[Text]"/>
      <dgm:spPr/>
      <dgm:t>
        <a:bodyPr/>
        <a:lstStyle/>
        <a:p>
          <a:r>
            <a:rPr lang="en-US" dirty="0" smtClean="0"/>
            <a:t>Population</a:t>
          </a:r>
          <a:endParaRPr lang="en-US" dirty="0"/>
        </a:p>
      </dgm:t>
    </dgm:pt>
    <dgm:pt modelId="{72AA9AE9-178B-4E67-A8F6-D37DACF7489B}" type="parTrans" cxnId="{1A3E5505-7B7F-4E83-9360-CDA6120FB7C7}">
      <dgm:prSet/>
      <dgm:spPr/>
      <dgm:t>
        <a:bodyPr/>
        <a:lstStyle/>
        <a:p>
          <a:endParaRPr lang="en-US"/>
        </a:p>
      </dgm:t>
    </dgm:pt>
    <dgm:pt modelId="{E596D502-DE04-4C78-89CB-F39D84EE3CD1}" type="sibTrans" cxnId="{1A3E5505-7B7F-4E83-9360-CDA6120FB7C7}">
      <dgm:prSet/>
      <dgm:spPr/>
      <dgm:t>
        <a:bodyPr/>
        <a:lstStyle/>
        <a:p>
          <a:endParaRPr lang="en-US"/>
        </a:p>
      </dgm:t>
    </dgm:pt>
    <dgm:pt modelId="{2C578D59-F339-4466-9058-8AB96CD7BDA5}">
      <dgm:prSet phldrT="[Text]"/>
      <dgm:spPr/>
      <dgm:t>
        <a:bodyPr/>
        <a:lstStyle/>
        <a:p>
          <a:r>
            <a:rPr lang="en-US" dirty="0" smtClean="0"/>
            <a:t>People eating better leads to healthier people = growth in population</a:t>
          </a:r>
          <a:endParaRPr lang="en-US" dirty="0"/>
        </a:p>
      </dgm:t>
    </dgm:pt>
    <dgm:pt modelId="{9ABF01B3-60C3-42B0-A950-A385E6E446F1}" type="parTrans" cxnId="{309490D8-D67E-4E36-9FDE-A6D486A1C2A1}">
      <dgm:prSet/>
      <dgm:spPr/>
      <dgm:t>
        <a:bodyPr/>
        <a:lstStyle/>
        <a:p>
          <a:endParaRPr lang="en-US"/>
        </a:p>
      </dgm:t>
    </dgm:pt>
    <dgm:pt modelId="{49100CCF-698A-4E62-A6C9-C8790EAD736E}" type="sibTrans" cxnId="{309490D8-D67E-4E36-9FDE-A6D486A1C2A1}">
      <dgm:prSet/>
      <dgm:spPr/>
      <dgm:t>
        <a:bodyPr/>
        <a:lstStyle/>
        <a:p>
          <a:endParaRPr lang="en-US"/>
        </a:p>
      </dgm:t>
    </dgm:pt>
    <dgm:pt modelId="{6DBCE362-4E80-4C4B-9E9C-7DCC2191BCC4}">
      <dgm:prSet phldrT="[Text]"/>
      <dgm:spPr/>
      <dgm:t>
        <a:bodyPr/>
        <a:lstStyle/>
        <a:p>
          <a:r>
            <a:rPr lang="en-US" dirty="0" smtClean="0"/>
            <a:t>Need for work</a:t>
          </a:r>
          <a:endParaRPr lang="en-US" dirty="0"/>
        </a:p>
      </dgm:t>
    </dgm:pt>
    <dgm:pt modelId="{1682A5CE-E5BF-4AB4-A654-CD73CE4365E3}" type="parTrans" cxnId="{EF8E7D14-0F3D-4D2E-84F8-5E5E503314C3}">
      <dgm:prSet/>
      <dgm:spPr/>
      <dgm:t>
        <a:bodyPr/>
        <a:lstStyle/>
        <a:p>
          <a:endParaRPr lang="en-US"/>
        </a:p>
      </dgm:t>
    </dgm:pt>
    <dgm:pt modelId="{D0F682F8-E200-4694-A213-E7068B76F2A3}" type="sibTrans" cxnId="{EF8E7D14-0F3D-4D2E-84F8-5E5E503314C3}">
      <dgm:prSet/>
      <dgm:spPr/>
      <dgm:t>
        <a:bodyPr/>
        <a:lstStyle/>
        <a:p>
          <a:endParaRPr lang="en-US"/>
        </a:p>
      </dgm:t>
    </dgm:pt>
    <dgm:pt modelId="{1216BA9E-90E2-4AB4-B1A4-904A22713287}">
      <dgm:prSet phldrT="[Text]"/>
      <dgm:spPr/>
      <dgm:t>
        <a:bodyPr/>
        <a:lstStyle/>
        <a:p>
          <a:r>
            <a:rPr lang="en-US" dirty="0" smtClean="0"/>
            <a:t>Food and cloth demand goes up.  Enclosed farms lead to lack of work = people go to factories to work.</a:t>
          </a:r>
          <a:endParaRPr lang="en-US" dirty="0"/>
        </a:p>
      </dgm:t>
    </dgm:pt>
    <dgm:pt modelId="{A50D4A7D-E336-4DAF-918E-4E764866EBCC}" type="parTrans" cxnId="{7CF18312-3BB1-4A5C-BB27-CB0B43A4A0C5}">
      <dgm:prSet/>
      <dgm:spPr/>
      <dgm:t>
        <a:bodyPr/>
        <a:lstStyle/>
        <a:p>
          <a:endParaRPr lang="en-US"/>
        </a:p>
      </dgm:t>
    </dgm:pt>
    <dgm:pt modelId="{FF27EC75-4A61-4CC3-8CF7-931B93001094}" type="sibTrans" cxnId="{7CF18312-3BB1-4A5C-BB27-CB0B43A4A0C5}">
      <dgm:prSet/>
      <dgm:spPr/>
      <dgm:t>
        <a:bodyPr/>
        <a:lstStyle/>
        <a:p>
          <a:endParaRPr lang="en-US"/>
        </a:p>
      </dgm:t>
    </dgm:pt>
    <dgm:pt modelId="{F052B3CA-0E3F-4C89-83E1-F493168097CD}" type="pres">
      <dgm:prSet presAssocID="{2727A4C0-9044-43FE-BCB0-4626478B766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06CE1F-FAA2-4867-903C-D89500E0E567}" type="pres">
      <dgm:prSet presAssocID="{89B5320D-7FCE-4C39-B4D7-06FA0B2C34BF}" presName="composite" presStyleCnt="0"/>
      <dgm:spPr/>
    </dgm:pt>
    <dgm:pt modelId="{F6937E8B-B560-462F-827C-09E6CCC084E0}" type="pres">
      <dgm:prSet presAssocID="{89B5320D-7FCE-4C39-B4D7-06FA0B2C34BF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74EBDF-5503-45DA-BAB6-01076B9AD1FA}" type="pres">
      <dgm:prSet presAssocID="{89B5320D-7FCE-4C39-B4D7-06FA0B2C34BF}" presName="parSh" presStyleLbl="node1" presStyleIdx="0" presStyleCnt="3"/>
      <dgm:spPr/>
      <dgm:t>
        <a:bodyPr/>
        <a:lstStyle/>
        <a:p>
          <a:endParaRPr lang="en-US"/>
        </a:p>
      </dgm:t>
    </dgm:pt>
    <dgm:pt modelId="{6F26D0BA-A6DB-442F-AEAB-833B80F0B01A}" type="pres">
      <dgm:prSet presAssocID="{89B5320D-7FCE-4C39-B4D7-06FA0B2C34BF}" presName="desTx" presStyleLbl="fgAcc1" presStyleIdx="0" presStyleCnt="3" custScaleY="72800" custLinFactNeighborX="-9827" custLinFactNeighborY="-111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EED172-5E51-4C9D-8683-3143117A9549}" type="pres">
      <dgm:prSet presAssocID="{ED745363-08DA-4857-B0CC-6918CDCB50BF}" presName="sibTrans" presStyleLbl="sibTrans2D1" presStyleIdx="0" presStyleCnt="2"/>
      <dgm:spPr/>
      <dgm:t>
        <a:bodyPr/>
        <a:lstStyle/>
        <a:p>
          <a:endParaRPr lang="en-US"/>
        </a:p>
      </dgm:t>
    </dgm:pt>
    <dgm:pt modelId="{6414DD4C-751A-4C94-A6F7-EB0274BD5F7A}" type="pres">
      <dgm:prSet presAssocID="{ED745363-08DA-4857-B0CC-6918CDCB50BF}" presName="connTx" presStyleLbl="sibTrans2D1" presStyleIdx="0" presStyleCnt="2"/>
      <dgm:spPr/>
      <dgm:t>
        <a:bodyPr/>
        <a:lstStyle/>
        <a:p>
          <a:endParaRPr lang="en-US"/>
        </a:p>
      </dgm:t>
    </dgm:pt>
    <dgm:pt modelId="{CFEC630F-03AC-406B-935A-098CEBE26207}" type="pres">
      <dgm:prSet presAssocID="{DA87AA44-B17D-41E6-8AB3-3AA70B55C225}" presName="composite" presStyleCnt="0"/>
      <dgm:spPr/>
    </dgm:pt>
    <dgm:pt modelId="{240C60A1-86F1-4292-8B2C-F33BC1497AD2}" type="pres">
      <dgm:prSet presAssocID="{DA87AA44-B17D-41E6-8AB3-3AA70B55C225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C0F587-AAAC-467D-8CF8-F59A0712DE6D}" type="pres">
      <dgm:prSet presAssocID="{DA87AA44-B17D-41E6-8AB3-3AA70B55C225}" presName="parSh" presStyleLbl="node1" presStyleIdx="1" presStyleCnt="3"/>
      <dgm:spPr/>
      <dgm:t>
        <a:bodyPr/>
        <a:lstStyle/>
        <a:p>
          <a:endParaRPr lang="en-US"/>
        </a:p>
      </dgm:t>
    </dgm:pt>
    <dgm:pt modelId="{C0E837CE-2CC9-487C-9D9D-F739D3DE599A}" type="pres">
      <dgm:prSet presAssocID="{DA87AA44-B17D-41E6-8AB3-3AA70B55C225}" presName="desTx" presStyleLbl="fgAcc1" presStyleIdx="1" presStyleCnt="3" custScaleY="72116" custLinFactNeighborX="-4094" custLinFactNeighborY="-124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651686-AA16-44F4-B9CD-AA18F759A1BC}" type="pres">
      <dgm:prSet presAssocID="{E596D502-DE04-4C78-89CB-F39D84EE3CD1}" presName="sibTrans" presStyleLbl="sibTrans2D1" presStyleIdx="1" presStyleCnt="2"/>
      <dgm:spPr/>
      <dgm:t>
        <a:bodyPr/>
        <a:lstStyle/>
        <a:p>
          <a:endParaRPr lang="en-US"/>
        </a:p>
      </dgm:t>
    </dgm:pt>
    <dgm:pt modelId="{95879B64-CAA1-49A3-96A9-BB30FF81742C}" type="pres">
      <dgm:prSet presAssocID="{E596D502-DE04-4C78-89CB-F39D84EE3CD1}" presName="connTx" presStyleLbl="sibTrans2D1" presStyleIdx="1" presStyleCnt="2"/>
      <dgm:spPr/>
      <dgm:t>
        <a:bodyPr/>
        <a:lstStyle/>
        <a:p>
          <a:endParaRPr lang="en-US"/>
        </a:p>
      </dgm:t>
    </dgm:pt>
    <dgm:pt modelId="{EC4FEE24-9E0B-4BB5-BBE9-E73F920B1C8D}" type="pres">
      <dgm:prSet presAssocID="{6DBCE362-4E80-4C4B-9E9C-7DCC2191BCC4}" presName="composite" presStyleCnt="0"/>
      <dgm:spPr/>
    </dgm:pt>
    <dgm:pt modelId="{EED8135C-E18B-42BC-AA7D-712752EBA1C3}" type="pres">
      <dgm:prSet presAssocID="{6DBCE362-4E80-4C4B-9E9C-7DCC2191BCC4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F9BBB1-59C3-4C4E-B011-AF599D8827D3}" type="pres">
      <dgm:prSet presAssocID="{6DBCE362-4E80-4C4B-9E9C-7DCC2191BCC4}" presName="parSh" presStyleLbl="node1" presStyleIdx="2" presStyleCnt="3"/>
      <dgm:spPr/>
      <dgm:t>
        <a:bodyPr/>
        <a:lstStyle/>
        <a:p>
          <a:endParaRPr lang="en-US"/>
        </a:p>
      </dgm:t>
    </dgm:pt>
    <dgm:pt modelId="{18C2D919-D278-406C-A5A8-1178F84E6D6D}" type="pres">
      <dgm:prSet presAssocID="{6DBCE362-4E80-4C4B-9E9C-7DCC2191BCC4}" presName="desTx" presStyleLbl="fgAcc1" presStyleIdx="2" presStyleCnt="3" custScaleX="151240" custScaleY="55127" custLinFactNeighborX="-2924" custLinFactNeighborY="-231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98574B-5AE2-4215-8B07-F22FAC664398}" srcId="{89B5320D-7FCE-4C39-B4D7-06FA0B2C34BF}" destId="{FEBE276B-FD1F-4423-AC34-1AE322806ED4}" srcOrd="0" destOrd="0" parTransId="{6CC5F1BB-FF25-4258-80E6-B31FC3E7206D}" sibTransId="{B592E7E8-E5AE-4875-B2DA-2A7E32DDD37C}"/>
    <dgm:cxn modelId="{92291814-1B25-4ADF-8DBE-5C0407215C72}" type="presOf" srcId="{2727A4C0-9044-43FE-BCB0-4626478B766C}" destId="{F052B3CA-0E3F-4C89-83E1-F493168097CD}" srcOrd="0" destOrd="0" presId="urn:microsoft.com/office/officeart/2005/8/layout/process3"/>
    <dgm:cxn modelId="{38EDB06F-6E25-425B-A425-3B412E042E72}" type="presOf" srcId="{2C578D59-F339-4466-9058-8AB96CD7BDA5}" destId="{C0E837CE-2CC9-487C-9D9D-F739D3DE599A}" srcOrd="0" destOrd="0" presId="urn:microsoft.com/office/officeart/2005/8/layout/process3"/>
    <dgm:cxn modelId="{1A3E5505-7B7F-4E83-9360-CDA6120FB7C7}" srcId="{2727A4C0-9044-43FE-BCB0-4626478B766C}" destId="{DA87AA44-B17D-41E6-8AB3-3AA70B55C225}" srcOrd="1" destOrd="0" parTransId="{72AA9AE9-178B-4E67-A8F6-D37DACF7489B}" sibTransId="{E596D502-DE04-4C78-89CB-F39D84EE3CD1}"/>
    <dgm:cxn modelId="{FE21945E-DE2C-4A07-8BE4-6B2467D64D07}" type="presOf" srcId="{FEBE276B-FD1F-4423-AC34-1AE322806ED4}" destId="{6F26D0BA-A6DB-442F-AEAB-833B80F0B01A}" srcOrd="0" destOrd="0" presId="urn:microsoft.com/office/officeart/2005/8/layout/process3"/>
    <dgm:cxn modelId="{DCDA9575-4B6F-44B4-AD97-1BA225FD276B}" type="presOf" srcId="{E596D502-DE04-4C78-89CB-F39D84EE3CD1}" destId="{95879B64-CAA1-49A3-96A9-BB30FF81742C}" srcOrd="1" destOrd="0" presId="urn:microsoft.com/office/officeart/2005/8/layout/process3"/>
    <dgm:cxn modelId="{309490D8-D67E-4E36-9FDE-A6D486A1C2A1}" srcId="{DA87AA44-B17D-41E6-8AB3-3AA70B55C225}" destId="{2C578D59-F339-4466-9058-8AB96CD7BDA5}" srcOrd="0" destOrd="0" parTransId="{9ABF01B3-60C3-42B0-A950-A385E6E446F1}" sibTransId="{49100CCF-698A-4E62-A6C9-C8790EAD736E}"/>
    <dgm:cxn modelId="{67BA4CF4-9AE3-46FC-9F6E-7CCD5DD99EC6}" type="presOf" srcId="{E596D502-DE04-4C78-89CB-F39D84EE3CD1}" destId="{CB651686-AA16-44F4-B9CD-AA18F759A1BC}" srcOrd="0" destOrd="0" presId="urn:microsoft.com/office/officeart/2005/8/layout/process3"/>
    <dgm:cxn modelId="{95761C3B-8A08-47C6-B363-90241AD761D5}" type="presOf" srcId="{1216BA9E-90E2-4AB4-B1A4-904A22713287}" destId="{18C2D919-D278-406C-A5A8-1178F84E6D6D}" srcOrd="0" destOrd="0" presId="urn:microsoft.com/office/officeart/2005/8/layout/process3"/>
    <dgm:cxn modelId="{EF8E7D14-0F3D-4D2E-84F8-5E5E503314C3}" srcId="{2727A4C0-9044-43FE-BCB0-4626478B766C}" destId="{6DBCE362-4E80-4C4B-9E9C-7DCC2191BCC4}" srcOrd="2" destOrd="0" parTransId="{1682A5CE-E5BF-4AB4-A654-CD73CE4365E3}" sibTransId="{D0F682F8-E200-4694-A213-E7068B76F2A3}"/>
    <dgm:cxn modelId="{879844C4-E8BF-4503-B288-BC55522EECD3}" type="presOf" srcId="{ED745363-08DA-4857-B0CC-6918CDCB50BF}" destId="{0BEED172-5E51-4C9D-8683-3143117A9549}" srcOrd="0" destOrd="0" presId="urn:microsoft.com/office/officeart/2005/8/layout/process3"/>
    <dgm:cxn modelId="{5FECAF8D-12E8-4D65-8790-B924507A9031}" type="presOf" srcId="{89B5320D-7FCE-4C39-B4D7-06FA0B2C34BF}" destId="{F6937E8B-B560-462F-827C-09E6CCC084E0}" srcOrd="0" destOrd="0" presId="urn:microsoft.com/office/officeart/2005/8/layout/process3"/>
    <dgm:cxn modelId="{1F1715DE-6254-40F6-A9FD-0677151DEE10}" type="presOf" srcId="{DA87AA44-B17D-41E6-8AB3-3AA70B55C225}" destId="{240C60A1-86F1-4292-8B2C-F33BC1497AD2}" srcOrd="0" destOrd="0" presId="urn:microsoft.com/office/officeart/2005/8/layout/process3"/>
    <dgm:cxn modelId="{B080E152-184E-49F2-9898-EB05D43D1314}" type="presOf" srcId="{6DBCE362-4E80-4C4B-9E9C-7DCC2191BCC4}" destId="{24F9BBB1-59C3-4C4E-B011-AF599D8827D3}" srcOrd="1" destOrd="0" presId="urn:microsoft.com/office/officeart/2005/8/layout/process3"/>
    <dgm:cxn modelId="{10193AD7-1AB5-4282-BF68-F819267D955A}" srcId="{2727A4C0-9044-43FE-BCB0-4626478B766C}" destId="{89B5320D-7FCE-4C39-B4D7-06FA0B2C34BF}" srcOrd="0" destOrd="0" parTransId="{A0981EEF-080E-4D35-8D1C-C01799F0BE84}" sibTransId="{ED745363-08DA-4857-B0CC-6918CDCB50BF}"/>
    <dgm:cxn modelId="{49575050-8405-40DB-A8D9-0B5068B4FAF5}" type="presOf" srcId="{6DBCE362-4E80-4C4B-9E9C-7DCC2191BCC4}" destId="{EED8135C-E18B-42BC-AA7D-712752EBA1C3}" srcOrd="0" destOrd="0" presId="urn:microsoft.com/office/officeart/2005/8/layout/process3"/>
    <dgm:cxn modelId="{7CF18312-3BB1-4A5C-BB27-CB0B43A4A0C5}" srcId="{6DBCE362-4E80-4C4B-9E9C-7DCC2191BCC4}" destId="{1216BA9E-90E2-4AB4-B1A4-904A22713287}" srcOrd="0" destOrd="0" parTransId="{A50D4A7D-E336-4DAF-918E-4E764866EBCC}" sibTransId="{FF27EC75-4A61-4CC3-8CF7-931B93001094}"/>
    <dgm:cxn modelId="{F382ADD9-106B-44F9-BAAE-E9D1FC88E6A6}" type="presOf" srcId="{ED745363-08DA-4857-B0CC-6918CDCB50BF}" destId="{6414DD4C-751A-4C94-A6F7-EB0274BD5F7A}" srcOrd="1" destOrd="0" presId="urn:microsoft.com/office/officeart/2005/8/layout/process3"/>
    <dgm:cxn modelId="{0F049204-467D-4626-BF70-93D2496FDFBA}" type="presOf" srcId="{89B5320D-7FCE-4C39-B4D7-06FA0B2C34BF}" destId="{2A74EBDF-5503-45DA-BAB6-01076B9AD1FA}" srcOrd="1" destOrd="0" presId="urn:microsoft.com/office/officeart/2005/8/layout/process3"/>
    <dgm:cxn modelId="{7078F079-612A-4D7F-A0C4-345595979E90}" type="presOf" srcId="{DA87AA44-B17D-41E6-8AB3-3AA70B55C225}" destId="{B4C0F587-AAAC-467D-8CF8-F59A0712DE6D}" srcOrd="1" destOrd="0" presId="urn:microsoft.com/office/officeart/2005/8/layout/process3"/>
    <dgm:cxn modelId="{567A744F-417C-4F53-B1AC-34268D2FC756}" type="presParOf" srcId="{F052B3CA-0E3F-4C89-83E1-F493168097CD}" destId="{1406CE1F-FAA2-4867-903C-D89500E0E567}" srcOrd="0" destOrd="0" presId="urn:microsoft.com/office/officeart/2005/8/layout/process3"/>
    <dgm:cxn modelId="{4B612F47-C6BD-42C2-A599-38CCBAE2ABD8}" type="presParOf" srcId="{1406CE1F-FAA2-4867-903C-D89500E0E567}" destId="{F6937E8B-B560-462F-827C-09E6CCC084E0}" srcOrd="0" destOrd="0" presId="urn:microsoft.com/office/officeart/2005/8/layout/process3"/>
    <dgm:cxn modelId="{F72EE957-C580-426D-A562-9E35041E821D}" type="presParOf" srcId="{1406CE1F-FAA2-4867-903C-D89500E0E567}" destId="{2A74EBDF-5503-45DA-BAB6-01076B9AD1FA}" srcOrd="1" destOrd="0" presId="urn:microsoft.com/office/officeart/2005/8/layout/process3"/>
    <dgm:cxn modelId="{4795609F-A86F-4355-AF96-B1B54CCA9104}" type="presParOf" srcId="{1406CE1F-FAA2-4867-903C-D89500E0E567}" destId="{6F26D0BA-A6DB-442F-AEAB-833B80F0B01A}" srcOrd="2" destOrd="0" presId="urn:microsoft.com/office/officeart/2005/8/layout/process3"/>
    <dgm:cxn modelId="{8EE2CB79-1C0E-4B66-A530-A1B8BFE3DB1A}" type="presParOf" srcId="{F052B3CA-0E3F-4C89-83E1-F493168097CD}" destId="{0BEED172-5E51-4C9D-8683-3143117A9549}" srcOrd="1" destOrd="0" presId="urn:microsoft.com/office/officeart/2005/8/layout/process3"/>
    <dgm:cxn modelId="{598521AF-84E6-44E2-80D0-D0DFADC78E0E}" type="presParOf" srcId="{0BEED172-5E51-4C9D-8683-3143117A9549}" destId="{6414DD4C-751A-4C94-A6F7-EB0274BD5F7A}" srcOrd="0" destOrd="0" presId="urn:microsoft.com/office/officeart/2005/8/layout/process3"/>
    <dgm:cxn modelId="{61883642-26F3-4E2A-8100-6DC52E8EE357}" type="presParOf" srcId="{F052B3CA-0E3F-4C89-83E1-F493168097CD}" destId="{CFEC630F-03AC-406B-935A-098CEBE26207}" srcOrd="2" destOrd="0" presId="urn:microsoft.com/office/officeart/2005/8/layout/process3"/>
    <dgm:cxn modelId="{CE794396-0577-410F-A53C-5F981E159F14}" type="presParOf" srcId="{CFEC630F-03AC-406B-935A-098CEBE26207}" destId="{240C60A1-86F1-4292-8B2C-F33BC1497AD2}" srcOrd="0" destOrd="0" presId="urn:microsoft.com/office/officeart/2005/8/layout/process3"/>
    <dgm:cxn modelId="{3FD61B3E-EB0E-42A1-8D21-35C27841FC73}" type="presParOf" srcId="{CFEC630F-03AC-406B-935A-098CEBE26207}" destId="{B4C0F587-AAAC-467D-8CF8-F59A0712DE6D}" srcOrd="1" destOrd="0" presId="urn:microsoft.com/office/officeart/2005/8/layout/process3"/>
    <dgm:cxn modelId="{6D0961C1-9163-4E79-B2A3-971B1DCF3423}" type="presParOf" srcId="{CFEC630F-03AC-406B-935A-098CEBE26207}" destId="{C0E837CE-2CC9-487C-9D9D-F739D3DE599A}" srcOrd="2" destOrd="0" presId="urn:microsoft.com/office/officeart/2005/8/layout/process3"/>
    <dgm:cxn modelId="{277716D9-E40C-4AE9-BDCD-9553298DF466}" type="presParOf" srcId="{F052B3CA-0E3F-4C89-83E1-F493168097CD}" destId="{CB651686-AA16-44F4-B9CD-AA18F759A1BC}" srcOrd="3" destOrd="0" presId="urn:microsoft.com/office/officeart/2005/8/layout/process3"/>
    <dgm:cxn modelId="{223C8961-E392-4B42-8C72-6D37FE131B90}" type="presParOf" srcId="{CB651686-AA16-44F4-B9CD-AA18F759A1BC}" destId="{95879B64-CAA1-49A3-96A9-BB30FF81742C}" srcOrd="0" destOrd="0" presId="urn:microsoft.com/office/officeart/2005/8/layout/process3"/>
    <dgm:cxn modelId="{517177E5-70C2-446E-9985-0777C2F3A683}" type="presParOf" srcId="{F052B3CA-0E3F-4C89-83E1-F493168097CD}" destId="{EC4FEE24-9E0B-4BB5-BBE9-E73F920B1C8D}" srcOrd="4" destOrd="0" presId="urn:microsoft.com/office/officeart/2005/8/layout/process3"/>
    <dgm:cxn modelId="{8885B31B-EB08-4A0C-A0E5-AE4E8BFAEE99}" type="presParOf" srcId="{EC4FEE24-9E0B-4BB5-BBE9-E73F920B1C8D}" destId="{EED8135C-E18B-42BC-AA7D-712752EBA1C3}" srcOrd="0" destOrd="0" presId="urn:microsoft.com/office/officeart/2005/8/layout/process3"/>
    <dgm:cxn modelId="{C4FAA221-2ADC-4476-A1EC-E99B3736E978}" type="presParOf" srcId="{EC4FEE24-9E0B-4BB5-BBE9-E73F920B1C8D}" destId="{24F9BBB1-59C3-4C4E-B011-AF599D8827D3}" srcOrd="1" destOrd="0" presId="urn:microsoft.com/office/officeart/2005/8/layout/process3"/>
    <dgm:cxn modelId="{D05A5599-FF37-4317-92FD-DB7413989C98}" type="presParOf" srcId="{EC4FEE24-9E0B-4BB5-BBE9-E73F920B1C8D}" destId="{18C2D919-D278-406C-A5A8-1178F84E6D6D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74EBDF-5503-45DA-BAB6-01076B9AD1FA}">
      <dsp:nvSpPr>
        <dsp:cNvPr id="0" name=""/>
        <dsp:cNvSpPr/>
      </dsp:nvSpPr>
      <dsp:spPr>
        <a:xfrm>
          <a:off x="2143" y="599864"/>
          <a:ext cx="2405290" cy="1166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Animals</a:t>
          </a:r>
          <a:endParaRPr lang="en-US" sz="2500" kern="1200" dirty="0"/>
        </a:p>
      </dsp:txBody>
      <dsp:txXfrm>
        <a:off x="2143" y="599864"/>
        <a:ext cx="2405290" cy="777600"/>
      </dsp:txXfrm>
    </dsp:sp>
    <dsp:sp modelId="{6F26D0BA-A6DB-442F-AEAB-833B80F0B01A}">
      <dsp:nvSpPr>
        <dsp:cNvPr id="0" name=""/>
        <dsp:cNvSpPr/>
      </dsp:nvSpPr>
      <dsp:spPr>
        <a:xfrm>
          <a:off x="258425" y="1481704"/>
          <a:ext cx="2405290" cy="31345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Farmers only breed best animals = more and better meat.</a:t>
          </a:r>
          <a:endParaRPr lang="en-US" sz="2500" kern="1200" dirty="0"/>
        </a:p>
      </dsp:txBody>
      <dsp:txXfrm>
        <a:off x="328874" y="1552153"/>
        <a:ext cx="2264392" cy="2993619"/>
      </dsp:txXfrm>
    </dsp:sp>
    <dsp:sp modelId="{0BEED172-5E51-4C9D-8683-3143117A9549}">
      <dsp:nvSpPr>
        <dsp:cNvPr id="0" name=""/>
        <dsp:cNvSpPr/>
      </dsp:nvSpPr>
      <dsp:spPr>
        <a:xfrm rot="6551">
          <a:off x="2772067" y="692963"/>
          <a:ext cx="773024" cy="5988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2772067" y="812561"/>
        <a:ext cx="593370" cy="359309"/>
      </dsp:txXfrm>
    </dsp:sp>
    <dsp:sp modelId="{B4C0F587-AAAC-467D-8CF8-F59A0712DE6D}">
      <dsp:nvSpPr>
        <dsp:cNvPr id="0" name=""/>
        <dsp:cNvSpPr/>
      </dsp:nvSpPr>
      <dsp:spPr>
        <a:xfrm>
          <a:off x="3865968" y="607227"/>
          <a:ext cx="2405290" cy="1166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Population</a:t>
          </a:r>
          <a:endParaRPr lang="en-US" sz="2500" kern="1200" dirty="0"/>
        </a:p>
      </dsp:txBody>
      <dsp:txXfrm>
        <a:off x="3865968" y="607227"/>
        <a:ext cx="2405290" cy="777600"/>
      </dsp:txXfrm>
    </dsp:sp>
    <dsp:sp modelId="{C0E837CE-2CC9-487C-9D9D-F739D3DE599A}">
      <dsp:nvSpPr>
        <dsp:cNvPr id="0" name=""/>
        <dsp:cNvSpPr/>
      </dsp:nvSpPr>
      <dsp:spPr>
        <a:xfrm>
          <a:off x="4260145" y="1450531"/>
          <a:ext cx="2405290" cy="31050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People eating better leads to healthier people = growth in population</a:t>
          </a:r>
          <a:endParaRPr lang="en-US" sz="2500" kern="1200" dirty="0"/>
        </a:p>
      </dsp:txBody>
      <dsp:txXfrm>
        <a:off x="4330594" y="1520980"/>
        <a:ext cx="2264392" cy="2964169"/>
      </dsp:txXfrm>
    </dsp:sp>
    <dsp:sp modelId="{CB651686-AA16-44F4-B9CD-AA18F759A1BC}">
      <dsp:nvSpPr>
        <dsp:cNvPr id="0" name=""/>
        <dsp:cNvSpPr/>
      </dsp:nvSpPr>
      <dsp:spPr>
        <a:xfrm rot="157553">
          <a:off x="6666348" y="789127"/>
          <a:ext cx="839404" cy="5988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6666442" y="904781"/>
        <a:ext cx="659750" cy="359309"/>
      </dsp:txXfrm>
    </dsp:sp>
    <dsp:sp modelId="{24F9BBB1-59C3-4C4E-B011-AF599D8827D3}">
      <dsp:nvSpPr>
        <dsp:cNvPr id="0" name=""/>
        <dsp:cNvSpPr/>
      </dsp:nvSpPr>
      <dsp:spPr>
        <a:xfrm>
          <a:off x="7853378" y="790099"/>
          <a:ext cx="2405290" cy="1166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Need for work</a:t>
          </a:r>
          <a:endParaRPr lang="en-US" sz="2500" kern="1200" dirty="0"/>
        </a:p>
      </dsp:txBody>
      <dsp:txXfrm>
        <a:off x="7853378" y="790099"/>
        <a:ext cx="2405290" cy="777600"/>
      </dsp:txXfrm>
    </dsp:sp>
    <dsp:sp modelId="{18C2D919-D278-406C-A5A8-1178F84E6D6D}">
      <dsp:nvSpPr>
        <dsp:cNvPr id="0" name=""/>
        <dsp:cNvSpPr/>
      </dsp:nvSpPr>
      <dsp:spPr>
        <a:xfrm>
          <a:off x="7659462" y="1534911"/>
          <a:ext cx="3637761" cy="23735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Food and cloth demand goes up.  Enclosed farms lead to lack of work = people go to factories to work.</a:t>
          </a:r>
          <a:endParaRPr lang="en-US" sz="2500" kern="1200" dirty="0"/>
        </a:p>
      </dsp:txBody>
      <dsp:txXfrm>
        <a:off x="7728982" y="1604431"/>
        <a:ext cx="3498721" cy="22345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10/26/2015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hL5DCizj5c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23865"/>
            <a:ext cx="7772400" cy="1935583"/>
          </a:xfrm>
        </p:spPr>
        <p:txBody>
          <a:bodyPr>
            <a:normAutofit/>
          </a:bodyPr>
          <a:lstStyle/>
          <a:p>
            <a:r>
              <a:rPr lang="en-US" dirty="0" smtClean="0"/>
              <a:t>Read page 282, answer the two questions at the bottom and turn into the tray.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Grab a book off the shelf.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69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Inventions Spur Industrialization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023360"/>
          </a:xfr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 fontScale="92500"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3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Changes in the Textile Industry</a:t>
            </a:r>
            <a:endParaRPr lang="en-US" altLang="en-US" sz="36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•Weavers 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faster with flying shuttles and 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spinning 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jennies</a:t>
            </a: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•Water 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frame uses water power to drive spinning 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wheels </a:t>
            </a: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•Power 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loom, spinning mule speed up production, 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</a:t>
            </a: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US" altLang="en-US" sz="28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Factories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—buildings 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contain machinery for 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manufacturing</a:t>
            </a: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Cotton 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gin boosts American cotton production to 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meet 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British demand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98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accent3">
                <a:lumMod val="95000"/>
                <a:lumOff val="5000"/>
              </a:schemeClr>
            </a:gs>
            <a:gs pos="100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Improvements in Transportation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674055"/>
            <a:ext cx="10455109" cy="4635305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Watt’s Steam Engine</a:t>
            </a:r>
            <a:endParaRPr lang="en-US" altLang="en-US" sz="3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•Need 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cheap, convenient power spurs 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steam engine</a:t>
            </a: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•James 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Watt improves steam engine, financed by 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Matthew </a:t>
            </a:r>
            <a:r>
              <a:rPr lang="en-US" alt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Boulton</a:t>
            </a: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US" alt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Boulton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altLang="en-US" sz="24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entrepreneur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—organizes, manages, 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takes 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risks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 Transportation</a:t>
            </a:r>
            <a:endParaRPr lang="en-US" altLang="en-US" sz="3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•Robert 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Fulton builds first steamboat, the </a:t>
            </a:r>
            <a:r>
              <a:rPr lang="en-US" altLang="en-US" sz="2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Clermont</a:t>
            </a:r>
            <a:r>
              <a:rPr lang="en-US" altLang="en-US" sz="24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1807</a:t>
            </a: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•England’s 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 transport improved by system of 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canals</a:t>
            </a: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Road Transportation</a:t>
            </a:r>
            <a:endParaRPr lang="en-US" altLang="en-US" sz="3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British 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roads are improved; companies operate them </a:t>
            </a:r>
            <a:r>
              <a:rPr lang="en-US" altLang="en-US" sz="2400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as 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toll roads</a:t>
            </a:r>
            <a:r>
              <a:rPr lang="en-US" alt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92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-174440"/>
            <a:ext cx="9720072" cy="1499616"/>
          </a:xfrm>
        </p:spPr>
        <p:txBody>
          <a:bodyPr/>
          <a:lstStyle/>
          <a:p>
            <a:r>
              <a:rPr lang="en-US" dirty="0"/>
              <a:t>The Railway Age Begins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815927"/>
            <a:ext cx="11017817" cy="5493434"/>
          </a:xfrm>
          <a:solidFill>
            <a:schemeClr val="accent1">
              <a:alpha val="63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2800" i="1" dirty="0" smtClean="0"/>
              <a:t>The railway age begins in Britain.  </a:t>
            </a:r>
            <a:endParaRPr lang="en-US" sz="2800" i="1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Steam-Driven Locomotives</a:t>
            </a:r>
            <a:endParaRPr lang="en-US" altLang="en-US" sz="3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1804, Richard Trevithick builds first steam-driven 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locomotive</a:t>
            </a: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1825, George Stephenson builds world’s first 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railroad 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32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3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Liverpool-Manchester Railroad</a:t>
            </a:r>
            <a:endParaRPr lang="en-US" altLang="en-US" sz="3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Entrepreneurs 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 railroad from Liverpool to 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Manchester</a:t>
            </a: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Stephenson’s </a:t>
            </a:r>
            <a:r>
              <a:rPr lang="en-US" altLang="en-US" sz="2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Rocket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acknowledged as best 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locomotive 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(1829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en-US" sz="2800" dirty="0"/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Railroads Revolutionize Life in Britain</a:t>
            </a:r>
            <a:endParaRPr lang="en-US" altLang="en-US" sz="3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Railroads spur industrial growth, create jobs</a:t>
            </a: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Cheaper transportation boosts many industries; people move to cities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74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181686" y="3137095"/>
            <a:ext cx="9791114" cy="0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181686" y="2743200"/>
            <a:ext cx="0" cy="87219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008141" y="2743200"/>
            <a:ext cx="0" cy="87219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139310" y="2743200"/>
            <a:ext cx="0" cy="87219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029200" y="2700996"/>
            <a:ext cx="0" cy="87219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193280" y="2700996"/>
            <a:ext cx="0" cy="87219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972800" y="2766646"/>
            <a:ext cx="0" cy="87219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01572" y="464404"/>
            <a:ext cx="10784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On your notes, draw a timeline.  </a:t>
            </a:r>
          </a:p>
          <a:p>
            <a:pPr algn="ctr"/>
            <a:r>
              <a:rPr lang="en-US" sz="3600" dirty="0" smtClean="0"/>
              <a:t>Fill in the important events in Britain’s Industrial Revolution</a:t>
            </a:r>
            <a:endParaRPr lang="en-US" sz="3600" dirty="0"/>
          </a:p>
        </p:txBody>
      </p:sp>
      <p:sp>
        <p:nvSpPr>
          <p:cNvPr id="14" name="Rectangle 13"/>
          <p:cNvSpPr/>
          <p:nvPr/>
        </p:nvSpPr>
        <p:spPr>
          <a:xfrm>
            <a:off x="146209" y="3507545"/>
            <a:ext cx="17107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1700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117437" y="3638843"/>
            <a:ext cx="17107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1830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 rot="3535608">
            <a:off x="950852" y="1680376"/>
            <a:ext cx="461665" cy="212564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 smtClean="0"/>
              <a:t>Agricultural Revolution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 rot="3535608">
            <a:off x="2657397" y="1318644"/>
            <a:ext cx="738664" cy="266630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 smtClean="0"/>
              <a:t>Factory improvements </a:t>
            </a:r>
          </a:p>
          <a:p>
            <a:r>
              <a:rPr lang="en-US" dirty="0" smtClean="0"/>
              <a:t>Flying shuttle/spinning jenny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 rot="3535608">
            <a:off x="4907611" y="1258359"/>
            <a:ext cx="461665" cy="242515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 smtClean="0"/>
              <a:t>Steam Engine Invented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 rot="3535608">
            <a:off x="9070435" y="1981243"/>
            <a:ext cx="461665" cy="189487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 smtClean="0"/>
              <a:t>Railroad is invented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 rot="3535608">
            <a:off x="7440786" y="1060712"/>
            <a:ext cx="461665" cy="307596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 smtClean="0"/>
              <a:t>Water Transportation Invented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 rot="3535608">
            <a:off x="10547360" y="1712288"/>
            <a:ext cx="461665" cy="210871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 smtClean="0"/>
              <a:t>Liverpool Manchester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60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541" y="0"/>
            <a:ext cx="11957538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Name _____________________________ Class _________________ Date __________________</a:t>
            </a:r>
          </a:p>
          <a:p>
            <a:r>
              <a:rPr lang="en-US" dirty="0"/>
              <a:t>Section 1, continued</a:t>
            </a:r>
          </a:p>
          <a:p>
            <a:r>
              <a:rPr lang="en-US" dirty="0" smtClean="0"/>
              <a:t>Make notes </a:t>
            </a:r>
            <a:r>
              <a:rPr lang="en-US" dirty="0"/>
              <a:t>in the chart to explain how each </a:t>
            </a:r>
            <a:r>
              <a:rPr lang="en-US" dirty="0" smtClean="0"/>
              <a:t>factor listed </a:t>
            </a:r>
            <a:r>
              <a:rPr lang="en-US" dirty="0"/>
              <a:t>contributed to an Industrial Revolution in Great Britain</a:t>
            </a:r>
            <a:r>
              <a:rPr lang="en-US" dirty="0" smtClean="0"/>
              <a:t>.</a:t>
            </a:r>
          </a:p>
          <a:p>
            <a:endParaRPr lang="en-US" sz="2000" dirty="0"/>
          </a:p>
          <a:p>
            <a:r>
              <a:rPr lang="en-US" sz="2400" dirty="0" smtClean="0"/>
              <a:t>1. Agricultural revolution</a:t>
            </a:r>
          </a:p>
          <a:p>
            <a:endParaRPr lang="en-US" sz="2400" dirty="0"/>
          </a:p>
          <a:p>
            <a:r>
              <a:rPr lang="en-US" sz="2400" dirty="0"/>
              <a:t>2. Abundant </a:t>
            </a:r>
            <a:r>
              <a:rPr lang="en-US" sz="2400" dirty="0" smtClean="0"/>
              <a:t>natural resources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3</a:t>
            </a:r>
            <a:r>
              <a:rPr lang="en-US" sz="2400" dirty="0"/>
              <a:t>. Political stability</a:t>
            </a:r>
          </a:p>
          <a:p>
            <a:endParaRPr lang="en-US" sz="2400" dirty="0" smtClean="0"/>
          </a:p>
          <a:p>
            <a:r>
              <a:rPr lang="en-US" sz="2400" dirty="0" smtClean="0"/>
              <a:t>4</a:t>
            </a:r>
            <a:r>
              <a:rPr lang="en-US" sz="2400" dirty="0"/>
              <a:t>. Factors of production</a:t>
            </a:r>
          </a:p>
          <a:p>
            <a:endParaRPr lang="en-US" sz="2400" dirty="0" smtClean="0"/>
          </a:p>
          <a:p>
            <a:r>
              <a:rPr lang="en-US" sz="2400" dirty="0" smtClean="0"/>
              <a:t>5</a:t>
            </a:r>
            <a:r>
              <a:rPr lang="en-US" sz="2400" dirty="0"/>
              <a:t>. Technological </a:t>
            </a:r>
            <a:r>
              <a:rPr lang="en-US" sz="2400" dirty="0" smtClean="0"/>
              <a:t>advances in </a:t>
            </a:r>
            <a:r>
              <a:rPr lang="en-US" sz="2400" dirty="0"/>
              <a:t>the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textile </a:t>
            </a:r>
            <a:r>
              <a:rPr lang="en-US" sz="2400" dirty="0"/>
              <a:t>industry</a:t>
            </a:r>
          </a:p>
          <a:p>
            <a:r>
              <a:rPr lang="en-US" sz="2400" dirty="0" smtClean="0"/>
              <a:t>6</a:t>
            </a:r>
            <a:r>
              <a:rPr lang="en-US" sz="2400" dirty="0"/>
              <a:t>. Entrepreneurs</a:t>
            </a:r>
          </a:p>
          <a:p>
            <a:endParaRPr lang="en-US" sz="2400" dirty="0" smtClean="0"/>
          </a:p>
          <a:p>
            <a:r>
              <a:rPr lang="en-US" sz="2400" dirty="0" smtClean="0"/>
              <a:t>7</a:t>
            </a:r>
            <a:r>
              <a:rPr lang="en-US" sz="2400" dirty="0"/>
              <a:t>. Building of factories</a:t>
            </a:r>
          </a:p>
          <a:p>
            <a:endParaRPr lang="en-US" sz="2400" dirty="0" smtClean="0"/>
          </a:p>
          <a:p>
            <a:r>
              <a:rPr lang="en-US" sz="2400" dirty="0" smtClean="0"/>
              <a:t>8</a:t>
            </a:r>
            <a:r>
              <a:rPr lang="en-US" sz="2400" dirty="0"/>
              <a:t>. Railroad boom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393261"/>
              </p:ext>
            </p:extLst>
          </p:nvPr>
        </p:nvGraphicFramePr>
        <p:xfrm>
          <a:off x="4206240" y="1141700"/>
          <a:ext cx="7863839" cy="5629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63839"/>
              </a:tblGrid>
              <a:tr h="703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0367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367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3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0367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3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0367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36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50723" y="2566219"/>
            <a:ext cx="2507225" cy="501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7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Industrial Revolution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01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047" y="285106"/>
            <a:ext cx="11326969" cy="487932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altLang="en-US" sz="5400" dirty="0">
                <a:solidFill>
                  <a:srgbClr val="000000"/>
                </a:solidFill>
                <a:cs typeface="Times New Roman" panose="02020603050405020304" pitchFamily="18" charset="0"/>
              </a:rPr>
              <a:t>The Industrial Revolution begins in Britain, spreads to other countries, and has a strong impact on economics, politics, and society.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Industrial Revolution </a:t>
            </a:r>
          </a:p>
          <a:p>
            <a:r>
              <a:rPr lang="en-US" dirty="0" smtClean="0"/>
              <a:t>1700-1900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27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hL5DCizj5c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181686" y="3137095"/>
            <a:ext cx="9791114" cy="0"/>
          </a:xfrm>
          <a:prstGeom prst="line">
            <a:avLst/>
          </a:prstGeom>
          <a:ln w="730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181686" y="2743200"/>
            <a:ext cx="0" cy="87219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008141" y="2743200"/>
            <a:ext cx="0" cy="87219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139310" y="2743200"/>
            <a:ext cx="0" cy="87219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029200" y="2700996"/>
            <a:ext cx="0" cy="87219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193280" y="2700996"/>
            <a:ext cx="0" cy="87219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972800" y="2766646"/>
            <a:ext cx="0" cy="872197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01572" y="464404"/>
            <a:ext cx="10784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On your notes, draw a timeline.  </a:t>
            </a:r>
          </a:p>
          <a:p>
            <a:pPr algn="ctr"/>
            <a:r>
              <a:rPr lang="en-US" sz="3600" dirty="0" smtClean="0"/>
              <a:t>Fill in the important events in Britain’s Industrial Revolution</a:t>
            </a:r>
            <a:endParaRPr lang="en-US" sz="3600" dirty="0"/>
          </a:p>
        </p:txBody>
      </p:sp>
      <p:sp>
        <p:nvSpPr>
          <p:cNvPr id="14" name="Rectangle 13"/>
          <p:cNvSpPr/>
          <p:nvPr/>
        </p:nvSpPr>
        <p:spPr>
          <a:xfrm>
            <a:off x="146209" y="3507545"/>
            <a:ext cx="17107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1700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117437" y="3638843"/>
            <a:ext cx="17107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1830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094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24128" y="0"/>
            <a:ext cx="9720072" cy="1499616"/>
          </a:xfrm>
        </p:spPr>
        <p:txBody>
          <a:bodyPr/>
          <a:lstStyle/>
          <a:p>
            <a:r>
              <a:rPr lang="en-US" dirty="0"/>
              <a:t>Industrial Revolution Begins in Britain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24128" y="1069145"/>
            <a:ext cx="10905275" cy="5240215"/>
          </a:xfr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Ways of Working</a:t>
            </a:r>
            <a:endParaRPr lang="en-US" altLang="en-US" sz="3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US" altLang="en-US" sz="28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</a:t>
            </a:r>
            <a:r>
              <a:rPr lang="en-US" altLang="en-US" sz="28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Revolution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—greatly increases output of 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machine-made 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goods </a:t>
            </a: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•Revolution 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begins in England in the middle 1700s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Agricultural Revolution Paves the Way</a:t>
            </a:r>
            <a:endParaRPr lang="en-US" altLang="en-US" sz="3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US" altLang="en-US" sz="28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Enclosures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—large 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farm fields enclosed by fences 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hedges  </a:t>
            </a: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•Wealthy 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landowners buy, enclose land once owned 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village farmers</a:t>
            </a: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Enclosures 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allow experimentation with new 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agricultural 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methods </a:t>
            </a:r>
            <a:endParaRPr lang="en-US" altLang="en-US" sz="2800" dirty="0" smtClean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20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Industrial Revolution Begins in Britain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56843" y="1885071"/>
            <a:ext cx="11167872" cy="4747846"/>
          </a:xfr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/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Rotating Crops</a:t>
            </a:r>
            <a:endParaRPr lang="en-US" altLang="en-US" sz="3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US" altLang="en-US" sz="28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Crop </a:t>
            </a:r>
            <a:r>
              <a:rPr lang="en-US" altLang="en-US" sz="28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rotation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—switching crops each year to 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depleting the soil</a:t>
            </a: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•Livestock 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breeders allow only the best to breed, 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 supply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the Industrial Revolution Began in England</a:t>
            </a:r>
            <a:endParaRPr lang="en-US" altLang="en-US" sz="3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US" altLang="en-US" sz="2800" b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Industrialization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—move 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machine production of 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goods </a:t>
            </a: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•Britain 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natural resources—coal, iron, rivers, 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harbors</a:t>
            </a: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•Expanding 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economy in Britain encourages 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investment</a:t>
            </a: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Britain 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has all needed </a:t>
            </a:r>
            <a:r>
              <a:rPr lang="en-US" altLang="en-US" sz="2800" b="1" u="sng" dirty="0">
                <a:solidFill>
                  <a:schemeClr val="bg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factors of production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—land, 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labor</a:t>
            </a:r>
            <a:r>
              <a:rPr lang="en-US" altLang="en-US" sz="2800" dirty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2800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capital (or wealth) </a:t>
            </a:r>
            <a:endParaRPr lang="en-US" altLang="en-US" sz="28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650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accent3">
                <a:lumMod val="95000"/>
                <a:lumOff val="5000"/>
              </a:schemeClr>
            </a:gs>
            <a:gs pos="100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10060" y="233524"/>
            <a:ext cx="9720072" cy="1499616"/>
          </a:xfrm>
        </p:spPr>
        <p:txBody>
          <a:bodyPr/>
          <a:lstStyle/>
          <a:p>
            <a:r>
              <a:rPr lang="en-US" dirty="0" smtClean="0"/>
              <a:t>Transformation from farm to factory</a:t>
            </a:r>
            <a:endParaRPr lang="en-US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8121276"/>
              </p:ext>
            </p:extLst>
          </p:nvPr>
        </p:nvGraphicFramePr>
        <p:xfrm>
          <a:off x="475297" y="1160584"/>
          <a:ext cx="11369699" cy="5697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341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281" y="0"/>
            <a:ext cx="8945288" cy="6846128"/>
          </a:xfrm>
          <a:solidFill>
            <a:srgbClr val="993300"/>
          </a:solidFill>
        </p:spPr>
      </p:pic>
    </p:spTree>
    <p:extLst>
      <p:ext uri="{BB962C8B-B14F-4D97-AF65-F5344CB8AC3E}">
        <p14:creationId xmlns:p14="http://schemas.microsoft.com/office/powerpoint/2010/main" val="48616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180</TotalTime>
  <Words>567</Words>
  <Application>Microsoft Office PowerPoint</Application>
  <PresentationFormat>Widescreen</PresentationFormat>
  <Paragraphs>94</Paragraphs>
  <Slides>14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Times New Roman</vt:lpstr>
      <vt:lpstr>Tw Cen MT</vt:lpstr>
      <vt:lpstr>Tw Cen MT Condensed</vt:lpstr>
      <vt:lpstr>Wingdings 3</vt:lpstr>
      <vt:lpstr>Integral</vt:lpstr>
      <vt:lpstr>Read page 282, answer the two questions at the bottom and turn into the tray. </vt:lpstr>
      <vt:lpstr>Chapter 9</vt:lpstr>
      <vt:lpstr>The Industrial Revolution begins in Britain, spreads to other countries, and has a strong impact on economics, politics, and society. </vt:lpstr>
      <vt:lpstr>PowerPoint Presentation</vt:lpstr>
      <vt:lpstr>PowerPoint Presentation</vt:lpstr>
      <vt:lpstr>Industrial Revolution Begins in Britain </vt:lpstr>
      <vt:lpstr>Industrial Revolution Begins in Britain </vt:lpstr>
      <vt:lpstr>Transformation from farm to factory</vt:lpstr>
      <vt:lpstr>PowerPoint Presentation</vt:lpstr>
      <vt:lpstr>Inventions Spur Industrialization </vt:lpstr>
      <vt:lpstr>Improvements in Transportation </vt:lpstr>
      <vt:lpstr>The Railway Age Begins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Complete chapter 9 section 1 vocabulary</dc:title>
  <dc:creator>Amanda Long</dc:creator>
  <cp:lastModifiedBy>Amanda Long</cp:lastModifiedBy>
  <cp:revision>22</cp:revision>
  <dcterms:created xsi:type="dcterms:W3CDTF">2015-01-05T00:29:08Z</dcterms:created>
  <dcterms:modified xsi:type="dcterms:W3CDTF">2015-10-26T17:06:38Z</dcterms:modified>
</cp:coreProperties>
</file>