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43"/>
  </p:notesMasterIdLst>
  <p:handoutMasterIdLst>
    <p:handoutMasterId r:id="rId44"/>
  </p:handoutMasterIdLst>
  <p:sldIdLst>
    <p:sldId id="260" r:id="rId3"/>
    <p:sldId id="256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71" r:id="rId12"/>
    <p:sldId id="270" r:id="rId13"/>
    <p:sldId id="269" r:id="rId14"/>
    <p:sldId id="276" r:id="rId15"/>
    <p:sldId id="272" r:id="rId16"/>
    <p:sldId id="274" r:id="rId17"/>
    <p:sldId id="273" r:id="rId18"/>
    <p:sldId id="287" r:id="rId19"/>
    <p:sldId id="286" r:id="rId20"/>
    <p:sldId id="288" r:id="rId21"/>
    <p:sldId id="279" r:id="rId22"/>
    <p:sldId id="285" r:id="rId23"/>
    <p:sldId id="289" r:id="rId24"/>
    <p:sldId id="277" r:id="rId25"/>
    <p:sldId id="290" r:id="rId26"/>
    <p:sldId id="301" r:id="rId27"/>
    <p:sldId id="292" r:id="rId28"/>
    <p:sldId id="278" r:id="rId29"/>
    <p:sldId id="291" r:id="rId30"/>
    <p:sldId id="275" r:id="rId31"/>
    <p:sldId id="294" r:id="rId32"/>
    <p:sldId id="284" r:id="rId33"/>
    <p:sldId id="296" r:id="rId34"/>
    <p:sldId id="293" r:id="rId35"/>
    <p:sldId id="295" r:id="rId36"/>
    <p:sldId id="283" r:id="rId37"/>
    <p:sldId id="300" r:id="rId38"/>
    <p:sldId id="299" r:id="rId39"/>
    <p:sldId id="282" r:id="rId40"/>
    <p:sldId id="298" r:id="rId41"/>
    <p:sldId id="26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032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A251C-380D-40C3-916D-87999848640D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8686-C003-4DD9-91AB-FE42C7799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89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9E82-5260-4A25-9037-9A6841D8FF0F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B1B6-7DB8-42D5-AA29-1ED549327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9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1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7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B1B6-7DB8-42D5-AA29-1ED5493270A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7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290C-3526-468E-860B-4D9D2196BFBC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4191000"/>
            <a:ext cx="8382000" cy="205739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 algn="ctr">
              <a:defRPr sz="280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60000" contrast="15000"/>
          </a:blip>
          <a:stretch>
            <a:fillRect/>
          </a:stretch>
        </p:blipFill>
        <p:spPr bwMode="auto">
          <a:xfrm>
            <a:off x="685792" y="1341114"/>
            <a:ext cx="7772416" cy="2926086"/>
          </a:xfrm>
          <a:prstGeom prst="rect">
            <a:avLst/>
          </a:prstGeom>
          <a:noFill/>
          <a:effectLst/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127248" y="1828800"/>
            <a:ext cx="1371600" cy="9144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8200" y="1828800"/>
            <a:ext cx="1371600" cy="9144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2895600"/>
            <a:ext cx="1371600" cy="9144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648200" y="2895600"/>
            <a:ext cx="1371600" cy="9144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0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705600" cy="677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9 China and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 Asian Connections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Mrs. Long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Twin Rivers High School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AP World History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5478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7" b="20867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11504"/>
          <a:stretch>
            <a:fillRect/>
          </a:stretch>
        </p:blipFill>
        <p:spPr/>
      </p:pic>
      <p:pic>
        <p:nvPicPr>
          <p:cNvPr id="1030" name="Picture 6" descr="http://ebooks.bfwpub.com/strayer1e/figures/9_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3874"/>
            <a:ext cx="34766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6" grpId="0" build="p"/>
      <p:bldP spid="27" grpId="0" build="p"/>
      <p:bldP spid="2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Song Dynasty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/>
              <a:t>Industrial production </a:t>
            </a:r>
            <a:r>
              <a:rPr lang="en-US" dirty="0" smtClean="0"/>
              <a:t>soared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smtClean="0"/>
              <a:t>Highly commercialized metal production.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Inventions </a:t>
            </a:r>
            <a:r>
              <a:rPr lang="en-US" dirty="0"/>
              <a:t>in printing, both woodblock and movable type, generated the world’s first printed </a:t>
            </a:r>
            <a:r>
              <a:rPr lang="en-US" dirty="0" smtClean="0"/>
              <a:t>books.</a:t>
            </a:r>
          </a:p>
          <a:p>
            <a:r>
              <a:rPr lang="en-US" dirty="0" smtClean="0"/>
              <a:t>Its </a:t>
            </a:r>
            <a:r>
              <a:rPr lang="en-US" dirty="0"/>
              <a:t>navigational and shipbuilding technologies led the world.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Chinese invention of gunpowder created within a few centuries a revolution in military affairs that had global dimensions.</a:t>
            </a:r>
          </a:p>
        </p:txBody>
      </p:sp>
    </p:spTree>
    <p:extLst>
      <p:ext uri="{BB962C8B-B14F-4D97-AF65-F5344CB8AC3E}">
        <p14:creationId xmlns:p14="http://schemas.microsoft.com/office/powerpoint/2010/main" val="64073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Women in the 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Patriarchal </a:t>
            </a:r>
            <a:r>
              <a:rPr lang="en-US" dirty="0" smtClean="0"/>
              <a:t>society – Due to resurgence in Neo-Confucianism</a:t>
            </a:r>
            <a:endParaRPr lang="en-US" dirty="0" smtClean="0"/>
          </a:p>
          <a:p>
            <a:r>
              <a:rPr lang="en-US" dirty="0" smtClean="0"/>
              <a:t>Few Freedoms, although their property rights expanded, this was about it.</a:t>
            </a:r>
          </a:p>
          <a:p>
            <a:endParaRPr lang="en-US" dirty="0"/>
          </a:p>
          <a:p>
            <a:r>
              <a:rPr lang="en-US" dirty="0" smtClean="0"/>
              <a:t>Women’s roles in factories were taken over by men.</a:t>
            </a:r>
          </a:p>
          <a:p>
            <a:r>
              <a:rPr lang="en-US" dirty="0" smtClean="0"/>
              <a:t>Women worked in restaurants, and sold fish.</a:t>
            </a:r>
          </a:p>
          <a:p>
            <a:r>
              <a:rPr lang="en-US" dirty="0" smtClean="0"/>
              <a:t>The </a:t>
            </a:r>
            <a:r>
              <a:rPr lang="en-US" dirty="0"/>
              <a:t>growing prosperity of elite families funneled increasing numbers of women into roles as concubines, entertainers, courtesans, and prostitutes</a:t>
            </a:r>
            <a:r>
              <a:rPr lang="en-US" dirty="0" smtClean="0"/>
              <a:t>. – Created jealousies.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4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55" y="252020"/>
            <a:ext cx="4945613" cy="13295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Women in the Song Dynasty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791200" y="2010727"/>
            <a:ext cx="2945576" cy="4617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Foot binding became popular and was considered a sign of beauty.</a:t>
            </a:r>
            <a:endParaRPr lang="en-US" sz="3600" dirty="0"/>
          </a:p>
        </p:txBody>
      </p:sp>
      <p:pic>
        <p:nvPicPr>
          <p:cNvPr id="3074" name="Picture 2" descr="http://ebooks.bfwpub.com/strayer1e/figures/9_UN385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82046"/>
            <a:ext cx="5722325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7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1-12 in your guided reading should be answered. 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2789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15079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2" b="21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817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China and the Northern Nomads: A Chinese World Order in the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Nomadic tribes loved Chinese products, wine… silk… They traded and raided.</a:t>
            </a:r>
          </a:p>
          <a:p>
            <a:endParaRPr lang="en-US" dirty="0" smtClean="0"/>
          </a:p>
          <a:p>
            <a:r>
              <a:rPr lang="en-US" dirty="0" smtClean="0"/>
              <a:t>The Chinese tried to keep the nomads out, but they needed them for their horses. Skins, furs, hides and ambers were also of importance to the Chinese.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91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“Middle Kingdom”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was considered the </a:t>
            </a:r>
            <a:r>
              <a:rPr lang="en-US" dirty="0" smtClean="0"/>
              <a:t>center of </a:t>
            </a:r>
            <a:r>
              <a:rPr lang="en-US" dirty="0"/>
              <a:t>the world. Pastoral nomads controlled most of the Silk Road.</a:t>
            </a:r>
          </a:p>
          <a:p>
            <a:endParaRPr lang="en-US" dirty="0"/>
          </a:p>
          <a:p>
            <a:r>
              <a:rPr lang="en-US" dirty="0"/>
              <a:t>The interaction between China and northern nomads brought together people from different environments, practicing different economies and governments and generally a different way of thinking</a:t>
            </a:r>
          </a:p>
        </p:txBody>
      </p:sp>
    </p:spTree>
    <p:extLst>
      <p:ext uri="{BB962C8B-B14F-4D97-AF65-F5344CB8AC3E}">
        <p14:creationId xmlns:p14="http://schemas.microsoft.com/office/powerpoint/2010/main" val="97397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30" y="533400"/>
            <a:ext cx="8229600" cy="1066800"/>
          </a:xfrm>
        </p:spPr>
        <p:txBody>
          <a:bodyPr/>
          <a:lstStyle/>
          <a:p>
            <a:r>
              <a:rPr lang="en-US" b="1" i="1" dirty="0"/>
              <a:t>The Tribute System in 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930" y="17526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Chinese people were civilized and felt superior. They also felt self sufficient compared the nomads who required resources from others. </a:t>
            </a:r>
          </a:p>
          <a:p>
            <a:endParaRPr lang="en-US" dirty="0"/>
          </a:p>
          <a:p>
            <a:r>
              <a:rPr lang="en-US" dirty="0" smtClean="0"/>
              <a:t>The nomadic people craved the art and learning from the Chinese.</a:t>
            </a:r>
          </a:p>
          <a:p>
            <a:endParaRPr lang="en-US" dirty="0"/>
          </a:p>
          <a:p>
            <a:r>
              <a:rPr lang="en-US" dirty="0" smtClean="0"/>
              <a:t>The Chinese allowed the nomads in, after all, they could become civilized if they chose.  It was the duty of the Chinese to enlighten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6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30" y="533400"/>
            <a:ext cx="8229600" cy="1066800"/>
          </a:xfrm>
        </p:spPr>
        <p:txBody>
          <a:bodyPr/>
          <a:lstStyle/>
          <a:p>
            <a:r>
              <a:rPr lang="en-US" b="1" i="1" dirty="0"/>
              <a:t>The Tribute System in 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930" y="1752600"/>
            <a:ext cx="8229600" cy="4325112"/>
          </a:xfrm>
        </p:spPr>
        <p:txBody>
          <a:bodyPr/>
          <a:lstStyle/>
          <a:p>
            <a:r>
              <a:rPr lang="en-US" dirty="0" smtClean="0"/>
              <a:t>Those wanting to trade with China had to preform rituals and basically bow to the Chinese before they were allowed to trade.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1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30" y="533400"/>
            <a:ext cx="8229600" cy="1066800"/>
          </a:xfrm>
        </p:spPr>
        <p:txBody>
          <a:bodyPr/>
          <a:lstStyle/>
          <a:p>
            <a:r>
              <a:rPr lang="en-US" b="1" i="1" dirty="0"/>
              <a:t>The Tribute System in Theory</a:t>
            </a:r>
            <a:endParaRPr lang="en-US" dirty="0"/>
          </a:p>
        </p:txBody>
      </p:sp>
      <p:pic>
        <p:nvPicPr>
          <p:cNvPr id="1026" name="Picture 2" descr="http://ebooks.bfwpub.com/strayer1e/figures/9_UN388_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" y="1600200"/>
            <a:ext cx="7594771" cy="20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930" y="3810000"/>
            <a:ext cx="836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Qing dynasty painting shows idealized Chinese version of the tribute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3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Tribute System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Chinese people would often give gifts that wer</a:t>
            </a:r>
            <a:r>
              <a:rPr lang="en-US" dirty="0" smtClean="0"/>
              <a:t>e worth more than the tribute that states paid to China.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The collapse of the Han Dynasty around 22o C.E brought in 3 centuries of political fragmentation and China’s aristocratic families.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10687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65" y="1828800"/>
            <a:ext cx="1152670" cy="9144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35" y="2895600"/>
            <a:ext cx="811530" cy="9144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Tribute System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had to deal with not only small nomadic tribes, but large powerful nomadic empires who were at least an equal.</a:t>
            </a:r>
          </a:p>
          <a:p>
            <a:r>
              <a:rPr lang="en-US" dirty="0" err="1" smtClean="0"/>
              <a:t>Xiongnu</a:t>
            </a:r>
            <a:r>
              <a:rPr lang="en-US" dirty="0" smtClean="0"/>
              <a:t>  - Reverse tribute system.</a:t>
            </a:r>
          </a:p>
          <a:p>
            <a:r>
              <a:rPr lang="en-US" dirty="0" smtClean="0"/>
              <a:t>China promised the </a:t>
            </a:r>
            <a:r>
              <a:rPr lang="en-US" dirty="0" err="1" smtClean="0"/>
              <a:t>Xiongnu</a:t>
            </a:r>
            <a:r>
              <a:rPr lang="en-US" dirty="0" smtClean="0"/>
              <a:t> money, gifts and even a princess for the return of not invading China.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2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Tribute System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 dealt with Turkic empires that arose in Mongolia.  The Uighurs rescued the Tang dynasty from a serious internal revolt. </a:t>
            </a:r>
          </a:p>
          <a:p>
            <a:r>
              <a:rPr lang="en-US" dirty="0" smtClean="0"/>
              <a:t>In turn, the leader obtained one of the emperor’s daughters as a wife! He also obtained better horses, silks and other commodities.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2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Tribute System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45132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the Tang fell, </a:t>
            </a:r>
            <a:r>
              <a:rPr lang="en-US" dirty="0" err="1" smtClean="0"/>
              <a:t>Khitan</a:t>
            </a:r>
            <a:r>
              <a:rPr lang="en-US" dirty="0" smtClean="0"/>
              <a:t> and then the </a:t>
            </a:r>
            <a:r>
              <a:rPr lang="en-US" dirty="0" err="1" smtClean="0"/>
              <a:t>Jin</a:t>
            </a:r>
            <a:r>
              <a:rPr lang="en-US" dirty="0" smtClean="0"/>
              <a:t> or Jurchen peoples establishe</a:t>
            </a:r>
            <a:r>
              <a:rPr lang="en-US" dirty="0" smtClean="0"/>
              <a:t>d states north of China. </a:t>
            </a:r>
          </a:p>
          <a:p>
            <a:endParaRPr lang="en-US" dirty="0"/>
          </a:p>
          <a:p>
            <a:r>
              <a:rPr lang="en-US" dirty="0" smtClean="0"/>
              <a:t>These groups also required the Song to pay large quantities of silks, horses, silver and tea annually, which made it to the Silk Road.  More “protection” money at work.</a:t>
            </a:r>
          </a:p>
          <a:p>
            <a:endParaRPr lang="en-US" dirty="0"/>
          </a:p>
          <a:p>
            <a:r>
              <a:rPr lang="en-US" dirty="0" smtClean="0"/>
              <a:t>This allowed the proud Chinese to feel they were still in control of the situation.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3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Korea had bitter rival states within.</a:t>
            </a:r>
          </a:p>
          <a:p>
            <a:r>
              <a:rPr lang="en-US" dirty="0" smtClean="0"/>
              <a:t>They all resisted Chinese influence unless it benefitted them against an enemy.</a:t>
            </a:r>
          </a:p>
          <a:p>
            <a:r>
              <a:rPr lang="en-US" dirty="0" smtClean="0"/>
              <a:t>Silla allied with Tang China to bring unity, but failed leading to a tribute relationship.</a:t>
            </a:r>
          </a:p>
          <a:p>
            <a:r>
              <a:rPr lang="en-US" dirty="0" smtClean="0"/>
              <a:t>The Silla dynasty in Korea sought to set up a miniature version of China.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2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went to China to study.</a:t>
            </a:r>
          </a:p>
          <a:p>
            <a:r>
              <a:rPr lang="en-US" dirty="0" smtClean="0"/>
              <a:t>Art and religion (Buddhism and Confucianism) spread to Korea.</a:t>
            </a:r>
          </a:p>
          <a:p>
            <a:endParaRPr lang="en-US" dirty="0"/>
          </a:p>
          <a:p>
            <a:r>
              <a:rPr lang="en-US" dirty="0" smtClean="0"/>
              <a:t>Confucian values had a negative impact on Korean women. Women owning property, divorcing or a widow remarrying were eroding.</a:t>
            </a:r>
          </a:p>
          <a:p>
            <a:r>
              <a:rPr lang="en-US" dirty="0" smtClean="0"/>
              <a:t>Korea created its own phonetic alphabet known as </a:t>
            </a:r>
            <a:r>
              <a:rPr lang="en-US" i="1" dirty="0" err="1" smtClean="0"/>
              <a:t>hangul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6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Korean Hangul</a:t>
            </a:r>
            <a:endParaRPr lang="en-US" dirty="0"/>
          </a:p>
        </p:txBody>
      </p:sp>
      <p:pic>
        <p:nvPicPr>
          <p:cNvPr id="7174" name="Picture 6" descr="https://upload.wikimedia.org/wikipedia/commons/5/5d/Hangul_Pronunciation_I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1833"/>
            <a:ext cx="8229600" cy="37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0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and China</a:t>
            </a:r>
            <a:endParaRPr lang="en-US" dirty="0"/>
          </a:p>
        </p:txBody>
      </p:sp>
      <p:pic>
        <p:nvPicPr>
          <p:cNvPr id="2050" name="Picture 2" descr="http://ebooks.bfwpub.com/strayer1e/figures/9_UN391_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749"/>
            <a:ext cx="3562350" cy="64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7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and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Korea, borrowed heavily from China. </a:t>
            </a:r>
          </a:p>
          <a:p>
            <a:endParaRPr lang="en-US" dirty="0"/>
          </a:p>
          <a:p>
            <a:r>
              <a:rPr lang="en-US" dirty="0" smtClean="0"/>
              <a:t>China educated Vietnamese elites to hopefully assimilate Vietnam and take over.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0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and China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Vietnam uprisings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Vietnamese people fought for their independence. They were not willing to just give in to the Chinese people. </a:t>
            </a:r>
            <a:endParaRPr lang="en-US" dirty="0"/>
          </a:p>
        </p:txBody>
      </p:sp>
      <p:pic>
        <p:nvPicPr>
          <p:cNvPr id="5124" name="Picture 4" descr="http://ebooks.bfwpub.com/strayer1e/figures/9_UN393.01_big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3197215"/>
            <a:ext cx="4041775" cy="29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4718050" y="2232083"/>
            <a:ext cx="4041648" cy="457200"/>
          </a:xfrm>
        </p:spPr>
        <p:txBody>
          <a:bodyPr/>
          <a:lstStyle/>
          <a:p>
            <a:r>
              <a:rPr lang="en-US" dirty="0" err="1" smtClean="0"/>
              <a:t>Trung</a:t>
            </a:r>
            <a:r>
              <a:rPr lang="en-US" dirty="0" smtClean="0"/>
              <a:t> Sisters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1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books.bfwpub.com/strayer1e/figures/9_UN392_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3724275" cy="63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0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The Reemergence of a Unified China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With disharmony in China, nomadic tribes were able to dress like, marry, and rule like the Chinese.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Discrediting Confucianism – More Daoist and Buddhist beliefs among elites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5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and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Unlike Korea and Vietnam, Japan was physically separated from China. </a:t>
            </a:r>
          </a:p>
          <a:p>
            <a:r>
              <a:rPr lang="en-US" dirty="0" smtClean="0"/>
              <a:t>Trade was voluntary</a:t>
            </a:r>
          </a:p>
          <a:p>
            <a:endParaRPr lang="en-US" dirty="0"/>
          </a:p>
          <a:p>
            <a:r>
              <a:rPr lang="en-US" dirty="0" smtClean="0"/>
              <a:t>Set out to mimic Chinese Bureaucracy</a:t>
            </a:r>
          </a:p>
          <a:p>
            <a:endParaRPr lang="en-US" dirty="0"/>
          </a:p>
          <a:p>
            <a:r>
              <a:rPr lang="en-US" dirty="0" smtClean="0"/>
              <a:t>One main difference it that the Japanese govt. believed the emperor is descendant from the sun Goddess, Amaterasu.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97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and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Shotoku</a:t>
            </a:r>
            <a:r>
              <a:rPr lang="en-US" dirty="0" smtClean="0"/>
              <a:t> </a:t>
            </a:r>
            <a:r>
              <a:rPr lang="en-US" dirty="0" err="1" smtClean="0"/>
              <a:t>Taishi</a:t>
            </a:r>
            <a:r>
              <a:rPr lang="en-US" dirty="0" smtClean="0"/>
              <a:t> led initial missions to learn about Chinese ways, taking scholars and monks with him.</a:t>
            </a:r>
          </a:p>
          <a:p>
            <a:r>
              <a:rPr lang="en-US" dirty="0"/>
              <a:t>He issued the Seventeen Article Constitution, proclaiming the Japanese ruler as a Chinese-style emperor and encouraging both Buddhism and </a:t>
            </a:r>
            <a:r>
              <a:rPr lang="en-US" dirty="0" smtClean="0"/>
              <a:t>Confucianism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277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and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 adopted court systems, law codes, and even modeled their capital city after the Chinese capital </a:t>
            </a:r>
            <a:r>
              <a:rPr lang="en-US" dirty="0" err="1" smtClean="0"/>
              <a:t>Chang’an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Japan was never as effective as a bureaucracy because of it’s competing aristocratic families that held 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1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and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political power became decentralized, local authorities developed militaries.</a:t>
            </a:r>
          </a:p>
          <a:p>
            <a:endParaRPr lang="en-US" dirty="0" smtClean="0"/>
          </a:p>
          <a:p>
            <a:r>
              <a:rPr lang="en-US" dirty="0" smtClean="0"/>
              <a:t>Samurai – famous warrior class in Japan.  Elaborate swords, bravery, skill, discipline. </a:t>
            </a:r>
          </a:p>
          <a:p>
            <a:endParaRPr lang="en-US" dirty="0"/>
          </a:p>
          <a:p>
            <a:r>
              <a:rPr lang="en-US" dirty="0" smtClean="0"/>
              <a:t>This focus on bearing arms was much different from the Chinese idea of education as a focus.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33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and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 played a large focus. </a:t>
            </a:r>
          </a:p>
          <a:p>
            <a:r>
              <a:rPr lang="en-US" dirty="0" smtClean="0"/>
              <a:t>Confucianism and Buddhism grew.  </a:t>
            </a:r>
          </a:p>
          <a:p>
            <a:r>
              <a:rPr lang="en-US" dirty="0" smtClean="0"/>
              <a:t>Kami – sacred spirits associated with human ancestors and various natural phenomena.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80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the Eurasian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innovations</a:t>
            </a:r>
          </a:p>
          <a:p>
            <a:pPr lvl="1"/>
            <a:r>
              <a:rPr lang="en-US" dirty="0"/>
              <a:t>Gun powder and papermaking spread</a:t>
            </a:r>
          </a:p>
          <a:p>
            <a:pPr lvl="1"/>
            <a:r>
              <a:rPr lang="en-US" dirty="0"/>
              <a:t>Movable type spread to everywhere except Islam, who appreciated calligraphy.</a:t>
            </a:r>
          </a:p>
          <a:p>
            <a:r>
              <a:rPr lang="en-US" dirty="0" smtClean="0"/>
              <a:t>Many innovations sparked ideas to further inventions.</a:t>
            </a:r>
          </a:p>
          <a:p>
            <a:endParaRPr lang="en-US" dirty="0"/>
          </a:p>
          <a:p>
            <a:r>
              <a:rPr lang="en-US" dirty="0" smtClean="0"/>
              <a:t>Many around the world started to depend on China’s economy.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789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China’s Economy on the Receiving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achievements shaped the world. </a:t>
            </a:r>
          </a:p>
          <a:p>
            <a:r>
              <a:rPr lang="en-US" dirty="0" smtClean="0"/>
              <a:t>China learned about</a:t>
            </a:r>
          </a:p>
          <a:p>
            <a:pPr lvl="1"/>
            <a:r>
              <a:rPr lang="en-US" dirty="0"/>
              <a:t>Processing cotton and sugar</a:t>
            </a:r>
          </a:p>
          <a:p>
            <a:pPr lvl="1"/>
            <a:r>
              <a:rPr lang="en-US" dirty="0"/>
              <a:t>Fast-ripening and drought-resistant strains of rice</a:t>
            </a:r>
          </a:p>
          <a:p>
            <a:r>
              <a:rPr lang="en-US" dirty="0" smtClean="0"/>
              <a:t>This marked a major turning point in Chinese history as the frontier regions south of the Yangzi River grew rapidly.</a:t>
            </a:r>
          </a:p>
          <a:p>
            <a:endParaRPr lang="en-US" dirty="0"/>
          </a:p>
          <a:p>
            <a:r>
              <a:rPr lang="en-US" dirty="0" smtClean="0"/>
              <a:t>Hindu – phallic skyline of Quanzhou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China and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02936"/>
          </a:xfrm>
        </p:spPr>
        <p:txBody>
          <a:bodyPr>
            <a:normAutofit/>
          </a:bodyPr>
          <a:lstStyle/>
          <a:p>
            <a:r>
              <a:rPr lang="en-US" dirty="0" smtClean="0"/>
              <a:t>China received cotton, sugar and saltpeter for gun powder from India, but most importantly they received religion.  </a:t>
            </a:r>
          </a:p>
          <a:p>
            <a:endParaRPr lang="en-US" dirty="0" smtClean="0"/>
          </a:p>
          <a:p>
            <a:r>
              <a:rPr lang="en-US" dirty="0" smtClean="0"/>
              <a:t>Originally considered a “barbarian” religion under the Han dynasty. </a:t>
            </a:r>
          </a:p>
          <a:p>
            <a:endParaRPr lang="en-US" dirty="0"/>
          </a:p>
          <a:p>
            <a:r>
              <a:rPr lang="en-US" dirty="0" smtClean="0"/>
              <a:t>When the Han fell and economic collapse ensued, people who were tired of the chaos abandoned the Confucian ideas and looked for something more.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42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en-US" dirty="0" smtClean="0"/>
              <a:t>Chinese people looked toward Buddhism, which provided comfort in the face of a collapsing society.  </a:t>
            </a:r>
          </a:p>
          <a:p>
            <a:r>
              <a:rPr lang="en-US" dirty="0" smtClean="0"/>
              <a:t>Buddhist monks were associated with magic as drought-ridden areas received rain, diseases were cured and guilt was relieved.  </a:t>
            </a:r>
          </a:p>
          <a:p>
            <a:r>
              <a:rPr lang="en-US" dirty="0" smtClean="0"/>
              <a:t>China’s reunification under the Sui and early Tang dynasties witness growing support for Buddhism.  Sui emperor Wendi spread Buddhism by having monasteries constructed at the base of the mountains.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57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and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resented the growing wealth of the Buddhist monks.</a:t>
            </a:r>
          </a:p>
          <a:p>
            <a:endParaRPr lang="en-US" dirty="0"/>
          </a:p>
          <a:p>
            <a:r>
              <a:rPr lang="en-US" dirty="0" smtClean="0"/>
              <a:t>The An Lushan rebellion led a revolt against the Tang dynasty. </a:t>
            </a:r>
          </a:p>
          <a:p>
            <a:endParaRPr lang="en-US" dirty="0"/>
          </a:p>
          <a:p>
            <a:r>
              <a:rPr lang="en-US" dirty="0" smtClean="0"/>
              <a:t>Buddhism didn’t leave China, it just became assimilated within Chinese culture.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2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The Reemergence of a Unified China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Chinese migration southward toward the Yangzi River valley, a movement of people that gave southern China some 60 percent of the country’s population by 1000. 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Intense agriculture led to vast environmental changes.</a:t>
            </a:r>
          </a:p>
        </p:txBody>
      </p:sp>
    </p:spTree>
    <p:extLst>
      <p:ext uri="{BB962C8B-B14F-4D97-AF65-F5344CB8AC3E}">
        <p14:creationId xmlns:p14="http://schemas.microsoft.com/office/powerpoint/2010/main" val="116586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Dynastical China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 of events</a:t>
            </a:r>
          </a:p>
        </p:txBody>
      </p:sp>
      <p:graphicFrame>
        <p:nvGraphicFramePr>
          <p:cNvPr id="11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96433"/>
              </p:ext>
            </p:extLst>
          </p:nvPr>
        </p:nvGraphicFramePr>
        <p:xfrm>
          <a:off x="457200" y="3276600"/>
          <a:ext cx="8229600" cy="2286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Collapse of Han Dynasty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Political Fragmentation of China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Sui Dynasty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Reign of Emperor Wendi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 dynasty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Song Dynasty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220-581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589-618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581–604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618–907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960–1279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End of Classical Era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Buddhism takes root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Reunification of China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State Support for Buddhism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golden age of Chinese culture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China’s economic revolution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8991600" cy="7059077"/>
          </a:xfrm>
        </p:spPr>
      </p:pic>
    </p:spTree>
    <p:extLst>
      <p:ext uri="{BB962C8B-B14F-4D97-AF65-F5344CB8AC3E}">
        <p14:creationId xmlns:p14="http://schemas.microsoft.com/office/powerpoint/2010/main" val="416292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A “Golden Age” of Chinese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regained its unity under the Sui dynasty (589–618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Use of extensive canal system uniting North and South China</a:t>
            </a:r>
          </a:p>
          <a:p>
            <a:endParaRPr lang="en-US" dirty="0"/>
          </a:p>
          <a:p>
            <a:r>
              <a:rPr lang="en-US" dirty="0" smtClean="0"/>
              <a:t>Sui fell because they spend all their resources trying to conquer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Map 9.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0265" cy="73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4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24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Song and Tang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Even with 50 years of disunity,</a:t>
            </a:r>
            <a:r>
              <a:rPr lang="en-US" dirty="0"/>
              <a:t> this era has long been regarded as a “golden age” of arts and literature, setting standards of excellence in </a:t>
            </a:r>
            <a:r>
              <a:rPr lang="en-US" dirty="0" smtClean="0"/>
              <a:t>poetry, landscape </a:t>
            </a:r>
            <a:r>
              <a:rPr lang="en-US" dirty="0"/>
              <a:t>painting, and ceramics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Song – Neo-Confucianism</a:t>
            </a:r>
          </a:p>
          <a:p>
            <a:r>
              <a:rPr lang="en-US" dirty="0" smtClean="0"/>
              <a:t>Tang – Bureaucracy / Examination put back </a:t>
            </a:r>
          </a:p>
          <a:p>
            <a:pPr lvl="1"/>
            <a:r>
              <a:rPr lang="en-US" dirty="0"/>
              <a:t>Tang dynasty China </a:t>
            </a:r>
            <a:r>
              <a:rPr lang="en-US" dirty="0" smtClean="0"/>
              <a:t>is </a:t>
            </a:r>
            <a:r>
              <a:rPr lang="en-US" dirty="0"/>
              <a:t>“the best ordered state in the world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Song and Tang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Tang – Don’t only appoint nobles, give land to peasants/FAIL, Wealthy landowners take land.</a:t>
            </a:r>
          </a:p>
          <a:p>
            <a:r>
              <a:rPr lang="en-US" dirty="0"/>
              <a:t>This has been a recurring pattern in rural China from classical times to the present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Song Dynasty – Richest, most skilled, more powerful, most populous  (Population doubled from Tang to Song because of </a:t>
            </a:r>
            <a:r>
              <a:rPr lang="en-US" dirty="0"/>
              <a:t>the adoption of a fast-ripening and drought-resistant strain of rice from Vietnam.</a:t>
            </a:r>
          </a:p>
        </p:txBody>
      </p:sp>
    </p:spTree>
    <p:extLst>
      <p:ext uri="{BB962C8B-B14F-4D97-AF65-F5344CB8AC3E}">
        <p14:creationId xmlns:p14="http://schemas.microsoft.com/office/powerpoint/2010/main" val="2468630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04E2D7-51DF-49BF-B2D8-D7E7D35BED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History or heritage month presentation</Template>
  <TotalTime>0</TotalTime>
  <Words>1382</Words>
  <Application>Microsoft Office PowerPoint</Application>
  <PresentationFormat>On-screen Show (4:3)</PresentationFormat>
  <Paragraphs>183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Georgia</vt:lpstr>
      <vt:lpstr>Wingdings 2</vt:lpstr>
      <vt:lpstr>GenericHistoryMonthPresentation</vt:lpstr>
      <vt:lpstr>Chapter 9 China and the World</vt:lpstr>
      <vt:lpstr>The collapse of the Han Dynasty around 22o C.E brought in 3 centuries of political fragmentation and China’s aristocratic families.</vt:lpstr>
      <vt:lpstr>The Reemergence of a Unified China</vt:lpstr>
      <vt:lpstr>The Reemergence of a Unified China</vt:lpstr>
      <vt:lpstr>PowerPoint Presentation</vt:lpstr>
      <vt:lpstr>A “Golden Age” of Chinese Achievement</vt:lpstr>
      <vt:lpstr>PowerPoint Presentation</vt:lpstr>
      <vt:lpstr>Song and Tang Dynasties</vt:lpstr>
      <vt:lpstr>Song and Tang Dynasties</vt:lpstr>
      <vt:lpstr>Song Dynasty Globalization</vt:lpstr>
      <vt:lpstr>Women in the Song Dynasty</vt:lpstr>
      <vt:lpstr>Women in the Song Dynasty</vt:lpstr>
      <vt:lpstr>Questions 1-12 in your guided reading should be answered. </vt:lpstr>
      <vt:lpstr>China and the Northern Nomads: A Chinese World Order in the Making</vt:lpstr>
      <vt:lpstr>The “Middle Kingdom” </vt:lpstr>
      <vt:lpstr>The Tribute System in Theory</vt:lpstr>
      <vt:lpstr>The Tribute System in Theory</vt:lpstr>
      <vt:lpstr>The Tribute System in Theory</vt:lpstr>
      <vt:lpstr>The Tribute System in Practice</vt:lpstr>
      <vt:lpstr>The Tribute System in Practice</vt:lpstr>
      <vt:lpstr>The Tribute System in Practice</vt:lpstr>
      <vt:lpstr>The Tribute System in Practice</vt:lpstr>
      <vt:lpstr>Korea and China</vt:lpstr>
      <vt:lpstr>Korea and China</vt:lpstr>
      <vt:lpstr>Korean Hangul</vt:lpstr>
      <vt:lpstr>Korea and China</vt:lpstr>
      <vt:lpstr>Vietnam and China </vt:lpstr>
      <vt:lpstr>Vietnam and China </vt:lpstr>
      <vt:lpstr>PowerPoint Presentation</vt:lpstr>
      <vt:lpstr>Japan and China </vt:lpstr>
      <vt:lpstr>Japan and China </vt:lpstr>
      <vt:lpstr>Japan and China </vt:lpstr>
      <vt:lpstr>Japan and China </vt:lpstr>
      <vt:lpstr>Japan and China </vt:lpstr>
      <vt:lpstr>China and the Eurasian Economy</vt:lpstr>
      <vt:lpstr>China’s Economy on the Receiving End</vt:lpstr>
      <vt:lpstr>China and Buddhism</vt:lpstr>
      <vt:lpstr>Buddhism</vt:lpstr>
      <vt:lpstr>Buddhism and wealth</vt:lpstr>
      <vt:lpstr>Dynastical China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2015-11-08T19:51:34Z</dcterms:created>
  <dcterms:modified xsi:type="dcterms:W3CDTF">2015-11-12T04:15:26Z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TC103524739990</vt:lpwstr>
  </property>
</Properties>
</file>