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70" r:id="rId3"/>
    <p:sldId id="259" r:id="rId4"/>
    <p:sldId id="277" r:id="rId5"/>
    <p:sldId id="279" r:id="rId6"/>
    <p:sldId id="280" r:id="rId7"/>
    <p:sldId id="281" r:id="rId8"/>
    <p:sldId id="282" r:id="rId9"/>
    <p:sldId id="268" r:id="rId10"/>
    <p:sldId id="267" r:id="rId11"/>
    <p:sldId id="286" r:id="rId12"/>
    <p:sldId id="287" r:id="rId13"/>
    <p:sldId id="288" r:id="rId14"/>
    <p:sldId id="289" r:id="rId15"/>
    <p:sldId id="294" r:id="rId16"/>
    <p:sldId id="290" r:id="rId17"/>
    <p:sldId id="291" r:id="rId18"/>
    <p:sldId id="292" r:id="rId19"/>
    <p:sldId id="293" r:id="rId20"/>
    <p:sldId id="2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mmer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utumn 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inter 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0952" y="1557867"/>
            <a:ext cx="7031420" cy="256032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altLang="en-US" sz="6000" b="1" dirty="0">
                <a:solidFill>
                  <a:srgbClr val="003399"/>
                </a:solidFill>
                <a:cs typeface="Times New Roman" panose="02020603050405020304" pitchFamily="18" charset="0"/>
              </a:rPr>
              <a:t>Industrialization Spreads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9 Section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6"/>
          <p:cNvSpPr>
            <a:spLocks noChangeArrowheads="1"/>
          </p:cNvSpPr>
          <p:nvPr/>
        </p:nvSpPr>
        <p:spPr bwMode="auto">
          <a:xfrm>
            <a:off x="3297239" y="1827213"/>
            <a:ext cx="604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CC0000"/>
                </a:solidFill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7348" name="Text Box 68"/>
          <p:cNvSpPr txBox="1">
            <a:spLocks noChangeArrowheads="1"/>
          </p:cNvSpPr>
          <p:nvPr/>
        </p:nvSpPr>
        <p:spPr bwMode="auto">
          <a:xfrm>
            <a:off x="875763" y="1827212"/>
            <a:ext cx="1053491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/>
              <a:t>Laissez-faire Economics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</a:t>
            </a:r>
            <a:r>
              <a:rPr lang="en-US" altLang="en-US" sz="2800" b="1" dirty="0">
                <a:solidFill>
                  <a:srgbClr val="008000"/>
                </a:solidFill>
              </a:rPr>
              <a:t>Laissez faire</a:t>
            </a:r>
            <a:r>
              <a:rPr lang="en-US" altLang="en-US" sz="2800" dirty="0"/>
              <a:t>—economic policy of not </a:t>
            </a:r>
            <a:r>
              <a:rPr lang="en-US" altLang="en-US" sz="2800" dirty="0" smtClean="0"/>
              <a:t>interfering with businesses – Good for business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 smtClean="0"/>
              <a:t>•</a:t>
            </a:r>
            <a:r>
              <a:rPr lang="en-US" altLang="en-US" sz="2800" dirty="0"/>
              <a:t>	</a:t>
            </a:r>
            <a:r>
              <a:rPr lang="en-US" altLang="en-US" sz="2800" b="1" dirty="0">
                <a:solidFill>
                  <a:srgbClr val="008000"/>
                </a:solidFill>
              </a:rPr>
              <a:t>Adam </a:t>
            </a:r>
            <a:r>
              <a:rPr lang="en-US" altLang="en-US" sz="2800" b="1" dirty="0" smtClean="0">
                <a:solidFill>
                  <a:srgbClr val="008000"/>
                </a:solidFill>
              </a:rPr>
              <a:t>Smith</a:t>
            </a:r>
            <a:r>
              <a:rPr lang="en-US" altLang="en-US" sz="2800" dirty="0" smtClean="0"/>
              <a:t>—believes in free </a:t>
            </a:r>
            <a:r>
              <a:rPr lang="en-US" altLang="en-US" sz="2800" dirty="0"/>
              <a:t>markets, author of </a:t>
            </a:r>
            <a:r>
              <a:rPr lang="en-US" altLang="en-US" sz="2800" i="1" dirty="0" smtClean="0"/>
              <a:t>The </a:t>
            </a:r>
            <a:r>
              <a:rPr lang="en-US" altLang="en-US" sz="2800" i="1" dirty="0"/>
              <a:t>Wealth of Nations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Believes economic liberty guarantees economic </a:t>
            </a:r>
            <a:r>
              <a:rPr lang="en-US" altLang="en-US" sz="2800" dirty="0" smtClean="0"/>
              <a:t>progress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	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—self-interest</a:t>
            </a:r>
            <a:r>
              <a:rPr lang="en-US" altLang="en-US" sz="2800" dirty="0">
                <a:cs typeface="Times New Roman" panose="02020603050405020304" pitchFamily="18" charset="0"/>
              </a:rPr>
              <a:t>, competition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, supply </a:t>
            </a:r>
            <a:r>
              <a:rPr lang="en-US" altLang="en-US" sz="2800" dirty="0">
                <a:cs typeface="Times New Roman" panose="02020603050405020304" pitchFamily="18" charset="0"/>
              </a:rPr>
              <a:t>and demand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5763" y="642094"/>
            <a:ext cx="10058400" cy="1097280"/>
          </a:xfrm>
        </p:spPr>
        <p:txBody>
          <a:bodyPr/>
          <a:lstStyle/>
          <a:p>
            <a:r>
              <a:rPr lang="en-US" altLang="en-US" b="1" dirty="0">
                <a:cs typeface="Times New Roman" panose="02020603050405020304" pitchFamily="18" charset="0"/>
              </a:rPr>
              <a:t>The Philosophers of Industrialization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4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990601" y="2033207"/>
            <a:ext cx="969886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/>
              <a:t>The Economists of Capitalism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Thomas </a:t>
            </a:r>
            <a:r>
              <a:rPr lang="en-US" altLang="en-US" sz="2800" dirty="0" smtClean="0"/>
              <a:t>Malthus boosts laissez-faire </a:t>
            </a:r>
            <a:r>
              <a:rPr lang="en-US" altLang="en-US" sz="2800" dirty="0"/>
              <a:t>capitalism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</a:t>
            </a:r>
            <a:r>
              <a:rPr lang="en-US" altLang="en-US" sz="2800" b="1" dirty="0">
                <a:solidFill>
                  <a:srgbClr val="008000"/>
                </a:solidFill>
              </a:rPr>
              <a:t>Capitalism</a:t>
            </a:r>
            <a:r>
              <a:rPr lang="en-US" altLang="en-US" sz="2800" dirty="0"/>
              <a:t>—system of privately owned </a:t>
            </a:r>
            <a:r>
              <a:rPr lang="en-US" altLang="en-US" sz="2800" dirty="0" smtClean="0"/>
              <a:t>businesses </a:t>
            </a:r>
            <a:r>
              <a:rPr lang="en-US" altLang="en-US" sz="2800" dirty="0"/>
              <a:t>seeking profits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Malthus thinks populations grow faster than food </a:t>
            </a:r>
            <a:r>
              <a:rPr lang="en-US" altLang="en-US" sz="2800" dirty="0" smtClean="0"/>
              <a:t>supply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Wars, epidemics kill off extra people or misery </a:t>
            </a:r>
            <a:r>
              <a:rPr lang="en-US" altLang="en-US" sz="2800" dirty="0" smtClean="0"/>
              <a:t>and </a:t>
            </a:r>
            <a:r>
              <a:rPr lang="en-US" altLang="en-US" sz="2800" dirty="0"/>
              <a:t>poverty </a:t>
            </a:r>
            <a:r>
              <a:rPr lang="en-US" altLang="en-US" sz="2800" dirty="0" smtClean="0"/>
              <a:t>result</a:t>
            </a:r>
            <a:endParaRPr lang="en-US" altLang="en-US" sz="2800" dirty="0"/>
          </a:p>
        </p:txBody>
      </p:sp>
      <p:sp>
        <p:nvSpPr>
          <p:cNvPr id="203798" name="Oval 2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63150" y="6088738"/>
            <a:ext cx="259766" cy="51935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600938"/>
            <a:ext cx="10058400" cy="1097280"/>
          </a:xfrm>
        </p:spPr>
        <p:txBody>
          <a:bodyPr/>
          <a:lstStyle/>
          <a:p>
            <a:r>
              <a:rPr lang="en-US" altLang="en-US" b="1" dirty="0">
                <a:cs typeface="Times New Roman" panose="02020603050405020304" pitchFamily="18" charset="0"/>
              </a:rPr>
              <a:t>The Philosophers of Industrialization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5" grpId="0" autoUpdateAnimBg="0"/>
      <p:bldP spid="2037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489397" y="1774186"/>
            <a:ext cx="1142356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/>
              <a:t>Utilitarianism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Jeremy Bentham’s </a:t>
            </a:r>
            <a:r>
              <a:rPr lang="en-US" altLang="en-US" sz="2800" b="1" dirty="0">
                <a:solidFill>
                  <a:srgbClr val="008000"/>
                </a:solidFill>
              </a:rPr>
              <a:t>utilitarianism</a:t>
            </a:r>
            <a:r>
              <a:rPr lang="en-US" altLang="en-US" sz="2800" dirty="0"/>
              <a:t>—judge things </a:t>
            </a:r>
            <a:r>
              <a:rPr lang="en-US" altLang="en-US" sz="2800" dirty="0" smtClean="0"/>
              <a:t>by </a:t>
            </a:r>
            <a:r>
              <a:rPr lang="en-US" altLang="en-US" sz="2800" dirty="0"/>
              <a:t>their usefulness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John Stuart Mill favors regulation to help workers, </a:t>
            </a:r>
            <a:r>
              <a:rPr lang="en-US" altLang="en-US" sz="2800" dirty="0" smtClean="0"/>
              <a:t>spread </a:t>
            </a:r>
            <a:r>
              <a:rPr lang="en-US" altLang="en-US" sz="2800" dirty="0"/>
              <a:t>wealth</a:t>
            </a:r>
          </a:p>
        </p:txBody>
      </p:sp>
      <p:sp>
        <p:nvSpPr>
          <p:cNvPr id="232455" name="Oval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63150" y="6088738"/>
            <a:ext cx="259766" cy="51935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32467" name="Rectangle 19"/>
          <p:cNvSpPr>
            <a:spLocks noChangeArrowheads="1"/>
          </p:cNvSpPr>
          <p:nvPr/>
        </p:nvSpPr>
        <p:spPr bwMode="auto">
          <a:xfrm>
            <a:off x="489396" y="3323002"/>
            <a:ext cx="1095992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/>
              <a:t>Utopian Ideas</a:t>
            </a:r>
          </a:p>
          <a:p>
            <a:r>
              <a:rPr lang="en-US" altLang="en-US" sz="2800" dirty="0"/>
              <a:t>•	Robert Owen improves workers’ conditions, rents </a:t>
            </a:r>
            <a:r>
              <a:rPr lang="en-US" altLang="en-US" sz="2800" dirty="0" smtClean="0"/>
              <a:t>cheap </a:t>
            </a:r>
            <a:r>
              <a:rPr lang="en-US" altLang="en-US" sz="2800" dirty="0"/>
              <a:t>housing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In 1824, Owen founds utopian community, New </a:t>
            </a:r>
            <a:r>
              <a:rPr lang="en-US" altLang="en-US" sz="2800" dirty="0" smtClean="0"/>
              <a:t>Harmony</a:t>
            </a:r>
            <a:r>
              <a:rPr lang="en-US" altLang="en-US" sz="2800" dirty="0"/>
              <a:t>, Indiana </a:t>
            </a:r>
          </a:p>
        </p:txBody>
      </p:sp>
      <p:sp>
        <p:nvSpPr>
          <p:cNvPr id="232471" name="Text Box 23"/>
          <p:cNvSpPr txBox="1">
            <a:spLocks noChangeArrowheads="1"/>
          </p:cNvSpPr>
          <p:nvPr/>
        </p:nvSpPr>
        <p:spPr bwMode="auto">
          <a:xfrm>
            <a:off x="489396" y="4896916"/>
            <a:ext cx="1170260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/>
              <a:t>Socialism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</a:t>
            </a:r>
            <a:r>
              <a:rPr lang="en-US" altLang="en-US" sz="2800" b="1" dirty="0">
                <a:solidFill>
                  <a:srgbClr val="008000"/>
                </a:solidFill>
              </a:rPr>
              <a:t>Socialism</a:t>
            </a:r>
            <a:r>
              <a:rPr lang="en-US" altLang="en-US" sz="2800" dirty="0"/>
              <a:t>—factors of production owned by, </a:t>
            </a:r>
            <a:r>
              <a:rPr lang="en-US" altLang="en-US" sz="2800" dirty="0" smtClean="0"/>
              <a:t>operated </a:t>
            </a:r>
            <a:r>
              <a:rPr lang="en-US" altLang="en-US" sz="2800" dirty="0"/>
              <a:t>for the people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</a:t>
            </a:r>
            <a:r>
              <a:rPr lang="en-US" altLang="en-US" sz="2800" dirty="0">
                <a:cs typeface="Times New Roman" panose="02020603050405020304" pitchFamily="18" charset="0"/>
              </a:rPr>
              <a:t>Socialists think government control can end poverty,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bring </a:t>
            </a:r>
            <a:r>
              <a:rPr lang="en-US" altLang="en-US" sz="2800" dirty="0">
                <a:cs typeface="Times New Roman" panose="02020603050405020304" pitchFamily="18" charset="0"/>
              </a:rPr>
              <a:t>equality</a:t>
            </a:r>
            <a:r>
              <a:rPr lang="en-US" altLang="en-US" sz="28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cs typeface="Times New Roman" panose="02020603050405020304" pitchFamily="18" charset="0"/>
              </a:rPr>
              <a:t>The Rise of Socialism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2" grpId="0" autoUpdateAnimBg="0"/>
      <p:bldP spid="232455" grpId="0" animBg="1"/>
      <p:bldP spid="232467" grpId="0" autoUpdateAnimBg="0"/>
      <p:bldP spid="23247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452595" y="1808485"/>
            <a:ext cx="114603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/>
              <a:t>Marxism’s Prophets</a:t>
            </a:r>
          </a:p>
          <a:p>
            <a:r>
              <a:rPr lang="en-US" altLang="en-US" sz="2800" dirty="0"/>
              <a:t>•	</a:t>
            </a:r>
            <a:r>
              <a:rPr lang="en-US" altLang="en-US" sz="2800" b="1" dirty="0">
                <a:solidFill>
                  <a:srgbClr val="008000"/>
                </a:solidFill>
              </a:rPr>
              <a:t>Karl Marx</a:t>
            </a:r>
            <a:r>
              <a:rPr lang="en-US" altLang="en-US" sz="2800" dirty="0"/>
              <a:t>—German journalist proposes a </a:t>
            </a:r>
            <a:r>
              <a:rPr lang="en-US" altLang="en-US" sz="2800" dirty="0" smtClean="0"/>
              <a:t>radical socialism</a:t>
            </a:r>
            <a:r>
              <a:rPr lang="en-US" altLang="en-US" sz="2800" dirty="0"/>
              <a:t>, </a:t>
            </a:r>
            <a:r>
              <a:rPr lang="en-US" altLang="en-US" sz="2800" dirty="0" smtClean="0"/>
              <a:t>Marxism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276492" name="Rectangle 12"/>
          <p:cNvSpPr>
            <a:spLocks noChangeArrowheads="1"/>
          </p:cNvSpPr>
          <p:nvPr/>
        </p:nvSpPr>
        <p:spPr bwMode="auto">
          <a:xfrm>
            <a:off x="452595" y="2881926"/>
            <a:ext cx="11239813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The Communist Manifesto</a:t>
            </a:r>
          </a:p>
          <a:p>
            <a:r>
              <a:rPr lang="en-US" altLang="en-US" sz="2800" dirty="0"/>
              <a:t>•	Marx and </a:t>
            </a:r>
            <a:r>
              <a:rPr lang="en-US" altLang="en-US" sz="2800" dirty="0" smtClean="0"/>
              <a:t>Friedrich Engels </a:t>
            </a:r>
            <a:r>
              <a:rPr lang="en-US" altLang="en-US" sz="2800" dirty="0"/>
              <a:t>believe society is divided into </a:t>
            </a:r>
            <a:r>
              <a:rPr lang="en-US" altLang="en-US" sz="2800" dirty="0" smtClean="0"/>
              <a:t>warring </a:t>
            </a:r>
            <a:r>
              <a:rPr lang="en-US" altLang="en-US" sz="2800" dirty="0"/>
              <a:t>classes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Capitalism helps “haves,” the employers known as </a:t>
            </a:r>
            <a:r>
              <a:rPr lang="en-US" altLang="en-US" sz="2800" dirty="0" smtClean="0"/>
              <a:t>the </a:t>
            </a:r>
            <a:r>
              <a:rPr lang="en-US" altLang="en-US" sz="2800" dirty="0"/>
              <a:t>bourgeoisie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Hurts “have-nots,” the workers known as the </a:t>
            </a:r>
            <a:r>
              <a:rPr lang="en-US" altLang="en-US" sz="2800" dirty="0" smtClean="0"/>
              <a:t>proletariat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</a:t>
            </a:r>
            <a:r>
              <a:rPr lang="en-US" altLang="en-US" sz="2800" dirty="0">
                <a:cs typeface="Times New Roman" panose="02020603050405020304" pitchFamily="18" charset="0"/>
              </a:rPr>
              <a:t>Marx, Engels predict the workers will overthrow the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owners</a:t>
            </a:r>
            <a:r>
              <a:rPr lang="en-US" altLang="en-US" sz="2800" dirty="0" smtClean="0"/>
              <a:t> </a:t>
            </a:r>
            <a:endParaRPr lang="en-US" alt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617" y="588060"/>
            <a:ext cx="10058400" cy="1097280"/>
          </a:xfrm>
        </p:spPr>
        <p:txBody>
          <a:bodyPr/>
          <a:lstStyle/>
          <a:p>
            <a:r>
              <a:rPr lang="en-US" altLang="en-US" b="1" dirty="0">
                <a:cs typeface="Times New Roman" panose="02020603050405020304" pitchFamily="18" charset="0"/>
              </a:rPr>
              <a:t>Marxism: Radical Socialism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4" grpId="0" autoUpdateAnimBg="0"/>
      <p:bldP spid="27649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Communist Manifesto 1648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Freeman and slave, patrician and plebian, lord and serf, guild master and journeyman, in a word, oppressor and oppressed, stood in constant opposition to one another, carried on an uninterrupted, now hidden, now open fight, a fight that each time ended, either in a </a:t>
            </a:r>
            <a:r>
              <a:rPr lang="en-US" sz="3200" smtClean="0"/>
              <a:t>revolutionary reconstitution of society at large, or in the common  ruin of the contending classes.  </a:t>
            </a:r>
          </a:p>
          <a:p>
            <a:endParaRPr lang="en-US" sz="3200"/>
          </a:p>
          <a:p>
            <a:r>
              <a:rPr lang="en-US" sz="3200" smtClean="0"/>
              <a:t>KARL MARX FRIEDRICH ENGELS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55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838961" y="1814266"/>
            <a:ext cx="1106111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smtClean="0"/>
              <a:t>•</a:t>
            </a:r>
            <a:r>
              <a:rPr lang="en-US" altLang="en-US" sz="2800" dirty="0"/>
              <a:t>	Marx believes that capitalism will </a:t>
            </a:r>
            <a:r>
              <a:rPr lang="en-US" altLang="en-US" sz="2800"/>
              <a:t>eventually </a:t>
            </a:r>
            <a:r>
              <a:rPr lang="en-US" altLang="en-US" sz="2800" smtClean="0"/>
              <a:t>destroy itself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Inequality would cause workers to revolt, </a:t>
            </a:r>
            <a:r>
              <a:rPr lang="en-US" altLang="en-US" sz="2800"/>
              <a:t>seize </a:t>
            </a:r>
            <a:r>
              <a:rPr lang="en-US" altLang="en-US" sz="2800" smtClean="0"/>
              <a:t>factories </a:t>
            </a:r>
            <a:r>
              <a:rPr lang="en-US" altLang="en-US" sz="2800" dirty="0"/>
              <a:t>and mills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</a:t>
            </a:r>
            <a:r>
              <a:rPr lang="en-US" altLang="en-US" sz="2800" b="1" dirty="0">
                <a:solidFill>
                  <a:srgbClr val="008000"/>
                </a:solidFill>
              </a:rPr>
              <a:t>Communism</a:t>
            </a:r>
            <a:r>
              <a:rPr lang="en-US" altLang="en-US" sz="2800" dirty="0"/>
              <a:t>—society where people own, </a:t>
            </a:r>
            <a:r>
              <a:rPr lang="en-US" altLang="en-US" sz="2800"/>
              <a:t>share </a:t>
            </a:r>
            <a:r>
              <a:rPr lang="en-US" altLang="en-US" sz="2800" smtClean="0"/>
              <a:t>the </a:t>
            </a:r>
            <a:r>
              <a:rPr lang="en-US" altLang="en-US" sz="2800" dirty="0"/>
              <a:t>means of production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Marx’s ideas later take root </a:t>
            </a:r>
            <a:r>
              <a:rPr lang="en-US" altLang="en-US" sz="2800"/>
              <a:t>in </a:t>
            </a:r>
            <a:r>
              <a:rPr lang="en-US" altLang="en-US" sz="2800" smtClean="0"/>
              <a:t>(Lennin) Russia</a:t>
            </a:r>
            <a:r>
              <a:rPr lang="en-US" altLang="en-US" sz="2800"/>
              <a:t>, </a:t>
            </a:r>
            <a:r>
              <a:rPr lang="en-US" altLang="en-US" sz="2800" smtClean="0"/>
              <a:t>(Mao Zedong) China</a:t>
            </a:r>
            <a:r>
              <a:rPr lang="en-US" altLang="en-US" sz="2800"/>
              <a:t>, </a:t>
            </a:r>
            <a:r>
              <a:rPr lang="en-US" altLang="en-US" sz="2800" smtClean="0"/>
              <a:t>(Fidel Castro) Cuba</a:t>
            </a:r>
          </a:p>
          <a:p>
            <a:r>
              <a:rPr lang="en-US" altLang="en-US" sz="2800">
                <a:cs typeface="Times New Roman" panose="02020603050405020304" pitchFamily="18" charset="0"/>
              </a:rPr>
              <a:t/>
            </a:r>
            <a:br>
              <a:rPr lang="en-US" altLang="en-US" sz="2800">
                <a:cs typeface="Times New Roman" panose="02020603050405020304" pitchFamily="18" charset="0"/>
              </a:rPr>
            </a:br>
            <a:r>
              <a:rPr lang="en-US" altLang="en-US" sz="2800" smtClean="0">
                <a:cs typeface="Times New Roman" panose="02020603050405020304" pitchFamily="18" charset="0"/>
              </a:rPr>
              <a:t>These leaders adapted Marxist ideas for their own purposes.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277511" name="Oval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63150" y="6088738"/>
            <a:ext cx="259766" cy="51935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507" y="593408"/>
            <a:ext cx="10058400" cy="1097280"/>
          </a:xfrm>
        </p:spPr>
        <p:txBody>
          <a:bodyPr/>
          <a:lstStyle/>
          <a:p>
            <a:r>
              <a:rPr lang="en-US" altLang="en-US" b="1"/>
              <a:t>The Future According to Marx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8" grpId="0" autoUpdateAnimBg="0"/>
      <p:bldP spid="2775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1066800" y="1904418"/>
            <a:ext cx="10240851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/>
              <a:t>Unionization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</a:t>
            </a:r>
            <a:r>
              <a:rPr lang="en-US" altLang="en-US" sz="2800" b="1" dirty="0">
                <a:solidFill>
                  <a:srgbClr val="008000"/>
                </a:solidFill>
              </a:rPr>
              <a:t>Unions</a:t>
            </a:r>
            <a:r>
              <a:rPr lang="en-US" altLang="en-US" sz="2800" dirty="0"/>
              <a:t>—associations formed by laborers </a:t>
            </a:r>
            <a:r>
              <a:rPr lang="en-US" altLang="en-US" sz="2800"/>
              <a:t>to </a:t>
            </a:r>
            <a:r>
              <a:rPr lang="en-US" altLang="en-US" sz="2800" smtClean="0"/>
              <a:t>work for </a:t>
            </a:r>
            <a:r>
              <a:rPr lang="en-US" altLang="en-US" sz="2800" dirty="0"/>
              <a:t>change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Unions negotiate for better pay, conditions </a:t>
            </a:r>
            <a:r>
              <a:rPr lang="en-US" altLang="en-US" sz="2800"/>
              <a:t>with </a:t>
            </a:r>
            <a:r>
              <a:rPr lang="en-US" altLang="en-US" sz="2800" smtClean="0"/>
              <a:t>employers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Sometimes they </a:t>
            </a:r>
            <a:r>
              <a:rPr lang="en-US" altLang="en-US" sz="2800" b="1" dirty="0">
                <a:solidFill>
                  <a:srgbClr val="008000"/>
                </a:solidFill>
              </a:rPr>
              <a:t>strike</a:t>
            </a:r>
            <a:r>
              <a:rPr lang="en-US" altLang="en-US" sz="2800" dirty="0"/>
              <a:t>—call a work </a:t>
            </a:r>
            <a:r>
              <a:rPr lang="en-US" altLang="en-US" sz="2800"/>
              <a:t>stoppage—to </a:t>
            </a:r>
            <a:r>
              <a:rPr lang="en-US" altLang="en-US" sz="2800" smtClean="0"/>
              <a:t>pressure </a:t>
            </a:r>
            <a:r>
              <a:rPr lang="en-US" altLang="en-US" sz="2800" dirty="0"/>
              <a:t>owners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Skilled workers are first to form </a:t>
            </a:r>
            <a:r>
              <a:rPr lang="en-US" altLang="en-US" sz="2800"/>
              <a:t>unions </a:t>
            </a:r>
            <a:endParaRPr lang="en-US" altLang="en-US" sz="2800" smtClean="0">
              <a:cs typeface="Times New Roman" panose="02020603050405020304" pitchFamily="18" charset="0"/>
            </a:endParaRPr>
          </a:p>
          <a:p>
            <a:r>
              <a:rPr lang="en-US" altLang="en-US" sz="2800" smtClean="0"/>
              <a:t>•	Movement in Britain, U.S. must fight for right to form </a:t>
            </a:r>
            <a:r>
              <a:rPr lang="en-US" altLang="en-US" sz="2800" dirty="0"/>
              <a:t>unions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</a:t>
            </a:r>
            <a:r>
              <a:rPr lang="en-US" altLang="en-US" sz="2800" dirty="0">
                <a:cs typeface="Times New Roman" panose="02020603050405020304" pitchFamily="18" charset="0"/>
              </a:rPr>
              <a:t>Union goals were higher wages, shorter hours</a:t>
            </a:r>
            <a:r>
              <a:rPr lang="en-US" altLang="en-US" sz="2800">
                <a:cs typeface="Times New Roman" panose="02020603050405020304" pitchFamily="18" charset="0"/>
              </a:rPr>
              <a:t>, </a:t>
            </a:r>
            <a:r>
              <a:rPr lang="en-US" altLang="en-US" sz="2800" smtClean="0">
                <a:cs typeface="Times New Roman" panose="02020603050405020304" pitchFamily="18" charset="0"/>
              </a:rPr>
              <a:t>improved </a:t>
            </a:r>
            <a:r>
              <a:rPr lang="en-US" altLang="en-US" sz="2800" dirty="0">
                <a:cs typeface="Times New Roman" panose="02020603050405020304" pitchFamily="18" charset="0"/>
              </a:rPr>
              <a:t>conditions</a:t>
            </a:r>
            <a:r>
              <a:rPr lang="en-US" altLang="en-US" sz="2800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cs typeface="Times New Roman" panose="02020603050405020304" pitchFamily="18" charset="0"/>
              </a:rPr>
              <a:t>Labor Unions and Reform Laws 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9952038" y="6443664"/>
            <a:ext cx="4191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700" b="1" dirty="0">
                <a:solidFill>
                  <a:srgbClr val="003399"/>
                </a:solidFill>
              </a:rPr>
              <a:t>NEXT</a:t>
            </a:r>
            <a:endParaRPr lang="en-US" altLang="en-US" sz="800" b="1" dirty="0">
              <a:solidFill>
                <a:srgbClr val="003399"/>
              </a:solidFill>
            </a:endParaRPr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834009" y="1852903"/>
            <a:ext cx="10911523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/>
              <a:t>Reform Laws</a:t>
            </a:r>
          </a:p>
          <a:p>
            <a:r>
              <a:rPr lang="en-US" altLang="en-US" sz="2800" dirty="0"/>
              <a:t>•	British, U.S</a:t>
            </a:r>
            <a:r>
              <a:rPr lang="en-US" altLang="en-US" sz="2800"/>
              <a:t>. </a:t>
            </a:r>
            <a:r>
              <a:rPr lang="en-US" altLang="en-US" sz="2800" smtClean="0"/>
              <a:t>pass laws to </a:t>
            </a:r>
            <a:r>
              <a:rPr lang="en-US" altLang="en-US" sz="2800"/>
              <a:t>stop </a:t>
            </a:r>
            <a:r>
              <a:rPr lang="en-US" altLang="en-US" sz="2800" smtClean="0"/>
              <a:t>the worst </a:t>
            </a:r>
            <a:r>
              <a:rPr lang="en-US" altLang="en-US" sz="2800" dirty="0"/>
              <a:t>abuses </a:t>
            </a:r>
            <a:r>
              <a:rPr lang="en-US" altLang="en-US" sz="2800"/>
              <a:t>of </a:t>
            </a:r>
            <a:r>
              <a:rPr lang="en-US" altLang="en-US" sz="2800" smtClean="0"/>
              <a:t>industrialization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1842 Mines Act in Britain stops women, </a:t>
            </a:r>
            <a:r>
              <a:rPr lang="en-US" altLang="en-US" sz="2800"/>
              <a:t>children </a:t>
            </a:r>
            <a:r>
              <a:rPr lang="en-US" altLang="en-US" sz="2800" smtClean="0"/>
              <a:t>working </a:t>
            </a:r>
            <a:r>
              <a:rPr lang="en-US" altLang="en-US" sz="2800" dirty="0"/>
              <a:t>underground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In 1847, workday for women, children limited </a:t>
            </a:r>
            <a:r>
              <a:rPr lang="en-US" altLang="en-US" sz="2800"/>
              <a:t>to </a:t>
            </a:r>
            <a:r>
              <a:rPr lang="en-US" altLang="en-US" sz="2800" smtClean="0"/>
              <a:t>10 </a:t>
            </a:r>
            <a:r>
              <a:rPr lang="en-US" altLang="en-US" sz="2800" dirty="0"/>
              <a:t>hours in Britain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800" dirty="0"/>
              <a:t>•	</a:t>
            </a:r>
            <a:r>
              <a:rPr lang="en-US" altLang="en-US" sz="2800" dirty="0">
                <a:cs typeface="Times New Roman" panose="02020603050405020304" pitchFamily="18" charset="0"/>
              </a:rPr>
              <a:t>U.S. ends child labor, sets maximum hours in 1904</a:t>
            </a:r>
            <a:r>
              <a:rPr lang="en-US" altLang="en-US" sz="2800" dirty="0"/>
              <a:t> </a:t>
            </a:r>
          </a:p>
        </p:txBody>
      </p:sp>
      <p:sp>
        <p:nvSpPr>
          <p:cNvPr id="279559" name="Oval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63150" y="6088738"/>
            <a:ext cx="259766" cy="51935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009" y="593408"/>
            <a:ext cx="10058400" cy="1097280"/>
          </a:xfrm>
        </p:spPr>
        <p:txBody>
          <a:bodyPr/>
          <a:lstStyle/>
          <a:p>
            <a:r>
              <a:rPr lang="en-US" altLang="en-US" b="1">
                <a:cs typeface="Times New Roman" panose="02020603050405020304" pitchFamily="18" charset="0"/>
              </a:rPr>
              <a:t>Labor Unions and Reform Laws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autoUpdateAnimBg="0"/>
      <p:bldP spid="279556" grpId="0" autoUpdateAnimBg="0"/>
      <p:bldP spid="2795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525888" y="1914705"/>
            <a:ext cx="1120676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/>
              <a:t>The Abolition of Slavery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400" dirty="0"/>
              <a:t>•	In 1833, reformers help end slavery in British empire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r>
              <a:rPr lang="en-US" altLang="en-US" sz="2400" dirty="0"/>
              <a:t>•	Slavery ends in U.S. in 1865; ends by 1888 </a:t>
            </a:r>
            <a:r>
              <a:rPr lang="en-US" altLang="en-US" sz="2400"/>
              <a:t>in </a:t>
            </a:r>
            <a:r>
              <a:rPr lang="en-US" altLang="en-US" sz="2400" smtClean="0"/>
              <a:t>rest </a:t>
            </a:r>
            <a:r>
              <a:rPr lang="en-US" altLang="en-US" sz="2400" dirty="0"/>
              <a:t>of Americas</a:t>
            </a:r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525888" y="3359745"/>
            <a:ext cx="1120676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/>
              <a:t>The Fight for Women’s Rights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400" dirty="0"/>
              <a:t>•	Women pursue economic and social rights as </a:t>
            </a:r>
            <a:r>
              <a:rPr lang="en-US" altLang="en-US" sz="2400"/>
              <a:t>early </a:t>
            </a:r>
            <a:r>
              <a:rPr lang="en-US" altLang="en-US" sz="2400" dirty="0"/>
              <a:t>	as 1848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r>
              <a:rPr lang="en-US" altLang="en-US" sz="2400" dirty="0"/>
              <a:t>•	International Council for Women founded 1888</a:t>
            </a:r>
            <a:r>
              <a:rPr lang="en-US" altLang="en-US" sz="2400"/>
              <a:t>; </a:t>
            </a:r>
            <a:r>
              <a:rPr lang="en-US" altLang="en-US" sz="2400" smtClean="0"/>
              <a:t>worldwide </a:t>
            </a:r>
            <a:r>
              <a:rPr lang="en-US" altLang="en-US" sz="2400" dirty="0"/>
              <a:t>membership</a:t>
            </a:r>
          </a:p>
        </p:txBody>
      </p:sp>
      <p:sp>
        <p:nvSpPr>
          <p:cNvPr id="280589" name="Text Box 13"/>
          <p:cNvSpPr txBox="1">
            <a:spLocks noChangeArrowheads="1"/>
          </p:cNvSpPr>
          <p:nvPr/>
        </p:nvSpPr>
        <p:spPr bwMode="auto">
          <a:xfrm>
            <a:off x="525888" y="4950632"/>
            <a:ext cx="1120676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/>
              <a:t>Reforms Spread to Many Areas of Life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n-US" altLang="en-US" sz="2400" dirty="0"/>
              <a:t>•	Reformers establish free public schools in Europe </a:t>
            </a:r>
            <a:r>
              <a:rPr lang="en-US" altLang="en-US" sz="2400"/>
              <a:t>in </a:t>
            </a:r>
            <a:r>
              <a:rPr lang="en-US" altLang="en-US" sz="2400" smtClean="0"/>
              <a:t>late </a:t>
            </a:r>
            <a:r>
              <a:rPr lang="en-US" altLang="en-US" sz="2400" dirty="0"/>
              <a:t>1800s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r>
              <a:rPr lang="en-US" altLang="en-US" sz="2400" dirty="0"/>
              <a:t>•	</a:t>
            </a:r>
            <a:r>
              <a:rPr lang="en-US" altLang="en-US" sz="2400" dirty="0">
                <a:cs typeface="Times New Roman" panose="02020603050405020304" pitchFamily="18" charset="0"/>
              </a:rPr>
              <a:t>Public schools common in U.S. by 1850s; </a:t>
            </a:r>
            <a:r>
              <a:rPr lang="en-US" altLang="en-US" sz="2400">
                <a:cs typeface="Times New Roman" panose="02020603050405020304" pitchFamily="18" charset="0"/>
              </a:rPr>
              <a:t>prison </a:t>
            </a:r>
            <a:r>
              <a:rPr lang="en-US" altLang="en-US" sz="2400" smtClean="0">
                <a:cs typeface="Times New Roman" panose="02020603050405020304" pitchFamily="18" charset="0"/>
              </a:rPr>
              <a:t>reform </a:t>
            </a:r>
            <a:r>
              <a:rPr lang="en-US" altLang="en-US" sz="2400" dirty="0">
                <a:cs typeface="Times New Roman" panose="02020603050405020304" pitchFamily="18" charset="0"/>
              </a:rPr>
              <a:t>also sought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888" y="549317"/>
            <a:ext cx="10058400" cy="1097280"/>
          </a:xfrm>
        </p:spPr>
        <p:txBody>
          <a:bodyPr/>
          <a:lstStyle/>
          <a:p>
            <a:r>
              <a:rPr lang="en-US" altLang="en-US" b="1">
                <a:cs typeface="Times New Roman" panose="02020603050405020304" pitchFamily="18" charset="0"/>
              </a:rPr>
              <a:t>The Reform Movement Spreads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0" grpId="0" autoUpdateAnimBg="0"/>
      <p:bldP spid="280588" grpId="0" autoUpdateAnimBg="0"/>
      <p:bldP spid="28058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0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2594302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Industrial Development in the United States </a:t>
            </a: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Development in the United States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dirty="0"/>
              <a:t>Industrialization in the United States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U.S</a:t>
            </a:r>
            <a:r>
              <a:rPr lang="en-US" altLang="en-US" dirty="0"/>
              <a:t>. has natural and labor resources needed to </a:t>
            </a:r>
            <a:r>
              <a:rPr lang="en-US" altLang="en-US" dirty="0" smtClean="0"/>
              <a:t>industrialize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Samuel </a:t>
            </a:r>
            <a:r>
              <a:rPr lang="en-US" altLang="en-US" dirty="0"/>
              <a:t>Slater, English textile worker, builds textile </a:t>
            </a:r>
            <a:r>
              <a:rPr lang="en-US" altLang="en-US" dirty="0" smtClean="0"/>
              <a:t>mill </a:t>
            </a:r>
            <a:r>
              <a:rPr lang="en-US" altLang="en-US" dirty="0"/>
              <a:t>in U.S.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Lowell</a:t>
            </a:r>
            <a:r>
              <a:rPr lang="en-US" altLang="en-US" dirty="0"/>
              <a:t>, Massachusetts a mechanized textile center </a:t>
            </a:r>
            <a:r>
              <a:rPr lang="en-US" altLang="en-US" dirty="0" smtClean="0"/>
              <a:t>by </a:t>
            </a:r>
            <a:r>
              <a:rPr lang="en-US" altLang="en-US" dirty="0"/>
              <a:t>1820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Manufacturing </a:t>
            </a:r>
            <a:r>
              <a:rPr lang="en-US" altLang="en-US" dirty="0"/>
              <a:t>towns spring up around factories </a:t>
            </a:r>
            <a:r>
              <a:rPr lang="en-US" altLang="en-US" dirty="0" smtClean="0"/>
              <a:t>across </a:t>
            </a:r>
            <a:r>
              <a:rPr lang="en-US" altLang="en-US" dirty="0"/>
              <a:t>the country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Young </a:t>
            </a:r>
            <a:r>
              <a:rPr lang="en-US" altLang="en-US" dirty="0"/>
              <a:t>single women flock to factory towns, work in </a:t>
            </a:r>
            <a:r>
              <a:rPr lang="en-US" altLang="en-US" dirty="0" smtClean="0"/>
              <a:t>textile </a:t>
            </a:r>
            <a:r>
              <a:rPr lang="en-US" altLang="en-US" dirty="0"/>
              <a:t>mills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</a:t>
            </a:r>
            <a:r>
              <a:rPr lang="en-US" altLang="en-US" dirty="0" smtClean="0">
                <a:cs typeface="Times New Roman" panose="02020603050405020304" pitchFamily="18" charset="0"/>
              </a:rPr>
              <a:t>Clothing</a:t>
            </a:r>
            <a:r>
              <a:rPr lang="en-US" altLang="en-US" dirty="0">
                <a:cs typeface="Times New Roman" panose="02020603050405020304" pitchFamily="18" charset="0"/>
              </a:rPr>
              <a:t>, shoemaking industries soon mechanize</a:t>
            </a:r>
            <a:r>
              <a:rPr lang="en-US" alt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Later Expansion of U.S. </a:t>
            </a:r>
            <a:r>
              <a:rPr lang="en-US" altLang="en-US" b="1" dirty="0" smtClean="0"/>
              <a:t>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dirty="0" smtClean="0"/>
              <a:t>•  Industrialization </a:t>
            </a:r>
            <a:r>
              <a:rPr lang="en-US" altLang="en-US" sz="3200" dirty="0"/>
              <a:t>picks up during post-Civil War </a:t>
            </a:r>
            <a:r>
              <a:rPr lang="en-US" altLang="en-US" sz="3200" dirty="0" smtClean="0"/>
              <a:t>technology </a:t>
            </a:r>
            <a:r>
              <a:rPr lang="en-US" altLang="en-US" sz="3200" dirty="0"/>
              <a:t>boom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3200" dirty="0" smtClean="0"/>
              <a:t>•  Cities </a:t>
            </a:r>
            <a:r>
              <a:rPr lang="en-US" altLang="en-US" sz="3200" dirty="0"/>
              <a:t>like Chicago expand rapidly due to location </a:t>
            </a:r>
            <a:r>
              <a:rPr lang="en-US" altLang="en-US" sz="3200" dirty="0" smtClean="0"/>
              <a:t>on </a:t>
            </a:r>
            <a:r>
              <a:rPr lang="en-US" altLang="en-US" sz="3200" dirty="0"/>
              <a:t>railroad lines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3200" dirty="0" smtClean="0"/>
              <a:t>•  Small </a:t>
            </a:r>
            <a:r>
              <a:rPr lang="en-US" altLang="en-US" sz="3200" dirty="0"/>
              <a:t>companies merge to form larger, powerful </a:t>
            </a:r>
            <a:r>
              <a:rPr lang="en-US" altLang="en-US" sz="3200" dirty="0" smtClean="0"/>
              <a:t>companies</a:t>
            </a:r>
            <a:endParaRPr lang="en-US" alt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8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Rise of </a:t>
            </a:r>
            <a:r>
              <a:rPr lang="en-US" altLang="en-US" b="1" dirty="0" smtClean="0"/>
              <a:t>Corporations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dirty="0" smtClean="0"/>
              <a:t>•  </a:t>
            </a:r>
            <a:r>
              <a:rPr lang="en-US" altLang="en-US" sz="3200" b="1" dirty="0" smtClean="0">
                <a:solidFill>
                  <a:srgbClr val="008000"/>
                </a:solidFill>
              </a:rPr>
              <a:t>Stock</a:t>
            </a:r>
            <a:r>
              <a:rPr lang="en-US" altLang="en-US" sz="3200" dirty="0" smtClean="0"/>
              <a:t>—limited </a:t>
            </a:r>
            <a:r>
              <a:rPr lang="en-US" altLang="en-US" sz="3200" dirty="0"/>
              <a:t>ownership rights for company, sold </a:t>
            </a:r>
            <a:r>
              <a:rPr lang="en-US" altLang="en-US" sz="3200" dirty="0" smtClean="0"/>
              <a:t>to </a:t>
            </a:r>
            <a:r>
              <a:rPr lang="en-US" altLang="en-US" sz="3200" dirty="0"/>
              <a:t>raise money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3200" dirty="0" smtClean="0"/>
              <a:t>•  </a:t>
            </a:r>
            <a:r>
              <a:rPr lang="en-US" altLang="en-US" sz="3200" b="1" dirty="0" smtClean="0">
                <a:solidFill>
                  <a:srgbClr val="008000"/>
                </a:solidFill>
              </a:rPr>
              <a:t>Corporation</a:t>
            </a:r>
            <a:r>
              <a:rPr lang="en-US" altLang="en-US" sz="3200" dirty="0" smtClean="0"/>
              <a:t>—company </a:t>
            </a:r>
            <a:r>
              <a:rPr lang="en-US" altLang="en-US" sz="3200" dirty="0"/>
              <a:t>owned by stockholders, </a:t>
            </a:r>
            <a:r>
              <a:rPr lang="en-US" altLang="en-US" sz="3200" dirty="0" smtClean="0"/>
              <a:t>share </a:t>
            </a:r>
            <a:r>
              <a:rPr lang="en-US" altLang="en-US" sz="3200" dirty="0"/>
              <a:t>profits not debts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3200" dirty="0" smtClean="0"/>
              <a:t>• 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Large </a:t>
            </a:r>
            <a:r>
              <a:rPr lang="en-US" altLang="en-US" sz="3200" dirty="0">
                <a:cs typeface="Times New Roman" panose="02020603050405020304" pitchFamily="18" charset="0"/>
              </a:rPr>
              <a:t>corporations attempt to control as much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business </a:t>
            </a:r>
            <a:r>
              <a:rPr lang="en-US" altLang="en-US" sz="3200" dirty="0">
                <a:cs typeface="Times New Roman" panose="02020603050405020304" pitchFamily="18" charset="0"/>
              </a:rPr>
              <a:t>as they can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Continental Europe Industrializes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dirty="0"/>
              <a:t>Troubles in Continental Europe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Revolution </a:t>
            </a:r>
            <a:r>
              <a:rPr lang="en-US" altLang="en-US" dirty="0"/>
              <a:t>and Napoleonic wars disrupted early </a:t>
            </a:r>
            <a:r>
              <a:rPr lang="en-US" altLang="en-US" dirty="0" smtClean="0"/>
              <a:t>19th-century </a:t>
            </a:r>
            <a:r>
              <a:rPr lang="en-US" altLang="en-US" dirty="0"/>
              <a:t>economy</a:t>
            </a:r>
          </a:p>
          <a:p>
            <a:pPr marL="0" indent="0">
              <a:buNone/>
            </a:pPr>
            <a:r>
              <a:rPr lang="en-US" altLang="en-US" sz="2800" b="1" dirty="0"/>
              <a:t>Beginnings in Belgium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Belgium </a:t>
            </a:r>
            <a:r>
              <a:rPr lang="en-US" altLang="en-US" dirty="0"/>
              <a:t>has iron ore, coal, water transportation 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British </a:t>
            </a:r>
            <a:r>
              <a:rPr lang="en-US" altLang="en-US" dirty="0"/>
              <a:t>workers smuggle in machine plans, start </a:t>
            </a:r>
            <a:r>
              <a:rPr lang="en-US" altLang="en-US" dirty="0" smtClean="0"/>
              <a:t>companies </a:t>
            </a:r>
            <a:r>
              <a:rPr lang="en-US" altLang="en-US" dirty="0"/>
              <a:t>(1799)</a:t>
            </a:r>
          </a:p>
          <a:p>
            <a:pPr marL="0" indent="0">
              <a:buNone/>
            </a:pPr>
            <a:r>
              <a:rPr lang="en-US" altLang="en-US" sz="2800" b="1" dirty="0"/>
              <a:t>Germany Industrializes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Political</a:t>
            </a:r>
            <a:r>
              <a:rPr lang="en-US" altLang="en-US" dirty="0"/>
              <a:t>, economic barriers; but industry, railroads </a:t>
            </a:r>
            <a:r>
              <a:rPr lang="en-US" altLang="en-US" dirty="0" smtClean="0"/>
              <a:t>boom </a:t>
            </a:r>
            <a:r>
              <a:rPr lang="en-US" altLang="en-US" dirty="0"/>
              <a:t>by </a:t>
            </a:r>
            <a:r>
              <a:rPr lang="en-US" altLang="en-US" dirty="0" smtClean="0"/>
              <a:t>mid-century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The Impact of Industrialization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800" b="1" dirty="0"/>
              <a:t>Rise of Global Inequality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Wealth </a:t>
            </a:r>
            <a:r>
              <a:rPr lang="en-US" altLang="en-US" dirty="0"/>
              <a:t>gap widens; non-industrialized countries </a:t>
            </a:r>
            <a:r>
              <a:rPr lang="en-US" altLang="en-US" dirty="0" smtClean="0"/>
              <a:t>fall </a:t>
            </a:r>
            <a:r>
              <a:rPr lang="en-US" altLang="en-US" dirty="0"/>
              <a:t>further behind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European </a:t>
            </a:r>
            <a:r>
              <a:rPr lang="en-US" altLang="en-US" dirty="0"/>
              <a:t>nations, U.S., Japan exploit colonies </a:t>
            </a:r>
            <a:r>
              <a:rPr lang="en-US" altLang="en-US" dirty="0" smtClean="0"/>
              <a:t>for </a:t>
            </a:r>
            <a:r>
              <a:rPr lang="en-US" altLang="en-US" dirty="0"/>
              <a:t>resources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Imperialism </a:t>
            </a:r>
            <a:r>
              <a:rPr lang="en-US" altLang="en-US" dirty="0"/>
              <a:t>spreads due to need for raw </a:t>
            </a:r>
            <a:r>
              <a:rPr lang="en-US" altLang="en-US" dirty="0" smtClean="0"/>
              <a:t>materials</a:t>
            </a:r>
            <a:r>
              <a:rPr lang="en-US" altLang="en-US" dirty="0"/>
              <a:t>, markets 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sz="2800" b="1" dirty="0"/>
              <a:t>Transformation of Society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Europe </a:t>
            </a:r>
            <a:r>
              <a:rPr lang="en-US" altLang="en-US" dirty="0"/>
              <a:t>and U.S. gain economic power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African </a:t>
            </a:r>
            <a:r>
              <a:rPr lang="en-US" altLang="en-US" dirty="0"/>
              <a:t>and Asian economies lag, based on </a:t>
            </a:r>
            <a:r>
              <a:rPr lang="en-US" altLang="en-US" dirty="0" smtClean="0"/>
              <a:t>agriculture</a:t>
            </a:r>
            <a:r>
              <a:rPr lang="en-US" altLang="en-US" dirty="0"/>
              <a:t>, crafts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•  </a:t>
            </a:r>
            <a:r>
              <a:rPr lang="en-US" altLang="en-US" dirty="0" smtClean="0">
                <a:cs typeface="Times New Roman" panose="02020603050405020304" pitchFamily="18" charset="0"/>
              </a:rPr>
              <a:t>Rise </a:t>
            </a:r>
            <a:r>
              <a:rPr lang="en-US" altLang="en-US" dirty="0">
                <a:cs typeface="Times New Roman" panose="02020603050405020304" pitchFamily="18" charset="0"/>
              </a:rPr>
              <a:t>of middle class strengthens democracy, calls </a:t>
            </a:r>
            <a:r>
              <a:rPr lang="en-US" altLang="en-US" dirty="0" smtClean="0">
                <a:cs typeface="Times New Roman" panose="02020603050405020304" pitchFamily="18" charset="0"/>
              </a:rPr>
              <a:t>for </a:t>
            </a:r>
            <a:r>
              <a:rPr lang="en-US" altLang="en-US" dirty="0">
                <a:cs typeface="Times New Roman" panose="02020603050405020304" pitchFamily="18" charset="0"/>
              </a:rPr>
              <a:t>social reform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6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9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5763" y="3152970"/>
            <a:ext cx="6516710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Complete the vocabulary for Chapter 9 Section 4</a:t>
            </a:r>
          </a:p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Page 302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2688896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altLang="en-US" b="1" dirty="0">
                <a:solidFill>
                  <a:srgbClr val="003399"/>
                </a:solidFill>
                <a:cs typeface="Times New Roman" panose="02020603050405020304" pitchFamily="18" charset="0"/>
              </a:rPr>
              <a:t>Reforming the</a:t>
            </a:r>
            <a:br>
              <a:rPr lang="en-US" altLang="en-US" b="1" dirty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003399"/>
                </a:solidFill>
                <a:cs typeface="Times New Roman" panose="02020603050405020304" pitchFamily="18" charset="0"/>
              </a:rPr>
              <a:t>Industrial World </a:t>
            </a:r>
          </a:p>
        </p:txBody>
      </p: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ur Seasons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Seasons_16x9.potx" id="{C09F2ED6-7B68-4305-826F-E326D3225887}" vid="{B7CA04BF-89D1-446E-AA25-D46A14229824}"/>
    </a:ext>
  </a:extLst>
</a:theme>
</file>

<file path=ppt/theme/theme2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88A576-A2E7-4760-927D-B5BF8CF93C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Four seasons nature presentation (widescreen)</Template>
  <TotalTime>0</TotalTime>
  <Words>474</Words>
  <Application>Microsoft Office PowerPoint</Application>
  <PresentationFormat>Widescreen</PresentationFormat>
  <Paragraphs>107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Constantia</vt:lpstr>
      <vt:lpstr>Times New Roman</vt:lpstr>
      <vt:lpstr>Wingdings</vt:lpstr>
      <vt:lpstr>Four Seasons 16x9</vt:lpstr>
      <vt:lpstr>Industrialization Spreads </vt:lpstr>
      <vt:lpstr>Industrial Development in the United States </vt:lpstr>
      <vt:lpstr>Industrial Development in the United States </vt:lpstr>
      <vt:lpstr>Later Expansion of U.S. Industry</vt:lpstr>
      <vt:lpstr>The Rise of Corporations</vt:lpstr>
      <vt:lpstr>Continental Europe Industrializes </vt:lpstr>
      <vt:lpstr>The Impact of Industrialization </vt:lpstr>
      <vt:lpstr>Chapter 9 </vt:lpstr>
      <vt:lpstr>Reforming the Industrial World </vt:lpstr>
      <vt:lpstr>The Philosophers of Industrialization </vt:lpstr>
      <vt:lpstr>The Philosophers of Industrialization</vt:lpstr>
      <vt:lpstr>The Rise of Socialism </vt:lpstr>
      <vt:lpstr>Marxism: Radical Socialism </vt:lpstr>
      <vt:lpstr>The Communist Manifesto 1648</vt:lpstr>
      <vt:lpstr>The Future According to Marx</vt:lpstr>
      <vt:lpstr>Labor Unions and Reform Laws </vt:lpstr>
      <vt:lpstr>Labor Unions and Reform Laws</vt:lpstr>
      <vt:lpstr>The Reform Movement Spreads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2015-01-07T16:51:34Z</dcterms:created>
  <dcterms:modified xsi:type="dcterms:W3CDTF">2015-01-12T18:06:08Z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TC040015419991</vt:lpwstr>
  </property>
</Properties>
</file>