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CA6AEEB-2437-4540-B0CD-A26E36F9ACC3}"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36B1-3160-B940-B9A3-487D25AAAFC4}" type="slidenum">
              <a:rPr lang="en-US" smtClean="0"/>
              <a:pPr/>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6AEEB-2437-4540-B0CD-A26E36F9ACC3}"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D36B1-3160-B940-B9A3-487D25AAAFC4}"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CA6AEEB-2437-4540-B0CD-A26E36F9ACC3}"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36B1-3160-B940-B9A3-487D25AAAFC4}"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ACA6AEEB-2437-4540-B0CD-A26E36F9ACC3}"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36B1-3160-B940-B9A3-487D25AAAFC4}"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CA6AEEB-2437-4540-B0CD-A26E36F9ACC3}"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36B1-3160-B940-B9A3-487D25AAAFC4}"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CA6AEEB-2437-4540-B0CD-A26E36F9ACC3}" type="datetimeFigureOut">
              <a:rPr lang="en-US" smtClean="0"/>
              <a:pPr/>
              <a:t>8/11/2015</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A6AEEB-2437-4540-B0CD-A26E36F9ACC3}"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D36B1-3160-B940-B9A3-487D25AAAFC4}"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CA6AEEB-2437-4540-B0CD-A26E36F9ACC3}"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D36B1-3160-B940-B9A3-487D25AAAFC4}"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CA6AEEB-2437-4540-B0CD-A26E36F9ACC3}"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D36B1-3160-B940-B9A3-487D25AAAF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CA6AEEB-2437-4540-B0CD-A26E36F9ACC3}"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BD36B1-3160-B940-B9A3-487D25AAAFC4}"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6AEEB-2437-4540-B0CD-A26E36F9ACC3}"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BD36B1-3160-B940-B9A3-487D25AAAF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6AEEB-2437-4540-B0CD-A26E36F9ACC3}"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D36B1-3160-B940-B9A3-487D25AAAF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6AEEB-2437-4540-B0CD-A26E36F9ACC3}" type="datetimeFigureOut">
              <a:rPr lang="en-US" smtClean="0"/>
              <a:pPr/>
              <a:t>8/11/2015</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4BD36B1-3160-B940-B9A3-487D25AAAFC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Fiction</a:t>
            </a:r>
            <a:endParaRPr lang="en-US" sz="5400" dirty="0"/>
          </a:p>
        </p:txBody>
      </p:sp>
      <p:sp>
        <p:nvSpPr>
          <p:cNvPr id="3" name="Subtitle 2"/>
          <p:cNvSpPr>
            <a:spLocks noGrp="1"/>
          </p:cNvSpPr>
          <p:nvPr>
            <p:ph type="subTitle" idx="1"/>
          </p:nvPr>
        </p:nvSpPr>
        <p:spPr>
          <a:xfrm>
            <a:off x="3352800" y="3711388"/>
            <a:ext cx="5672328" cy="886968"/>
          </a:xfrm>
        </p:spPr>
        <p:txBody>
          <a:bodyPr>
            <a:noAutofit/>
          </a:bodyPr>
          <a:lstStyle/>
          <a:p>
            <a:r>
              <a:rPr lang="en-US" sz="3600" dirty="0" smtClean="0"/>
              <a:t>And the Nature of Truth</a:t>
            </a:r>
            <a:endParaRPr lang="en-US" sz="36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 Plot</a:t>
            </a:r>
            <a:endParaRPr lang="en-US" dirty="0"/>
          </a:p>
        </p:txBody>
      </p:sp>
      <p:sp>
        <p:nvSpPr>
          <p:cNvPr id="3" name="Content Placeholder 2"/>
          <p:cNvSpPr>
            <a:spLocks noGrp="1"/>
          </p:cNvSpPr>
          <p:nvPr>
            <p:ph idx="1"/>
          </p:nvPr>
        </p:nvSpPr>
        <p:spPr/>
        <p:txBody>
          <a:bodyPr>
            <a:normAutofit fontScale="92500" lnSpcReduction="10000"/>
          </a:bodyPr>
          <a:lstStyle/>
          <a:p>
            <a:r>
              <a:rPr lang="en-US" sz="3200" b="0" dirty="0" smtClean="0">
                <a:latin typeface="Arial Black"/>
                <a:cs typeface="Arial Black"/>
              </a:rPr>
              <a:t>Using a text you have read for class, identify the events of the story or novel or play and identify how these events are linked by cause or necessity.</a:t>
            </a:r>
          </a:p>
          <a:p>
            <a:r>
              <a:rPr lang="en-US" sz="3200" b="0" dirty="0" smtClean="0">
                <a:latin typeface="Arial Black"/>
                <a:cs typeface="Arial Black"/>
              </a:rPr>
              <a:t>Then discuss how, in real life, these events would be supplemented by intervening or alternate events.</a:t>
            </a:r>
            <a:endParaRPr lang="en-US" sz="3200" b="0" dirty="0">
              <a:latin typeface="Arial Black"/>
              <a:cs typeface="Arial Black"/>
            </a:endParaRP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dirty="0" smtClean="0"/>
              <a:t>How Characters “Lie”</a:t>
            </a:r>
            <a:endParaRPr lang="en-US" dirty="0"/>
          </a:p>
        </p:txBody>
      </p:sp>
      <p:sp>
        <p:nvSpPr>
          <p:cNvPr id="3" name="Content Placeholder 2"/>
          <p:cNvSpPr>
            <a:spLocks noGrp="1"/>
          </p:cNvSpPr>
          <p:nvPr>
            <p:ph idx="1"/>
          </p:nvPr>
        </p:nvSpPr>
        <p:spPr>
          <a:xfrm>
            <a:off x="457200" y="1676400"/>
            <a:ext cx="8229600" cy="4953000"/>
          </a:xfrm>
        </p:spPr>
        <p:txBody>
          <a:bodyPr>
            <a:normAutofit/>
          </a:bodyPr>
          <a:lstStyle/>
          <a:p>
            <a:r>
              <a:rPr lang="en-US" dirty="0" smtClean="0"/>
              <a:t>The simplest distinction between real people and literary characters is what literary characters </a:t>
            </a:r>
            <a:r>
              <a:rPr lang="en-US" i="1" dirty="0" smtClean="0"/>
              <a:t>don’t</a:t>
            </a:r>
            <a:r>
              <a:rPr lang="en-US" dirty="0" smtClean="0"/>
              <a:t> do. ( You can let your imagination supply some of what’s missing, if you like, but you could never fill in </a:t>
            </a:r>
            <a:r>
              <a:rPr lang="en-US" i="1" dirty="0" smtClean="0"/>
              <a:t>everything</a:t>
            </a:r>
            <a:r>
              <a:rPr lang="en-US" dirty="0" smtClean="0"/>
              <a:t>.)</a:t>
            </a:r>
          </a:p>
          <a:p>
            <a:r>
              <a:rPr lang="en-US" dirty="0" smtClean="0"/>
              <a:t>The author who creates literary characters </a:t>
            </a:r>
            <a:r>
              <a:rPr lang="en-US" i="1" dirty="0" smtClean="0"/>
              <a:t>selects </a:t>
            </a:r>
            <a:r>
              <a:rPr lang="en-US" dirty="0" smtClean="0"/>
              <a:t>details of conversation, action, and influence to build an image of a person.</a:t>
            </a:r>
          </a:p>
          <a:p>
            <a:r>
              <a:rPr lang="en-US" dirty="0" smtClean="0"/>
              <a:t>The selection of details the author uses to create characters is </a:t>
            </a:r>
            <a:r>
              <a:rPr lang="en-US" i="1" dirty="0" smtClean="0"/>
              <a:t>purposeful</a:t>
            </a:r>
            <a:r>
              <a:rPr lang="en-US" dirty="0" smtClean="0"/>
              <a:t>.  That is, each detail says something or means something of significance in the story.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 Character</a:t>
            </a:r>
            <a:endParaRPr lang="en-US" dirty="0"/>
          </a:p>
        </p:txBody>
      </p:sp>
      <p:sp>
        <p:nvSpPr>
          <p:cNvPr id="3" name="Content Placeholder 2"/>
          <p:cNvSpPr>
            <a:spLocks noGrp="1"/>
          </p:cNvSpPr>
          <p:nvPr>
            <p:ph idx="1"/>
          </p:nvPr>
        </p:nvSpPr>
        <p:spPr/>
        <p:txBody>
          <a:bodyPr/>
          <a:lstStyle/>
          <a:p>
            <a:r>
              <a:rPr lang="en-US" dirty="0" smtClean="0">
                <a:latin typeface="Arial Black"/>
                <a:cs typeface="Arial Black"/>
              </a:rPr>
              <a:t>Choose a character from a text you are reading. Make a list of details that you know about this character. Discuss how each detail is purposeful—that is, helps the reader understand the character and his or her situation in life. Then consider what the story would be missing if some of the details were changed or eliminated.</a:t>
            </a:r>
            <a:endParaRPr lang="en-US" dirty="0">
              <a:latin typeface="Arial Black"/>
              <a:cs typeface="Arial Black"/>
            </a:endParaRP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Setting “Lies”</a:t>
            </a:r>
            <a:endParaRPr lang="en-US" dirty="0"/>
          </a:p>
        </p:txBody>
      </p:sp>
      <p:sp>
        <p:nvSpPr>
          <p:cNvPr id="3" name="Content Placeholder 2"/>
          <p:cNvSpPr>
            <a:spLocks noGrp="1"/>
          </p:cNvSpPr>
          <p:nvPr>
            <p:ph idx="1"/>
          </p:nvPr>
        </p:nvSpPr>
        <p:spPr>
          <a:xfrm>
            <a:off x="457200" y="1752600"/>
            <a:ext cx="8229600" cy="4876800"/>
          </a:xfrm>
        </p:spPr>
        <p:txBody>
          <a:bodyPr>
            <a:noAutofit/>
          </a:bodyPr>
          <a:lstStyle/>
          <a:p>
            <a:r>
              <a:rPr lang="en-US" dirty="0" smtClean="0"/>
              <a:t>In a really good book, you can just BE there in your mind.</a:t>
            </a:r>
          </a:p>
          <a:p>
            <a:r>
              <a:rPr lang="en-US" dirty="0" smtClean="0"/>
              <a:t>But not really. Even when your imagination is full of the place of the story—its weather, its flora and fauna, its buildings and monuments, its crowds or its isolation—you’re only getting part of the picture.</a:t>
            </a:r>
          </a:p>
          <a:p>
            <a:r>
              <a:rPr lang="en-US" dirty="0" smtClean="0"/>
              <a:t>But what a part! Setting, like plot and characters, is </a:t>
            </a:r>
            <a:r>
              <a:rPr lang="en-US" i="1" dirty="0" smtClean="0"/>
              <a:t>purposeful</a:t>
            </a:r>
            <a:r>
              <a:rPr lang="en-US" dirty="0" smtClean="0"/>
              <a:t>. It moves forward the plot or influences the characters or establishes the tone or contributes to the theme. In literary fiction, the setting is not just wallpaper!</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 Setting</a:t>
            </a:r>
            <a:endParaRPr lang="en-US" dirty="0"/>
          </a:p>
        </p:txBody>
      </p:sp>
      <p:sp>
        <p:nvSpPr>
          <p:cNvPr id="3" name="Content Placeholder 2"/>
          <p:cNvSpPr>
            <a:spLocks noGrp="1"/>
          </p:cNvSpPr>
          <p:nvPr>
            <p:ph idx="1"/>
          </p:nvPr>
        </p:nvSpPr>
        <p:spPr>
          <a:xfrm>
            <a:off x="457200" y="2057400"/>
            <a:ext cx="8229600" cy="4267199"/>
          </a:xfrm>
        </p:spPr>
        <p:txBody>
          <a:bodyPr/>
          <a:lstStyle/>
          <a:p>
            <a:r>
              <a:rPr lang="en-US" dirty="0" smtClean="0">
                <a:latin typeface="Arial Black"/>
                <a:cs typeface="Arial Black"/>
              </a:rPr>
              <a:t>Identify the setting of the text you are studying. But sure to identify time (time of day or time of year or even decade or century) as well as place. Be very specific.  Then, discuss the significance of the setting to the actions of the characters, to their beliefs and assumptions, to the choices they make, and to the relationships they develop, ignore, or cultivate.</a:t>
            </a:r>
            <a:endParaRPr lang="en-US" dirty="0">
              <a:latin typeface="Arial Black"/>
              <a:cs typeface="Arial Black"/>
            </a:endParaRP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“Lies” of Language</a:t>
            </a:r>
            <a:endParaRPr lang="en-US" dirty="0"/>
          </a:p>
        </p:txBody>
      </p:sp>
      <p:sp>
        <p:nvSpPr>
          <p:cNvPr id="3" name="Content Placeholder 2"/>
          <p:cNvSpPr>
            <a:spLocks noGrp="1"/>
          </p:cNvSpPr>
          <p:nvPr>
            <p:ph idx="1"/>
          </p:nvPr>
        </p:nvSpPr>
        <p:spPr/>
        <p:txBody>
          <a:bodyPr>
            <a:normAutofit/>
          </a:bodyPr>
          <a:lstStyle/>
          <a:p>
            <a:r>
              <a:rPr lang="en-US" dirty="0" smtClean="0"/>
              <a:t>Nothing lies better than language. Or more powerfully. Or with greater purpose. Consider the sentences that open a few masterful stories.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“The Cask of Amontillado” by Edgar Allen Poe</a:t>
            </a:r>
            <a:endParaRPr lang="en-US" dirty="0"/>
          </a:p>
        </p:txBody>
      </p:sp>
      <p:sp>
        <p:nvSpPr>
          <p:cNvPr id="3" name="Content Placeholder 2"/>
          <p:cNvSpPr>
            <a:spLocks noGrp="1"/>
          </p:cNvSpPr>
          <p:nvPr>
            <p:ph idx="1"/>
          </p:nvPr>
        </p:nvSpPr>
        <p:spPr>
          <a:xfrm>
            <a:off x="457200" y="1828800"/>
            <a:ext cx="8229600" cy="4800599"/>
          </a:xfrm>
        </p:spPr>
        <p:txBody>
          <a:bodyPr>
            <a:normAutofit/>
          </a:bodyPr>
          <a:lstStyle/>
          <a:p>
            <a:pPr indent="0">
              <a:buNone/>
            </a:pPr>
            <a:r>
              <a:rPr lang="en-US" i="1" dirty="0" smtClean="0"/>
              <a:t>“The thousand injuries of </a:t>
            </a:r>
            <a:r>
              <a:rPr lang="en-US" i="1" dirty="0" err="1" smtClean="0"/>
              <a:t>Fortunato</a:t>
            </a:r>
            <a:r>
              <a:rPr lang="en-US" i="1" dirty="0" smtClean="0"/>
              <a:t> I had borne as I best could, but when he ventured upon insult, I vowed revenge.  You, who so well know the nature of my soul, will not suppose, however, that I gave utterance to a threat.”</a:t>
            </a:r>
          </a:p>
          <a:p>
            <a:r>
              <a:rPr lang="en-US" dirty="0" smtClean="0"/>
              <a:t>Hyperbole. A </a:t>
            </a:r>
            <a:r>
              <a:rPr lang="en-US" i="1" dirty="0" smtClean="0"/>
              <a:t>thousand injuries</a:t>
            </a:r>
            <a:r>
              <a:rPr lang="en-US" dirty="0" smtClean="0"/>
              <a:t>? Who’s counting?</a:t>
            </a:r>
          </a:p>
          <a:p>
            <a:r>
              <a:rPr lang="en-US" dirty="0" smtClean="0"/>
              <a:t>Point of view. The speaker addresses us readers and assumes that we </a:t>
            </a:r>
            <a:r>
              <a:rPr lang="en-US" i="1" dirty="0" smtClean="0"/>
              <a:t>know the nature </a:t>
            </a:r>
            <a:r>
              <a:rPr lang="en-US" dirty="0" smtClean="0"/>
              <a:t>of his soul. In doing so, the speaker calls us in to witness the story intimately and presumably sympathetically. (The plan backfires.)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From “A Good Man Is Hard To Find” by Flannery O’Connor</a:t>
            </a:r>
            <a:endParaRPr lang="en-US" sz="4000" dirty="0"/>
          </a:p>
        </p:txBody>
      </p:sp>
      <p:sp>
        <p:nvSpPr>
          <p:cNvPr id="3" name="Content Placeholder 2"/>
          <p:cNvSpPr>
            <a:spLocks noGrp="1"/>
          </p:cNvSpPr>
          <p:nvPr>
            <p:ph idx="1"/>
          </p:nvPr>
        </p:nvSpPr>
        <p:spPr>
          <a:xfrm>
            <a:off x="457200" y="2057400"/>
            <a:ext cx="8229600" cy="4571999"/>
          </a:xfrm>
        </p:spPr>
        <p:txBody>
          <a:bodyPr>
            <a:normAutofit/>
          </a:bodyPr>
          <a:lstStyle/>
          <a:p>
            <a:pPr indent="0">
              <a:buNone/>
            </a:pPr>
            <a:r>
              <a:rPr lang="en-US" dirty="0" smtClean="0"/>
              <a:t>“’</a:t>
            </a:r>
            <a:r>
              <a:rPr lang="en-US" i="1" dirty="0" smtClean="0"/>
              <a:t>Now look here, Bailey,’ she said, ‘see here, read this,’ and she stood with one hand on her thin hip and the other rattling the newspaper at his bald head. ‘Here this fellow that calls himself The Misfit is </a:t>
            </a:r>
            <a:r>
              <a:rPr lang="en-US" i="1" dirty="0" err="1" smtClean="0"/>
              <a:t>aloose</a:t>
            </a:r>
            <a:r>
              <a:rPr lang="en-US" i="1" dirty="0" smtClean="0"/>
              <a:t> from the Federal pen and headed toward Florida and you read here what it says he did to these people.’”</a:t>
            </a:r>
          </a:p>
          <a:p>
            <a:r>
              <a:rPr lang="en-US" dirty="0" smtClean="0"/>
              <a:t>Dialogue. Well it might be true that the woman said these words. But there’s an even greater truth revealed—she </a:t>
            </a:r>
            <a:br>
              <a:rPr lang="en-US" dirty="0" smtClean="0"/>
            </a:br>
            <a:r>
              <a:rPr lang="en-US" dirty="0" smtClean="0"/>
              <a:t>is stubborn and single-minded, and she speaks in grammatically incorrect sentences. In these few line, </a:t>
            </a:r>
            <a:br>
              <a:rPr lang="en-US" dirty="0" smtClean="0"/>
            </a:br>
            <a:r>
              <a:rPr lang="en-US" dirty="0" smtClean="0"/>
              <a:t>she already seems annoying.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Paradox</a:t>
            </a:r>
            <a:endParaRPr lang="en-US" dirty="0"/>
          </a:p>
        </p:txBody>
      </p:sp>
      <p:sp>
        <p:nvSpPr>
          <p:cNvPr id="3" name="Content Placeholder 2"/>
          <p:cNvSpPr>
            <a:spLocks noGrp="1"/>
          </p:cNvSpPr>
          <p:nvPr>
            <p:ph idx="1"/>
          </p:nvPr>
        </p:nvSpPr>
        <p:spPr/>
        <p:txBody>
          <a:bodyPr/>
          <a:lstStyle/>
          <a:p>
            <a:r>
              <a:rPr lang="en-US" dirty="0" smtClean="0"/>
              <a:t>In the very greatest literary fiction, writers use a variety of devices which may, indeed, distort a literal truth. </a:t>
            </a:r>
            <a:r>
              <a:rPr lang="en-US" smtClean="0"/>
              <a:t>But </a:t>
            </a:r>
            <a:r>
              <a:rPr lang="en-US" dirty="0" smtClean="0"/>
              <a:t>these devices of Plot, Character, Setting, and Language work in the service of far greater truths, truths about the human condition, our joys and sorrows, our disappointments and our private glee</a:t>
            </a:r>
            <a:r>
              <a:rPr lang="en-US" smtClean="0"/>
              <a:t>. The </a:t>
            </a:r>
            <a:r>
              <a:rPr lang="en-US" dirty="0" smtClean="0"/>
              <a:t>stories we read by the great authors may be “fiction” in the sense of “made up,” but they also tell the truths that show us who we are and who we may hope to be.</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The Paradox, Part 1</a:t>
            </a:r>
            <a:endParaRPr lang="en-US" dirty="0"/>
          </a:p>
        </p:txBody>
      </p:sp>
      <p:sp>
        <p:nvSpPr>
          <p:cNvPr id="5" name="Content Placeholder 4"/>
          <p:cNvSpPr>
            <a:spLocks noGrp="1"/>
          </p:cNvSpPr>
          <p:nvPr>
            <p:ph idx="1"/>
          </p:nvPr>
        </p:nvSpPr>
        <p:spPr>
          <a:xfrm>
            <a:off x="457200" y="1981200"/>
            <a:ext cx="8229600" cy="4038601"/>
          </a:xfrm>
        </p:spPr>
        <p:txBody>
          <a:bodyPr>
            <a:normAutofit lnSpcReduction="10000"/>
          </a:bodyPr>
          <a:lstStyle/>
          <a:p>
            <a:r>
              <a:rPr lang="en-US" sz="3600" dirty="0" smtClean="0"/>
              <a:t>Overheard in conversation:</a:t>
            </a:r>
          </a:p>
          <a:p>
            <a:pPr marL="502920" lvl="1" indent="-64008">
              <a:buNone/>
            </a:pPr>
            <a:r>
              <a:rPr lang="en-US" sz="3600" dirty="0" smtClean="0"/>
              <a:t>“I wouldn’t believe a word he says. His stories of his encounters with women are pure fiction.”</a:t>
            </a:r>
          </a:p>
          <a:p>
            <a:pPr lvl="1"/>
            <a:endParaRPr lang="en-US" sz="3600" dirty="0" smtClean="0"/>
          </a:p>
          <a:p>
            <a:pPr lvl="1">
              <a:buNone/>
            </a:pPr>
            <a:r>
              <a:rPr lang="en-US" sz="3600" dirty="0" smtClean="0"/>
              <a:t>Question:</a:t>
            </a:r>
          </a:p>
          <a:p>
            <a:pPr lvl="1">
              <a:buNone/>
            </a:pPr>
            <a:r>
              <a:rPr lang="en-US" sz="3600" dirty="0" smtClean="0"/>
              <a:t> What does the listener think of “him”?</a:t>
            </a:r>
          </a:p>
          <a:p>
            <a:pPr lvl="1"/>
            <a:endParaRPr lang="en-US" sz="3600" dirty="0" smtClean="0"/>
          </a:p>
          <a:p>
            <a:pPr lvl="1"/>
            <a:endParaRPr lang="en-US" sz="3600" dirty="0"/>
          </a:p>
        </p:txBody>
      </p:sp>
      <p:sp>
        <p:nvSpPr>
          <p:cNvPr id="7"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Autofit/>
          </a:bodyPr>
          <a:lstStyle/>
          <a:p>
            <a:r>
              <a:rPr lang="en-US" sz="2800" dirty="0" smtClean="0"/>
              <a:t>The listener thinks he can’t be trusted to tell the truth, at least as far as his relationships with women are concerned.</a:t>
            </a:r>
          </a:p>
          <a:p>
            <a:r>
              <a:rPr lang="en-US" sz="2800" dirty="0" smtClean="0"/>
              <a:t>The listener thinks his stories are “fiction.”</a:t>
            </a:r>
          </a:p>
          <a:p>
            <a:r>
              <a:rPr lang="en-US" sz="2800" dirty="0" smtClean="0"/>
              <a:t>The listener thinks they are LIES.</a:t>
            </a:r>
          </a:p>
          <a:p>
            <a:endParaRPr lang="en-US" sz="2800" dirty="0" smtClean="0"/>
          </a:p>
          <a:p>
            <a:r>
              <a:rPr lang="en-US" sz="2800" dirty="0" smtClean="0"/>
              <a:t>BUT . . .</a:t>
            </a: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Paradox, Part 2</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Overheard in a classroom:</a:t>
            </a:r>
          </a:p>
          <a:p>
            <a:pPr indent="0">
              <a:buNone/>
            </a:pPr>
            <a:r>
              <a:rPr lang="en-US" sz="3600" dirty="0" smtClean="0"/>
              <a:t>“Fiction is one of the major ways we communicate important truths.”</a:t>
            </a:r>
          </a:p>
          <a:p>
            <a:pPr>
              <a:buNone/>
            </a:pPr>
            <a:endParaRPr lang="en-US" sz="3600" dirty="0" smtClean="0"/>
          </a:p>
          <a:p>
            <a:pPr indent="0">
              <a:buNone/>
            </a:pPr>
            <a:r>
              <a:rPr lang="en-US" sz="3600" dirty="0" smtClean="0"/>
              <a:t>Question: How can “fiction” mean both truth and lies?</a:t>
            </a:r>
            <a:endParaRPr lang="en-US" sz="36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3200" dirty="0" smtClean="0"/>
              <a:t>Fiction may not BE the truth, but it TELLS the truth. At least GOOD fiction does.</a:t>
            </a:r>
          </a:p>
          <a:p>
            <a:endParaRPr lang="en-US" sz="3200" dirty="0" smtClean="0"/>
          </a:p>
          <a:p>
            <a:r>
              <a:rPr lang="en-US" sz="3200" dirty="0" smtClean="0"/>
              <a:t>How can that be?</a:t>
            </a:r>
          </a:p>
          <a:p>
            <a:r>
              <a:rPr lang="en-US" sz="3200" dirty="0" smtClean="0"/>
              <a:t>The first answer has to do with INTENT.</a:t>
            </a:r>
            <a:endParaRPr lang="en-US" sz="32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 of Intent</a:t>
            </a:r>
            <a:endParaRPr lang="en-US" dirty="0"/>
          </a:p>
        </p:txBody>
      </p:sp>
      <p:sp>
        <p:nvSpPr>
          <p:cNvPr id="3" name="Content Placeholder 2"/>
          <p:cNvSpPr>
            <a:spLocks noGrp="1"/>
          </p:cNvSpPr>
          <p:nvPr>
            <p:ph idx="1"/>
          </p:nvPr>
        </p:nvSpPr>
        <p:spPr>
          <a:xfrm>
            <a:off x="457200" y="2057400"/>
            <a:ext cx="8229600" cy="4267199"/>
          </a:xfrm>
        </p:spPr>
        <p:txBody>
          <a:bodyPr>
            <a:normAutofit/>
          </a:bodyPr>
          <a:lstStyle/>
          <a:p>
            <a:r>
              <a:rPr lang="en-US" sz="3200" dirty="0" smtClean="0"/>
              <a:t>Good fiction, that is to say literary fiction, is storytelling that comes from the writer’s imagination. The writer intends to </a:t>
            </a:r>
            <a:br>
              <a:rPr lang="en-US" sz="3200" dirty="0" smtClean="0"/>
            </a:br>
            <a:r>
              <a:rPr lang="en-US" sz="3200" dirty="0" smtClean="0"/>
              <a:t>entertain or reveal or amuse. Unlike our </a:t>
            </a:r>
            <a:br>
              <a:rPr lang="en-US" sz="3200" dirty="0" smtClean="0"/>
            </a:br>
            <a:r>
              <a:rPr lang="en-US" sz="3200" dirty="0" smtClean="0"/>
              <a:t>first overheard speaker, fiction does not pretend to be reality, nor is the writer’s intention to deceive us.   </a:t>
            </a: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Paradox, Part 3</a:t>
            </a:r>
            <a:endParaRPr lang="en-US" dirty="0"/>
          </a:p>
        </p:txBody>
      </p:sp>
      <p:sp>
        <p:nvSpPr>
          <p:cNvPr id="3" name="Content Placeholder 2"/>
          <p:cNvSpPr>
            <a:spLocks noGrp="1"/>
          </p:cNvSpPr>
          <p:nvPr>
            <p:ph idx="1"/>
          </p:nvPr>
        </p:nvSpPr>
        <p:spPr/>
        <p:txBody>
          <a:bodyPr>
            <a:normAutofit/>
          </a:bodyPr>
          <a:lstStyle/>
          <a:p>
            <a:pPr>
              <a:buNone/>
            </a:pPr>
            <a:r>
              <a:rPr lang="en-US" dirty="0" smtClean="0"/>
              <a:t>And yet</a:t>
            </a:r>
          </a:p>
          <a:p>
            <a:r>
              <a:rPr lang="en-US" dirty="0" smtClean="0"/>
              <a:t>While the truths of fiction are not literal, the story may contain factual truth.</a:t>
            </a:r>
          </a:p>
          <a:p>
            <a:pPr lvl="1"/>
            <a:r>
              <a:rPr lang="en-US" dirty="0" smtClean="0"/>
              <a:t>From your experience with fiction, explain how that can be.</a:t>
            </a:r>
          </a:p>
          <a:p>
            <a:r>
              <a:rPr lang="en-US" dirty="0" smtClean="0"/>
              <a:t>And fiction sometimes uses untruths or bends the literal truth to tell a larger, more all-encompassing truth.</a:t>
            </a:r>
          </a:p>
          <a:p>
            <a:pPr lvl="1"/>
            <a:r>
              <a:rPr lang="en-US" dirty="0" smtClean="0"/>
              <a:t>From your experience with fiction, explain how that can be.</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Lies of Fiction</a:t>
            </a:r>
            <a:endParaRPr lang="en-US" dirty="0"/>
          </a:p>
        </p:txBody>
      </p:sp>
      <p:sp>
        <p:nvSpPr>
          <p:cNvPr id="3" name="Content Placeholder 2"/>
          <p:cNvSpPr>
            <a:spLocks noGrp="1"/>
          </p:cNvSpPr>
          <p:nvPr>
            <p:ph idx="1"/>
          </p:nvPr>
        </p:nvSpPr>
        <p:spPr/>
        <p:txBody>
          <a:bodyPr/>
          <a:lstStyle/>
          <a:p>
            <a:r>
              <a:rPr lang="en-US" dirty="0" smtClean="0"/>
              <a:t>Plot</a:t>
            </a:r>
          </a:p>
          <a:p>
            <a:r>
              <a:rPr lang="en-US" dirty="0" smtClean="0"/>
              <a:t>Characters</a:t>
            </a:r>
          </a:p>
          <a:p>
            <a:r>
              <a:rPr lang="en-US" dirty="0" smtClean="0"/>
              <a:t>Setting</a:t>
            </a:r>
          </a:p>
          <a:p>
            <a:r>
              <a:rPr lang="en-US" dirty="0" smtClean="0"/>
              <a:t>Language</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How </a:t>
            </a:r>
            <a:r>
              <a:rPr lang="en-US" dirty="0" smtClean="0"/>
              <a:t>Plot “Lies” </a:t>
            </a:r>
            <a:endParaRPr lang="en-US" dirty="0"/>
          </a:p>
        </p:txBody>
      </p:sp>
      <p:sp>
        <p:nvSpPr>
          <p:cNvPr id="3" name="Content Placeholder 2"/>
          <p:cNvSpPr>
            <a:spLocks noGrp="1"/>
          </p:cNvSpPr>
          <p:nvPr>
            <p:ph idx="1"/>
          </p:nvPr>
        </p:nvSpPr>
        <p:spPr>
          <a:xfrm>
            <a:off x="457200" y="1676400"/>
            <a:ext cx="8229600" cy="4343401"/>
          </a:xfrm>
        </p:spPr>
        <p:txBody>
          <a:bodyPr>
            <a:normAutofit lnSpcReduction="10000"/>
          </a:bodyPr>
          <a:lstStyle/>
          <a:p>
            <a:r>
              <a:rPr lang="en-US" dirty="0" smtClean="0"/>
              <a:t>Plot is a sequence of caused events, though not necessarily either chronological or external to the characters. Plot contains what moves itself forward, eliminating the extraneous and distracting details of reality.</a:t>
            </a:r>
          </a:p>
          <a:p>
            <a:r>
              <a:rPr lang="en-US" dirty="0" smtClean="0"/>
              <a:t>The literary fiction writer bends narrative in a way that life, itself, is never bent. The story begins, continues, and closes in a shape driven fundamentally by causality and limited to the events described and presented by the author. Life has no such limits and rarely such a clear shape.</a:t>
            </a: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310</TotalTime>
  <Words>1238</Words>
  <Application>Microsoft Office PowerPoint</Application>
  <PresentationFormat>On-screen Show (4:3)</PresentationFormat>
  <Paragraphs>90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Black</vt:lpstr>
      <vt:lpstr>Corbel</vt:lpstr>
      <vt:lpstr>Wingdings</vt:lpstr>
      <vt:lpstr>Focus</vt:lpstr>
      <vt:lpstr>Fiction</vt:lpstr>
      <vt:lpstr>The Paradox, Part 1</vt:lpstr>
      <vt:lpstr>Answer</vt:lpstr>
      <vt:lpstr>The Paradox, Part 2</vt:lpstr>
      <vt:lpstr>Answer</vt:lpstr>
      <vt:lpstr>The Question of Intent</vt:lpstr>
      <vt:lpstr>The Paradox, Part 3</vt:lpstr>
      <vt:lpstr>The Lies of Fiction</vt:lpstr>
      <vt:lpstr>How Plot “Lies” </vt:lpstr>
      <vt:lpstr>Classroom Activity: Plot</vt:lpstr>
      <vt:lpstr>How Characters “Lie”</vt:lpstr>
      <vt:lpstr>Classroom Activity: Character</vt:lpstr>
      <vt:lpstr>How Setting “Lies”</vt:lpstr>
      <vt:lpstr>Classroom Activity: Setting</vt:lpstr>
      <vt:lpstr>The “Lies” of Language</vt:lpstr>
      <vt:lpstr>From “The Cask of Amontillado” by Edgar Allen Poe</vt:lpstr>
      <vt:lpstr>From “A Good Man Is Hard To Find” by Flannery O’Connor</vt:lpstr>
      <vt:lpstr>Back to the Paradox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Fiction</dc:title>
  <dc:creator>Mary Basson</dc:creator>
  <cp:lastModifiedBy>Amanda Long</cp:lastModifiedBy>
  <cp:revision>42</cp:revision>
  <dcterms:created xsi:type="dcterms:W3CDTF">2011-06-01T00:47:38Z</dcterms:created>
  <dcterms:modified xsi:type="dcterms:W3CDTF">2015-08-11T15:55:35Z</dcterms:modified>
</cp:coreProperties>
</file>