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2" r:id="rId7"/>
    <p:sldId id="263" r:id="rId8"/>
    <p:sldId id="264" r:id="rId9"/>
    <p:sldId id="265" r:id="rId10"/>
    <p:sldId id="266" r:id="rId11"/>
    <p:sldId id="267" r:id="rId12"/>
    <p:sldId id="268" r:id="rId13"/>
    <p:sldId id="277" r:id="rId14"/>
    <p:sldId id="269" r:id="rId15"/>
    <p:sldId id="270" r:id="rId16"/>
    <p:sldId id="271" r:id="rId17"/>
    <p:sldId id="273" r:id="rId18"/>
    <p:sldId id="274" r:id="rId19"/>
    <p:sldId id="275" r:id="rId20"/>
    <p:sldId id="276"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A58DF65-B549-2543-97D7-27F9FCC40B61}"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B0201-2D9F-8440-8A07-313AEDC8B7D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A58DF65-B549-2543-97D7-27F9FCC40B61}"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B0201-2D9F-8440-8A07-313AEDC8B7D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B0201-2D9F-8440-8A07-313AEDC8B7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B0201-2D9F-8440-8A07-313AEDC8B7D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B0201-2D9F-8440-8A07-313AEDC8B7D2}"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B0201-2D9F-8440-8A07-313AEDC8B7D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A58DF65-B549-2543-97D7-27F9FCC40B61}" type="datetimeFigureOut">
              <a:rPr lang="en-US" smtClean="0"/>
              <a:pPr/>
              <a:t>8/11/2015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5DDB0201-2D9F-8440-8A07-313AEDC8B7D2}"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A58DF65-B549-2543-97D7-27F9FCC40B61}"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B0201-2D9F-8440-8A07-313AEDC8B7D2}"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5DDB0201-2D9F-8440-8A07-313AEDC8B7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A58DF65-B549-2543-97D7-27F9FCC40B61}"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B0201-2D9F-8440-8A07-313AEDC8B7D2}"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A58DF65-B549-2543-97D7-27F9FCC40B61}" type="datetimeFigureOut">
              <a:rPr lang="en-US" smtClean="0"/>
              <a:pPr/>
              <a:t>8/11/2015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5DDB0201-2D9F-8440-8A07-313AEDC8B7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624668"/>
            <a:ext cx="8458200" cy="933450"/>
          </a:xfrm>
        </p:spPr>
        <p:txBody>
          <a:bodyPr>
            <a:noAutofit/>
          </a:bodyPr>
          <a:lstStyle/>
          <a:p>
            <a:r>
              <a:rPr lang="en-US" sz="3600" dirty="0" smtClean="0"/>
              <a:t>How to Tackle The Open Question</a:t>
            </a:r>
            <a:endParaRPr lang="en-US" sz="3600" dirty="0"/>
          </a:p>
        </p:txBody>
      </p:sp>
      <p:sp>
        <p:nvSpPr>
          <p:cNvPr id="3" name="Subtitle 2"/>
          <p:cNvSpPr>
            <a:spLocks noGrp="1"/>
          </p:cNvSpPr>
          <p:nvPr>
            <p:ph type="subTitle" idx="1"/>
          </p:nvPr>
        </p:nvSpPr>
        <p:spPr>
          <a:xfrm>
            <a:off x="4191000" y="5562599"/>
            <a:ext cx="4648200" cy="748553"/>
          </a:xfrm>
        </p:spPr>
        <p:txBody>
          <a:bodyPr>
            <a:noAutofit/>
          </a:bodyPr>
          <a:lstStyle/>
          <a:p>
            <a:r>
              <a:rPr lang="en-US" sz="2400" dirty="0" smtClean="0"/>
              <a:t>Literary Analysis on the Spot</a:t>
            </a:r>
            <a:endParaRPr lang="en-US" sz="24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Choosing Wisely</a:t>
            </a:r>
            <a:endParaRPr lang="en-US" dirty="0"/>
          </a:p>
        </p:txBody>
      </p:sp>
      <p:sp>
        <p:nvSpPr>
          <p:cNvPr id="3" name="Content Placeholder 2"/>
          <p:cNvSpPr>
            <a:spLocks noGrp="1"/>
          </p:cNvSpPr>
          <p:nvPr>
            <p:ph idx="1"/>
          </p:nvPr>
        </p:nvSpPr>
        <p:spPr>
          <a:xfrm>
            <a:off x="498474" y="1143000"/>
            <a:ext cx="7556313" cy="5715000"/>
          </a:xfrm>
        </p:spPr>
        <p:txBody>
          <a:bodyPr>
            <a:normAutofit/>
          </a:bodyPr>
          <a:lstStyle/>
          <a:p>
            <a:r>
              <a:rPr lang="en-US" dirty="0" smtClean="0"/>
              <a:t>Better Choice #1:  At the beginning of </a:t>
            </a:r>
            <a:r>
              <a:rPr lang="en-US" i="1" dirty="0" smtClean="0"/>
              <a:t>The Grapes of Wrath</a:t>
            </a:r>
            <a:r>
              <a:rPr lang="en-US" dirty="0" smtClean="0"/>
              <a:t>, the </a:t>
            </a:r>
            <a:r>
              <a:rPr lang="en-US" dirty="0" err="1" smtClean="0"/>
              <a:t>Joads</a:t>
            </a:r>
            <a:r>
              <a:rPr lang="en-US" dirty="0" smtClean="0"/>
              <a:t> live on a tightly-knit family farm that they don’t own in Oklahoma during the Dust Bowl of the 1930’s.</a:t>
            </a:r>
          </a:p>
          <a:p>
            <a:pPr lvl="3"/>
            <a:r>
              <a:rPr lang="en-US" dirty="0" smtClean="0"/>
              <a:t>Sometimes the time period adds to the importance of place.  The Depression of the 1930s limits the </a:t>
            </a:r>
            <a:r>
              <a:rPr lang="en-US" dirty="0" err="1" smtClean="0"/>
              <a:t>Joads</a:t>
            </a:r>
            <a:r>
              <a:rPr lang="en-US" dirty="0" smtClean="0"/>
              <a:t>’ choices. </a:t>
            </a:r>
          </a:p>
          <a:p>
            <a:pPr lvl="3"/>
            <a:r>
              <a:rPr lang="en-US" dirty="0" smtClean="0"/>
              <a:t>The Dust Bowl affects their house and farm, making the house inhabitable and the farm unprofitable, leading to their decision to leave the area. </a:t>
            </a:r>
          </a:p>
          <a:p>
            <a:pPr lvl="3"/>
            <a:r>
              <a:rPr lang="en-US" dirty="0" smtClean="0"/>
              <a:t>Finally, the fact that they have been a closely-knit family working together on the farm means that each member of the family is highly valued and that decisions on the journey must take all of the family members into account.</a:t>
            </a:r>
          </a:p>
          <a:p>
            <a:r>
              <a:rPr lang="en-US" i="1" dirty="0" smtClean="0"/>
              <a:t>The Grapes of Wrath </a:t>
            </a:r>
            <a:r>
              <a:rPr lang="en-US" dirty="0" smtClean="0"/>
              <a:t>works well for this prompt because the writer has several sub-topics to develop in arguing that the place where the </a:t>
            </a:r>
            <a:r>
              <a:rPr lang="en-US" dirty="0" err="1" smtClean="0"/>
              <a:t>Joads</a:t>
            </a:r>
            <a:r>
              <a:rPr lang="en-US" dirty="0" smtClean="0"/>
              <a:t> live influences their decisions.</a:t>
            </a:r>
          </a:p>
          <a:p>
            <a:pPr lvl="1">
              <a:buNone/>
            </a:pPr>
            <a:endParaRPr lang="en-US" dirty="0" smtClean="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5106"/>
          </a:xfrm>
        </p:spPr>
        <p:txBody>
          <a:bodyPr/>
          <a:lstStyle/>
          <a:p>
            <a:r>
              <a:rPr lang="en-US" dirty="0" smtClean="0"/>
              <a:t>Choosing Wisely Again</a:t>
            </a:r>
            <a:endParaRPr lang="en-US" dirty="0"/>
          </a:p>
        </p:txBody>
      </p:sp>
      <p:sp>
        <p:nvSpPr>
          <p:cNvPr id="3" name="Content Placeholder 2"/>
          <p:cNvSpPr>
            <a:spLocks noGrp="1"/>
          </p:cNvSpPr>
          <p:nvPr>
            <p:ph idx="1"/>
          </p:nvPr>
        </p:nvSpPr>
        <p:spPr>
          <a:xfrm>
            <a:off x="228600" y="1219200"/>
            <a:ext cx="7826187" cy="5181600"/>
          </a:xfrm>
        </p:spPr>
        <p:txBody>
          <a:bodyPr>
            <a:normAutofit fontScale="85000" lnSpcReduction="20000"/>
          </a:bodyPr>
          <a:lstStyle/>
          <a:p>
            <a:r>
              <a:rPr lang="en-US" sz="2400" dirty="0" smtClean="0"/>
              <a:t>Better Choice #2:  When Edmond </a:t>
            </a:r>
            <a:r>
              <a:rPr lang="en-US" sz="2400" dirty="0" err="1" smtClean="0"/>
              <a:t>Dantes</a:t>
            </a:r>
            <a:r>
              <a:rPr lang="en-US" sz="2400" dirty="0" smtClean="0"/>
              <a:t> (The Count of Monte Cristo) is imprisoned in the Chateau </a:t>
            </a:r>
            <a:r>
              <a:rPr lang="en-US" sz="2400" dirty="0" err="1" smtClean="0"/>
              <a:t>d’If</a:t>
            </a:r>
            <a:r>
              <a:rPr lang="en-US" sz="2400" dirty="0" smtClean="0"/>
              <a:t>, the darkness and isolation initially threaten to lead him to despair but ultimately lead to his salvation and the full expression of Dumas’ theme.   </a:t>
            </a:r>
          </a:p>
          <a:p>
            <a:pPr lvl="3"/>
            <a:r>
              <a:rPr lang="en-US" sz="2100" dirty="0" smtClean="0"/>
              <a:t>Because in prison Edmond </a:t>
            </a:r>
            <a:r>
              <a:rPr lang="en-US" sz="2100" dirty="0" err="1" smtClean="0"/>
              <a:t>Dantes</a:t>
            </a:r>
            <a:r>
              <a:rPr lang="en-US" sz="2100" dirty="0" smtClean="0"/>
              <a:t> cannot communicate with the outside world, he has no opportunity to plead his innocence excepting to a magistrate who has been warned not to have pity on the young sailor.  He develops a heightened sense of injustice and the need to work to correct it.</a:t>
            </a:r>
          </a:p>
          <a:p>
            <a:pPr lvl="3"/>
            <a:r>
              <a:rPr lang="en-US" sz="2100" dirty="0" err="1" smtClean="0"/>
              <a:t>Dantes</a:t>
            </a:r>
            <a:r>
              <a:rPr lang="en-US" sz="2100" dirty="0" smtClean="0"/>
              <a:t> turns to prayer, but he falls into despair. He develops a high moral standard and begins to see himself as God’s emissary.</a:t>
            </a:r>
          </a:p>
          <a:p>
            <a:pPr lvl="3"/>
            <a:r>
              <a:rPr lang="en-US" sz="2100" dirty="0" smtClean="0"/>
              <a:t>When he meets the imprisoned </a:t>
            </a:r>
            <a:r>
              <a:rPr lang="en-US" sz="2100" dirty="0" err="1" smtClean="0"/>
              <a:t>Abbé</a:t>
            </a:r>
            <a:r>
              <a:rPr lang="en-US" sz="2100" dirty="0" smtClean="0"/>
              <a:t> </a:t>
            </a:r>
            <a:r>
              <a:rPr lang="en-US" sz="2100" dirty="0" err="1" smtClean="0"/>
              <a:t>Faria</a:t>
            </a:r>
            <a:r>
              <a:rPr lang="en-US" sz="2100" dirty="0" smtClean="0"/>
              <a:t>, he learns mathematics, philosophy, history, languages, and the existence of an immense fortune. His learning and the treasure he later gets help him infiltrate the highest levels of society where he can restore justice.</a:t>
            </a:r>
          </a:p>
          <a:p>
            <a:r>
              <a:rPr lang="en-US" sz="2400" i="1" dirty="0" smtClean="0"/>
              <a:t>The Count of Monte Cristo </a:t>
            </a:r>
            <a:r>
              <a:rPr lang="en-US" sz="2400" dirty="0" smtClean="0"/>
              <a:t>is a better choice because the writer can use several ideas to show the influence of place on later decisions that Edmond </a:t>
            </a:r>
            <a:r>
              <a:rPr lang="en-US" sz="2400" dirty="0" err="1" smtClean="0"/>
              <a:t>Dantes</a:t>
            </a:r>
            <a:r>
              <a:rPr lang="en-US" sz="2400" dirty="0" smtClean="0"/>
              <a:t> makes. </a:t>
            </a:r>
          </a:p>
          <a:p>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2706"/>
          </a:xfrm>
        </p:spPr>
        <p:txBody>
          <a:bodyPr/>
          <a:lstStyle/>
          <a:p>
            <a:r>
              <a:rPr lang="en-US" dirty="0" smtClean="0"/>
              <a:t>Don’t Rush In</a:t>
            </a:r>
            <a:endParaRPr lang="en-US" dirty="0"/>
          </a:p>
        </p:txBody>
      </p:sp>
      <p:sp>
        <p:nvSpPr>
          <p:cNvPr id="3" name="Content Placeholder 2"/>
          <p:cNvSpPr>
            <a:spLocks noGrp="1"/>
          </p:cNvSpPr>
          <p:nvPr>
            <p:ph idx="1"/>
          </p:nvPr>
        </p:nvSpPr>
        <p:spPr>
          <a:xfrm>
            <a:off x="498474" y="1524000"/>
            <a:ext cx="7556313" cy="5334000"/>
          </a:xfrm>
        </p:spPr>
        <p:txBody>
          <a:bodyPr>
            <a:normAutofit/>
          </a:bodyPr>
          <a:lstStyle/>
          <a:p>
            <a:r>
              <a:rPr lang="en-US" sz="2200" dirty="0" smtClean="0"/>
              <a:t>Once you have selected your book, begin by </a:t>
            </a:r>
            <a:br>
              <a:rPr lang="en-US" sz="2200" dirty="0" smtClean="0"/>
            </a:br>
            <a:r>
              <a:rPr lang="en-US" sz="2200" dirty="0" smtClean="0"/>
              <a:t>collecting ideas.</a:t>
            </a:r>
          </a:p>
          <a:p>
            <a:r>
              <a:rPr lang="en-US" sz="2200" dirty="0" smtClean="0"/>
              <a:t> If you divide your time evenly, you’ll have 40 minutes </a:t>
            </a:r>
            <a:br>
              <a:rPr lang="en-US" sz="2200" dirty="0" smtClean="0"/>
            </a:br>
            <a:r>
              <a:rPr lang="en-US" sz="2200" dirty="0" smtClean="0"/>
              <a:t>to write this essay.  You don’t need to begin to write immediately. Take as much as five minutes to brainstorm.  </a:t>
            </a:r>
          </a:p>
          <a:p>
            <a:pPr>
              <a:buNone/>
            </a:pP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Ideas</a:t>
            </a:r>
            <a:endParaRPr lang="en-US" dirty="0"/>
          </a:p>
        </p:txBody>
      </p:sp>
      <p:sp>
        <p:nvSpPr>
          <p:cNvPr id="3" name="Content Placeholder 2"/>
          <p:cNvSpPr>
            <a:spLocks noGrp="1"/>
          </p:cNvSpPr>
          <p:nvPr>
            <p:ph idx="1"/>
          </p:nvPr>
        </p:nvSpPr>
        <p:spPr>
          <a:xfrm>
            <a:off x="498474" y="1295400"/>
            <a:ext cx="8188326" cy="5410200"/>
          </a:xfrm>
        </p:spPr>
        <p:txBody>
          <a:bodyPr>
            <a:normAutofit fontScale="92500" lnSpcReduction="10000"/>
          </a:bodyPr>
          <a:lstStyle/>
          <a:p>
            <a:r>
              <a:rPr lang="en-US" dirty="0" smtClean="0"/>
              <a:t>Collect ideas by recalling the facts:</a:t>
            </a:r>
          </a:p>
          <a:p>
            <a:pPr lvl="1"/>
            <a:r>
              <a:rPr lang="en-US" dirty="0" smtClean="0"/>
              <a:t>the title</a:t>
            </a:r>
          </a:p>
          <a:p>
            <a:pPr lvl="1"/>
            <a:r>
              <a:rPr lang="en-US" dirty="0" smtClean="0"/>
              <a:t>the author</a:t>
            </a:r>
          </a:p>
          <a:p>
            <a:pPr lvl="1"/>
            <a:r>
              <a:rPr lang="en-US" dirty="0" smtClean="0"/>
              <a:t>the time and place of the setting</a:t>
            </a:r>
          </a:p>
          <a:p>
            <a:pPr lvl="1"/>
            <a:r>
              <a:rPr lang="en-US" dirty="0" smtClean="0"/>
              <a:t>the geography and history, if relevant.  </a:t>
            </a:r>
          </a:p>
          <a:p>
            <a:pPr lvl="1"/>
            <a:r>
              <a:rPr lang="en-US" dirty="0" smtClean="0"/>
              <a:t>If the characters you want to discuss live in several places, decide where your concentration will be and why.</a:t>
            </a:r>
          </a:p>
          <a:p>
            <a:r>
              <a:rPr lang="en-US" dirty="0" smtClean="0"/>
              <a:t>Force your self to ask questions about the influence of place on character:</a:t>
            </a:r>
          </a:p>
          <a:p>
            <a:pPr lvl="1"/>
            <a:r>
              <a:rPr lang="en-US" dirty="0" smtClean="0"/>
              <a:t>Economic influence? </a:t>
            </a:r>
          </a:p>
          <a:p>
            <a:pPr lvl="1"/>
            <a:r>
              <a:rPr lang="en-US" dirty="0" smtClean="0"/>
              <a:t>Social influence? </a:t>
            </a:r>
          </a:p>
          <a:p>
            <a:pPr lvl="1"/>
            <a:r>
              <a:rPr lang="en-US" dirty="0" smtClean="0"/>
              <a:t>Moral influence? </a:t>
            </a:r>
          </a:p>
          <a:p>
            <a:pPr lvl="1"/>
            <a:r>
              <a:rPr lang="en-US" dirty="0" smtClean="0"/>
              <a:t>Emotional influence? </a:t>
            </a:r>
          </a:p>
          <a:p>
            <a:pPr lvl="1"/>
            <a:r>
              <a:rPr lang="en-US" dirty="0" smtClean="0"/>
              <a:t>Political influence?</a:t>
            </a:r>
          </a:p>
          <a:p>
            <a:r>
              <a:rPr lang="en-US" dirty="0" smtClean="0"/>
              <a:t>Answering these questions may lead to some ideas you didn’t have initially.</a:t>
            </a:r>
          </a:p>
          <a:p>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Connections</a:t>
            </a:r>
            <a:endParaRPr lang="en-US" dirty="0"/>
          </a:p>
        </p:txBody>
      </p:sp>
      <p:sp>
        <p:nvSpPr>
          <p:cNvPr id="3" name="Content Placeholder 2"/>
          <p:cNvSpPr>
            <a:spLocks noGrp="1"/>
          </p:cNvSpPr>
          <p:nvPr>
            <p:ph idx="1"/>
          </p:nvPr>
        </p:nvSpPr>
        <p:spPr/>
        <p:txBody>
          <a:bodyPr>
            <a:normAutofit/>
          </a:bodyPr>
          <a:lstStyle/>
          <a:p>
            <a:r>
              <a:rPr lang="en-US" sz="2400" dirty="0" smtClean="0"/>
              <a:t>Don’t forget that you have two ideas to balance in your essay:  </a:t>
            </a:r>
          </a:p>
          <a:p>
            <a:pPr lvl="1"/>
            <a:r>
              <a:rPr lang="en-US" sz="2200" dirty="0" smtClean="0"/>
              <a:t>the influence of place on character’s decisions </a:t>
            </a:r>
          </a:p>
          <a:p>
            <a:pPr lvl="1"/>
            <a:r>
              <a:rPr lang="en-US" sz="2200" dirty="0" smtClean="0"/>
              <a:t>the contribution of those decisions to the book’s meaning or themes</a:t>
            </a:r>
            <a:endParaRPr lang="en-US" sz="22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344706"/>
          </a:xfrm>
        </p:spPr>
        <p:txBody>
          <a:bodyPr/>
          <a:lstStyle/>
          <a:p>
            <a:r>
              <a:rPr lang="en-US" dirty="0" smtClean="0"/>
              <a:t>Where Do I Get My Ideas For The The Themes and Meaning?</a:t>
            </a:r>
            <a:endParaRPr lang="en-US" dirty="0"/>
          </a:p>
        </p:txBody>
      </p:sp>
      <p:sp>
        <p:nvSpPr>
          <p:cNvPr id="3" name="Content Placeholder 2"/>
          <p:cNvSpPr>
            <a:spLocks noGrp="1"/>
          </p:cNvSpPr>
          <p:nvPr>
            <p:ph idx="1"/>
          </p:nvPr>
        </p:nvSpPr>
        <p:spPr>
          <a:xfrm>
            <a:off x="498474" y="2133600"/>
            <a:ext cx="7556313" cy="3992563"/>
          </a:xfrm>
        </p:spPr>
        <p:txBody>
          <a:bodyPr/>
          <a:lstStyle/>
          <a:p>
            <a:r>
              <a:rPr lang="en-US" sz="2200" dirty="0" smtClean="0"/>
              <a:t>Recall the ideas you developed in your study of the novel in class.</a:t>
            </a:r>
          </a:p>
          <a:p>
            <a:pPr marL="685800" lvl="1" indent="-457200">
              <a:buNone/>
            </a:pPr>
            <a:r>
              <a:rPr lang="en-US" sz="2000" dirty="0" smtClean="0"/>
              <a:t>Q.  Must I choose a novel or play I read in class?</a:t>
            </a:r>
          </a:p>
          <a:p>
            <a:pPr marL="594360" lvl="1" indent="-365760">
              <a:buNone/>
            </a:pPr>
            <a:r>
              <a:rPr lang="en-US" sz="2000" dirty="0" smtClean="0"/>
              <a:t>A.  No, but it might be a good idea. Think of your class discussions, the small group work, the study guides, </a:t>
            </a:r>
            <a:br>
              <a:rPr lang="en-US" sz="2000" dirty="0" smtClean="0"/>
            </a:br>
            <a:r>
              <a:rPr lang="en-US" sz="2000" dirty="0" smtClean="0"/>
              <a:t>the quiz and test questions, the impromptu and the </a:t>
            </a:r>
            <a:br>
              <a:rPr lang="en-US" sz="2000" dirty="0" smtClean="0"/>
            </a:br>
            <a:r>
              <a:rPr lang="en-US" sz="2000" dirty="0" smtClean="0"/>
              <a:t>take-home essays you wrote. You’ve already done </a:t>
            </a:r>
            <a:br>
              <a:rPr lang="en-US" sz="2000" dirty="0" smtClean="0"/>
            </a:br>
            <a:r>
              <a:rPr lang="en-US" sz="2000" dirty="0" smtClean="0"/>
              <a:t>some thinking about the book you studied in class, </a:t>
            </a:r>
            <a:br>
              <a:rPr lang="en-US" sz="2000" dirty="0" smtClean="0"/>
            </a:br>
            <a:r>
              <a:rPr lang="en-US" sz="2000" dirty="0" smtClean="0"/>
              <a:t>and that thinking might serve you well on the open </a:t>
            </a:r>
            <a:br>
              <a:rPr lang="en-US" sz="2000" dirty="0" smtClean="0"/>
            </a:br>
            <a:r>
              <a:rPr lang="en-US" sz="2000" dirty="0" smtClean="0"/>
              <a:t>essay question.</a:t>
            </a:r>
          </a:p>
          <a:p>
            <a:pPr marL="457200" indent="-457200">
              <a:buAutoNum type="alphaUcPeriod" startAt="17"/>
            </a:pPr>
            <a:endParaRPr lang="en-US" dirty="0" smtClean="0"/>
          </a:p>
          <a:p>
            <a:pPr marL="457200" indent="-457200">
              <a:buNone/>
            </a:pP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a Thesis</a:t>
            </a:r>
            <a:endParaRPr lang="en-US" dirty="0"/>
          </a:p>
        </p:txBody>
      </p:sp>
      <p:sp>
        <p:nvSpPr>
          <p:cNvPr id="3" name="Content Placeholder 2"/>
          <p:cNvSpPr>
            <a:spLocks noGrp="1"/>
          </p:cNvSpPr>
          <p:nvPr>
            <p:ph idx="1"/>
          </p:nvPr>
        </p:nvSpPr>
        <p:spPr>
          <a:xfrm>
            <a:off x="498474" y="1295400"/>
            <a:ext cx="7731126" cy="4830763"/>
          </a:xfrm>
        </p:spPr>
        <p:txBody>
          <a:bodyPr>
            <a:normAutofit/>
          </a:bodyPr>
          <a:lstStyle/>
          <a:p>
            <a:r>
              <a:rPr lang="en-US" sz="2200" dirty="0" smtClean="0"/>
              <a:t>Once you have spent a few minutes brainstorming </a:t>
            </a:r>
            <a:br>
              <a:rPr lang="en-US" sz="2200" dirty="0" smtClean="0"/>
            </a:br>
            <a:r>
              <a:rPr lang="en-US" sz="2200" dirty="0" smtClean="0"/>
              <a:t>your book and collecting ideas, form your thoughts </a:t>
            </a:r>
            <a:br>
              <a:rPr lang="en-US" sz="2200" dirty="0" smtClean="0"/>
            </a:br>
            <a:r>
              <a:rPr lang="en-US" sz="2200" dirty="0" smtClean="0"/>
              <a:t>into a thesis statement that responds directly to the question prompt.</a:t>
            </a:r>
          </a:p>
          <a:p>
            <a:r>
              <a:rPr lang="en-US" sz="2200" dirty="0" smtClean="0"/>
              <a:t>Sample Thesis response to the Open Question prompt:</a:t>
            </a:r>
          </a:p>
          <a:p>
            <a:pPr lvl="1"/>
            <a:r>
              <a:rPr lang="en-US" dirty="0" smtClean="0"/>
              <a:t>The </a:t>
            </a:r>
            <a:r>
              <a:rPr lang="en-US" b="1" dirty="0" smtClean="0"/>
              <a:t>influence </a:t>
            </a:r>
            <a:r>
              <a:rPr lang="en-US" dirty="0" smtClean="0"/>
              <a:t>of prison on Edmond </a:t>
            </a:r>
            <a:r>
              <a:rPr lang="en-US" dirty="0" err="1" smtClean="0"/>
              <a:t>Dantes</a:t>
            </a:r>
            <a:r>
              <a:rPr lang="en-US" dirty="0" smtClean="0"/>
              <a:t>’ </a:t>
            </a:r>
            <a:r>
              <a:rPr lang="en-US" b="1" dirty="0" smtClean="0"/>
              <a:t>decision </a:t>
            </a:r>
            <a:r>
              <a:rPr lang="en-US" dirty="0" smtClean="0"/>
              <a:t>to escape foreshadows Dumas’ </a:t>
            </a:r>
            <a:r>
              <a:rPr lang="en-US" b="1" dirty="0" smtClean="0"/>
              <a:t>theme </a:t>
            </a:r>
            <a:r>
              <a:rPr lang="en-US" dirty="0" smtClean="0"/>
              <a:t>that determination and support can overcome even the most tragic setback and lead to social and moral advancement on behalf of oneself and others.</a:t>
            </a:r>
          </a:p>
          <a:p>
            <a:r>
              <a:rPr lang="en-US" sz="2200" dirty="0" smtClean="0"/>
              <a:t>The major components of the prompt are all represented in the thesis. You’re ready to go!</a:t>
            </a:r>
          </a:p>
          <a:p>
            <a:endParaRPr lang="en-US" sz="2400" dirty="0" smtClean="0"/>
          </a:p>
          <a:p>
            <a:pPr>
              <a:buNone/>
            </a:pP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Words for Thesis Statements</a:t>
            </a:r>
            <a:endParaRPr lang="en-US" dirty="0"/>
          </a:p>
        </p:txBody>
      </p:sp>
      <p:sp>
        <p:nvSpPr>
          <p:cNvPr id="3" name="Content Placeholder 2"/>
          <p:cNvSpPr>
            <a:spLocks noGrp="1"/>
          </p:cNvSpPr>
          <p:nvPr>
            <p:ph idx="1"/>
          </p:nvPr>
        </p:nvSpPr>
        <p:spPr/>
        <p:txBody>
          <a:bodyPr/>
          <a:lstStyle/>
          <a:p>
            <a:r>
              <a:rPr lang="en-US" dirty="0" smtClean="0"/>
              <a:t>Some of the words below may prove useful as you construct a thesis in which you relate the prompt’s topic to the expression of the theme or meaning. These words help provide the linkage.</a:t>
            </a:r>
          </a:p>
          <a:p>
            <a:pPr lvl="1"/>
            <a:r>
              <a:rPr lang="en-US" dirty="0" smtClean="0"/>
              <a:t>reveals</a:t>
            </a:r>
          </a:p>
          <a:p>
            <a:pPr lvl="1"/>
            <a:r>
              <a:rPr lang="en-US" dirty="0" smtClean="0"/>
              <a:t>leads to</a:t>
            </a:r>
          </a:p>
          <a:p>
            <a:pPr lvl="1"/>
            <a:r>
              <a:rPr lang="en-US" dirty="0" smtClean="0"/>
              <a:t>suggests</a:t>
            </a:r>
          </a:p>
          <a:p>
            <a:pPr lvl="1"/>
            <a:r>
              <a:rPr lang="en-US" dirty="0" smtClean="0"/>
              <a:t>provides</a:t>
            </a:r>
          </a:p>
          <a:p>
            <a:pPr lvl="1"/>
            <a:r>
              <a:rPr lang="en-US" dirty="0" smtClean="0"/>
              <a:t>foreshadows</a:t>
            </a:r>
          </a:p>
          <a:p>
            <a:pPr lvl="1"/>
            <a:r>
              <a:rPr lang="en-US" dirty="0" smtClean="0"/>
              <a:t>expresses</a:t>
            </a:r>
          </a:p>
          <a:p>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Thesis as a Road Map </a:t>
            </a:r>
            <a:br>
              <a:rPr lang="en-US" dirty="0" smtClean="0"/>
            </a:br>
            <a:r>
              <a:rPr lang="en-US" dirty="0" smtClean="0"/>
              <a:t>for Your Essay</a:t>
            </a:r>
            <a:endParaRPr lang="en-US" dirty="0"/>
          </a:p>
        </p:txBody>
      </p:sp>
      <p:sp>
        <p:nvSpPr>
          <p:cNvPr id="3" name="Content Placeholder 2"/>
          <p:cNvSpPr>
            <a:spLocks noGrp="1"/>
          </p:cNvSpPr>
          <p:nvPr>
            <p:ph idx="1"/>
          </p:nvPr>
        </p:nvSpPr>
        <p:spPr/>
        <p:txBody>
          <a:bodyPr/>
          <a:lstStyle/>
          <a:p>
            <a:r>
              <a:rPr lang="en-US" dirty="0" smtClean="0"/>
              <a:t>If you were giving directions, you would explain the route turn by turn, bit by bit.  </a:t>
            </a:r>
          </a:p>
          <a:p>
            <a:r>
              <a:rPr lang="en-US" dirty="0" smtClean="0"/>
              <a:t>Likewise, in your essay address your thesis bit by bit.  </a:t>
            </a:r>
          </a:p>
          <a:p>
            <a:pPr lvl="1"/>
            <a:r>
              <a:rPr lang="en-US" dirty="0" smtClean="0"/>
              <a:t>Prison affects Edmond </a:t>
            </a:r>
            <a:r>
              <a:rPr lang="en-US" dirty="0" err="1" smtClean="0"/>
              <a:t>Dantes</a:t>
            </a:r>
            <a:r>
              <a:rPr lang="en-US" dirty="0" smtClean="0"/>
              <a:t>.</a:t>
            </a:r>
          </a:p>
          <a:p>
            <a:pPr lvl="2"/>
            <a:r>
              <a:rPr lang="en-US" dirty="0" smtClean="0"/>
              <a:t>(Makes him depressed, angry, holy, and smart.)</a:t>
            </a:r>
          </a:p>
          <a:p>
            <a:pPr lvl="1"/>
            <a:r>
              <a:rPr lang="en-US" dirty="0" smtClean="0"/>
              <a:t>He decides to escape when he can.</a:t>
            </a:r>
          </a:p>
          <a:p>
            <a:pPr lvl="2"/>
            <a:r>
              <a:rPr lang="en-US" dirty="0" smtClean="0"/>
              <a:t>(Plans with </a:t>
            </a:r>
            <a:r>
              <a:rPr lang="en-US" dirty="0" err="1" smtClean="0"/>
              <a:t>Abbé</a:t>
            </a:r>
            <a:r>
              <a:rPr lang="en-US" dirty="0" smtClean="0"/>
              <a:t> </a:t>
            </a:r>
            <a:r>
              <a:rPr lang="en-US" dirty="0" err="1" smtClean="0"/>
              <a:t>Faria</a:t>
            </a:r>
            <a:r>
              <a:rPr lang="en-US" dirty="0" smtClean="0"/>
              <a:t> what to do)</a:t>
            </a:r>
          </a:p>
          <a:p>
            <a:pPr lvl="1"/>
            <a:r>
              <a:rPr lang="en-US" dirty="0" smtClean="0"/>
              <a:t>He goes on to get revenge and correct injustice.</a:t>
            </a:r>
          </a:p>
          <a:p>
            <a:pPr lvl="2"/>
            <a:r>
              <a:rPr lang="en-US" dirty="0" smtClean="0"/>
              <a:t>(Lots of adventures)</a:t>
            </a:r>
          </a:p>
          <a:p>
            <a:pPr lvl="1"/>
            <a:r>
              <a:rPr lang="en-US" dirty="0" smtClean="0"/>
              <a:t>In doing so, he carries Dumas’ theme.</a:t>
            </a:r>
          </a:p>
          <a:p>
            <a:pPr lvl="2"/>
            <a:r>
              <a:rPr lang="en-US" dirty="0" smtClean="0"/>
              <a:t>(Stick to it, and good things will happen.) </a:t>
            </a: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to Success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dirty="0" smtClean="0"/>
              <a:t>Truth is, there is no secret. But there are good practices you can follow.</a:t>
            </a:r>
          </a:p>
          <a:p>
            <a:pPr lvl="1"/>
            <a:r>
              <a:rPr lang="en-US" sz="2000" dirty="0" smtClean="0"/>
              <a:t>Know your task.</a:t>
            </a:r>
          </a:p>
          <a:p>
            <a:pPr lvl="1"/>
            <a:r>
              <a:rPr lang="en-US" sz="2000" dirty="0" smtClean="0"/>
              <a:t>Choose your book wisely.</a:t>
            </a:r>
          </a:p>
          <a:p>
            <a:pPr lvl="1"/>
            <a:r>
              <a:rPr lang="en-US" sz="2000" dirty="0" smtClean="0"/>
              <a:t>Collect ideas and information about your book.</a:t>
            </a:r>
          </a:p>
          <a:p>
            <a:pPr lvl="1"/>
            <a:r>
              <a:rPr lang="en-US" sz="2000" dirty="0" smtClean="0"/>
              <a:t>Order your ideas to address the essay prompt.</a:t>
            </a:r>
          </a:p>
          <a:p>
            <a:pPr lvl="1"/>
            <a:r>
              <a:rPr lang="en-US" sz="2000" dirty="0" smtClean="0"/>
              <a:t>Formulate a thesis.</a:t>
            </a:r>
          </a:p>
          <a:p>
            <a:pPr lvl="1"/>
            <a:r>
              <a:rPr lang="en-US" sz="2000" dirty="0" smtClean="0"/>
              <a:t>Develop the thesis with evidence from the text.</a:t>
            </a:r>
            <a:endParaRPr lang="en-US" sz="20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2706"/>
          </a:xfrm>
        </p:spPr>
        <p:txBody>
          <a:bodyPr/>
          <a:lstStyle/>
          <a:p>
            <a:r>
              <a:rPr lang="en-US" dirty="0" smtClean="0"/>
              <a:t>The Open Question</a:t>
            </a:r>
            <a:endParaRPr lang="en-US" dirty="0"/>
          </a:p>
        </p:txBody>
      </p:sp>
      <p:sp>
        <p:nvSpPr>
          <p:cNvPr id="3" name="Content Placeholder 2"/>
          <p:cNvSpPr>
            <a:spLocks noGrp="1"/>
          </p:cNvSpPr>
          <p:nvPr>
            <p:ph idx="1"/>
          </p:nvPr>
        </p:nvSpPr>
        <p:spPr>
          <a:xfrm>
            <a:off x="498474" y="1295400"/>
            <a:ext cx="7556313" cy="5257800"/>
          </a:xfrm>
        </p:spPr>
        <p:txBody>
          <a:bodyPr>
            <a:normAutofit/>
          </a:bodyPr>
          <a:lstStyle/>
          <a:p>
            <a:r>
              <a:rPr lang="en-US" sz="2200" dirty="0" smtClean="0"/>
              <a:t>In the Open Question, the third of the three essays required for the AP Literature and Composition exam, you’ll be given a topic that can apply to a wide range of novels and plays and will be asked to discuss that topic in light of a literary selection of your choice.  </a:t>
            </a:r>
          </a:p>
          <a:p>
            <a:r>
              <a:rPr lang="en-US" sz="2200" dirty="0" smtClean="0"/>
              <a:t>The prompt is followed by a list of titles from which you can select the text you want to discuss. Some of the titles listed may even spark your memory of another book you’d like to write about.</a:t>
            </a:r>
          </a:p>
          <a:p>
            <a:r>
              <a:rPr lang="en-US" sz="2200" dirty="0" smtClean="0"/>
              <a:t> The directions for the open question always include a sentence like this one:  You may choose a work from the list below or write about another novel or play of comparable literary merit. </a:t>
            </a:r>
          </a:p>
        </p:txBody>
      </p:sp>
      <p:sp>
        <p:nvSpPr>
          <p:cNvPr id="5"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600" dirty="0" smtClean="0"/>
              <a:t>Control your handwriting.</a:t>
            </a:r>
          </a:p>
          <a:p>
            <a:pPr marL="457200" indent="-457200">
              <a:buFont typeface="+mj-lt"/>
              <a:buAutoNum type="arabicPeriod"/>
            </a:pPr>
            <a:r>
              <a:rPr lang="en-US" sz="2600" dirty="0" smtClean="0"/>
              <a:t>Pay attention to grammar, punctuation, and spelling.</a:t>
            </a:r>
          </a:p>
          <a:p>
            <a:pPr marL="457200" indent="-457200">
              <a:buFont typeface="+mj-lt"/>
              <a:buAutoNum type="arabicPeriod"/>
            </a:pPr>
            <a:endParaRPr lang="en-US" sz="2600" dirty="0" smtClean="0"/>
          </a:p>
          <a:p>
            <a:pPr marL="0" indent="-457200">
              <a:buNone/>
            </a:pPr>
            <a:r>
              <a:rPr lang="en-US" sz="2200" dirty="0" smtClean="0"/>
              <a:t>Real people read your essay, and if they can’t decode your scribbles or make sense of your sentences, they won’t be happy.</a:t>
            </a:r>
          </a:p>
          <a:p>
            <a:pPr marL="685800" lvl="1" indent="-457200">
              <a:buNone/>
            </a:pPr>
            <a:r>
              <a:rPr lang="en-US" sz="2400" dirty="0" smtClean="0"/>
              <a:t>	</a:t>
            </a:r>
            <a:endParaRPr lang="en-US" sz="24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8600"/>
            <a:ext cx="7556313" cy="838200"/>
          </a:xfrm>
        </p:spPr>
        <p:txBody>
          <a:bodyPr/>
          <a:lstStyle/>
          <a:p>
            <a:r>
              <a:rPr lang="en-US" dirty="0" smtClean="0"/>
              <a:t>Sample Open Question Prompt #2</a:t>
            </a:r>
            <a:endParaRPr lang="en-US" dirty="0"/>
          </a:p>
        </p:txBody>
      </p:sp>
      <p:sp>
        <p:nvSpPr>
          <p:cNvPr id="3" name="Content Placeholder 2"/>
          <p:cNvSpPr>
            <a:spLocks noGrp="1"/>
          </p:cNvSpPr>
          <p:nvPr>
            <p:ph idx="1"/>
          </p:nvPr>
        </p:nvSpPr>
        <p:spPr>
          <a:xfrm>
            <a:off x="304800" y="1295400"/>
            <a:ext cx="7924800" cy="5257800"/>
          </a:xfrm>
        </p:spPr>
        <p:txBody>
          <a:bodyPr>
            <a:noAutofit/>
          </a:bodyPr>
          <a:lstStyle/>
          <a:p>
            <a:r>
              <a:rPr lang="en-US" sz="2400" dirty="0" smtClean="0"/>
              <a:t>Now that we have walked through a sample Open Question prompt, try this one on your own:</a:t>
            </a:r>
          </a:p>
          <a:p>
            <a:pPr>
              <a:buNone/>
            </a:pPr>
            <a:endParaRPr lang="en-US" sz="2400" dirty="0" smtClean="0"/>
          </a:p>
          <a:p>
            <a:pPr marL="0">
              <a:buNone/>
            </a:pPr>
            <a:r>
              <a:rPr lang="en-US" sz="2400" dirty="0" smtClean="0"/>
              <a:t>Many literary works contain one or more scenes in which characters have a violent disagreement, one resulting in injury, death, or permanent alienation.  Select a novel or play in which characters engage </a:t>
            </a:r>
            <a:br>
              <a:rPr lang="en-US" sz="2400" dirty="0" smtClean="0"/>
            </a:br>
            <a:r>
              <a:rPr lang="en-US" sz="2400" dirty="0" smtClean="0"/>
              <a:t>in violent disagreement. </a:t>
            </a:r>
            <a:r>
              <a:rPr lang="en-US" sz="2400" smtClean="0"/>
              <a:t>Then </a:t>
            </a:r>
            <a:r>
              <a:rPr lang="en-US" sz="2400" dirty="0" smtClean="0"/>
              <a:t>examine both the techniques used by the author to achieve </a:t>
            </a:r>
            <a:r>
              <a:rPr lang="en-US" sz="2400" smtClean="0"/>
              <a:t>tension </a:t>
            </a:r>
            <a:br>
              <a:rPr lang="en-US" sz="2400" smtClean="0"/>
            </a:br>
            <a:r>
              <a:rPr lang="en-US" sz="2400" smtClean="0"/>
              <a:t>in </a:t>
            </a:r>
            <a:r>
              <a:rPr lang="en-US" sz="2400" dirty="0" smtClean="0"/>
              <a:t>the scene and the purpose of the violent scene in expressing the larger meanings of the work.</a:t>
            </a:r>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prompt?  </a:t>
            </a:r>
          </a:p>
        </p:txBody>
      </p:sp>
      <p:sp>
        <p:nvSpPr>
          <p:cNvPr id="3" name="Content Placeholder 2"/>
          <p:cNvSpPr>
            <a:spLocks noGrp="1"/>
          </p:cNvSpPr>
          <p:nvPr>
            <p:ph idx="1"/>
          </p:nvPr>
        </p:nvSpPr>
        <p:spPr>
          <a:xfrm>
            <a:off x="498474" y="1371600"/>
            <a:ext cx="7556313" cy="5105400"/>
          </a:xfrm>
        </p:spPr>
        <p:txBody>
          <a:bodyPr>
            <a:normAutofit/>
          </a:bodyPr>
          <a:lstStyle/>
          <a:p>
            <a:r>
              <a:rPr lang="en-US" sz="2400" dirty="0" smtClean="0"/>
              <a:t>When an actor on stage forgets his or her lines, the “prompter” may whisper a word or phrase to get the actor back on track and remember what he should do next.  </a:t>
            </a:r>
          </a:p>
          <a:p>
            <a:r>
              <a:rPr lang="en-US" sz="2400" dirty="0" smtClean="0"/>
              <a:t>Similarly, a literary prompt gets the essay writer going, stimulates thinking, and helps generate perspectives about a book.</a:t>
            </a:r>
          </a:p>
          <a:p>
            <a:r>
              <a:rPr lang="en-US" sz="2400" dirty="0" smtClean="0"/>
              <a:t>A literary prompt focuses your ideas by asking </a:t>
            </a:r>
            <a:br>
              <a:rPr lang="en-US" sz="2400" dirty="0" smtClean="0"/>
            </a:br>
            <a:r>
              <a:rPr lang="en-US" sz="2400" dirty="0" smtClean="0"/>
              <a:t>you to look at a book through a particular lens.  Looking at the literary work through a lens can help shed light on the work’s meaning.  </a:t>
            </a:r>
            <a:endParaRPr lang="en-US" sz="24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7749987" cy="1143000"/>
          </a:xfrm>
        </p:spPr>
        <p:txBody>
          <a:bodyPr/>
          <a:lstStyle/>
          <a:p>
            <a:r>
              <a:rPr lang="en-US" sz="3200" dirty="0" smtClean="0"/>
              <a:t>  What’s So “Open” About This Question?</a:t>
            </a:r>
            <a:endParaRPr lang="en-US" sz="3200" dirty="0"/>
          </a:p>
        </p:txBody>
      </p:sp>
      <p:sp>
        <p:nvSpPr>
          <p:cNvPr id="5" name="Content Placeholder 4"/>
          <p:cNvSpPr>
            <a:spLocks noGrp="1"/>
          </p:cNvSpPr>
          <p:nvPr>
            <p:ph idx="1"/>
          </p:nvPr>
        </p:nvSpPr>
        <p:spPr>
          <a:xfrm>
            <a:off x="533400" y="914400"/>
            <a:ext cx="8001000" cy="5943600"/>
          </a:xfrm>
        </p:spPr>
        <p:txBody>
          <a:bodyPr>
            <a:noAutofit/>
          </a:bodyPr>
          <a:lstStyle/>
          <a:p>
            <a:r>
              <a:rPr lang="en-US" sz="2400" dirty="0" smtClean="0"/>
              <a:t>The word “open” here means that the choice of </a:t>
            </a:r>
            <a:br>
              <a:rPr lang="en-US" sz="2400" dirty="0" smtClean="0"/>
            </a:br>
            <a:r>
              <a:rPr lang="en-US" sz="2400" dirty="0" smtClean="0"/>
              <a:t>which book to discuss is yours. The examiners do supply a list of titles, but you do not have to choose from among them.  </a:t>
            </a:r>
          </a:p>
          <a:p>
            <a:r>
              <a:rPr lang="en-US" sz="2400" dirty="0" smtClean="0"/>
              <a:t>But the choice is not completely free. One thing an student of literature should be expected to know when perusing the list provided by the College Board examiners is what constitutes a “work of comparable literary merit.”  </a:t>
            </a:r>
          </a:p>
          <a:p>
            <a:pPr lvl="2"/>
            <a:r>
              <a:rPr lang="en-US" sz="2200" dirty="0" smtClean="0"/>
              <a:t>If your idea of “literary merit” is a juvenile work (even a very well-written one), or a piece of fluff fiction (such as a thriller or romance novel) you might need to refine your literary taste to be considered </a:t>
            </a:r>
            <a:r>
              <a:rPr lang="en-US" sz="2200" i="1" dirty="0" smtClean="0"/>
              <a:t>advanced</a:t>
            </a:r>
            <a:r>
              <a:rPr lang="en-US" sz="2200" dirty="0" smtClean="0"/>
              <a:t>. </a:t>
            </a:r>
            <a:endParaRPr lang="en-US" sz="2200" dirty="0"/>
          </a:p>
        </p:txBody>
      </p:sp>
      <p:sp>
        <p:nvSpPr>
          <p:cNvPr id="6"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Prompt Looks Like</a:t>
            </a:r>
            <a:endParaRPr lang="en-US" dirty="0"/>
          </a:p>
        </p:txBody>
      </p:sp>
      <p:sp>
        <p:nvSpPr>
          <p:cNvPr id="3" name="Content Placeholder 2"/>
          <p:cNvSpPr>
            <a:spLocks noGrp="1"/>
          </p:cNvSpPr>
          <p:nvPr>
            <p:ph idx="1"/>
          </p:nvPr>
        </p:nvSpPr>
        <p:spPr>
          <a:xfrm>
            <a:off x="498474" y="1295400"/>
            <a:ext cx="7556313" cy="4830763"/>
          </a:xfrm>
        </p:spPr>
        <p:txBody>
          <a:bodyPr>
            <a:normAutofit/>
          </a:bodyPr>
          <a:lstStyle/>
          <a:p>
            <a:r>
              <a:rPr lang="en-US" sz="2800" dirty="0" smtClean="0"/>
              <a:t>Like the prompts for the poetry and prose analysis essay questions, the open question prompt always has two parts. </a:t>
            </a:r>
            <a:r>
              <a:rPr lang="en-US" sz="2600" dirty="0" smtClean="0"/>
              <a:t>The prompt asks you to think about a topic (i.e. families, villains, settings, foils, symbols, justice, outsiders, happiness, inner conflict, etc.) and then explain both </a:t>
            </a:r>
          </a:p>
          <a:p>
            <a:pPr marL="685800" lvl="1" indent="-457200">
              <a:buFont typeface="+mj-lt"/>
              <a:buAutoNum type="arabicPeriod"/>
            </a:pPr>
            <a:r>
              <a:rPr lang="en-US" sz="2400" dirty="0" smtClean="0"/>
              <a:t>How that topic is manifested in the work you have chosen and </a:t>
            </a:r>
          </a:p>
          <a:p>
            <a:pPr marL="742950" lvl="1" indent="-514350">
              <a:buFont typeface="+mj-lt"/>
              <a:buAutoNum type="arabicPeriod"/>
            </a:pPr>
            <a:r>
              <a:rPr lang="en-US" sz="2400" dirty="0" smtClean="0"/>
              <a:t>How the topic contributes to one of the work’s themes or meanings.</a:t>
            </a:r>
            <a:endParaRPr lang="en-US" sz="2400"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Open Question Prompt</a:t>
            </a:r>
            <a:endParaRPr lang="en-US" dirty="0"/>
          </a:p>
        </p:txBody>
      </p:sp>
      <p:sp>
        <p:nvSpPr>
          <p:cNvPr id="3" name="Content Placeholder 2"/>
          <p:cNvSpPr>
            <a:spLocks noGrp="1"/>
          </p:cNvSpPr>
          <p:nvPr>
            <p:ph idx="1"/>
          </p:nvPr>
        </p:nvSpPr>
        <p:spPr>
          <a:xfrm>
            <a:off x="498474" y="1600200"/>
            <a:ext cx="7556313" cy="4525963"/>
          </a:xfrm>
        </p:spPr>
        <p:txBody>
          <a:bodyPr/>
          <a:lstStyle/>
          <a:p>
            <a:pPr marL="0">
              <a:buNone/>
            </a:pPr>
            <a:r>
              <a:rPr lang="en-US" sz="2400" dirty="0" smtClean="0"/>
              <a:t>Where a character lives may have an effect on the choices the character makes for himself and others.  Choose a novel or play in which where a character lives (country, city, neighborhood, apartment, geographical region, etc.) influences his or her decisions. Then write an essay in which you examine the effect of place on a character’s decisions and the ways these decisions contribute to the larger meaning of the work. </a:t>
            </a:r>
          </a:p>
          <a:p>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pPr>
              <a:buNone/>
            </a:pPr>
            <a:r>
              <a:rPr lang="en-US" dirty="0" smtClean="0"/>
              <a:t>Begin by underlining the directions stated in the prompt.</a:t>
            </a:r>
          </a:p>
          <a:p>
            <a:pPr marL="0">
              <a:buNone/>
            </a:pPr>
            <a:r>
              <a:rPr lang="en-US" dirty="0" smtClean="0"/>
              <a:t>Example: Choose a </a:t>
            </a:r>
            <a:r>
              <a:rPr lang="en-US" u="sng" dirty="0" smtClean="0"/>
              <a:t>novel</a:t>
            </a:r>
            <a:r>
              <a:rPr lang="en-US" dirty="0" smtClean="0"/>
              <a:t> or </a:t>
            </a:r>
            <a:r>
              <a:rPr lang="en-US" u="sng" dirty="0" smtClean="0"/>
              <a:t>play</a:t>
            </a:r>
            <a:r>
              <a:rPr lang="en-US" dirty="0" smtClean="0"/>
              <a:t> in which </a:t>
            </a:r>
            <a:r>
              <a:rPr lang="en-US" u="sng" dirty="0" smtClean="0"/>
              <a:t>where</a:t>
            </a:r>
            <a:r>
              <a:rPr lang="en-US" dirty="0" smtClean="0"/>
              <a:t> characters </a:t>
            </a:r>
            <a:r>
              <a:rPr lang="en-US" u="sng" dirty="0" smtClean="0"/>
              <a:t>live</a:t>
            </a:r>
            <a:r>
              <a:rPr lang="en-US" dirty="0" smtClean="0"/>
              <a:t> (country, city, neighborhood, apartment, geographical region, etc.) </a:t>
            </a:r>
            <a:r>
              <a:rPr lang="en-US" u="sng" dirty="0" smtClean="0"/>
              <a:t>influences</a:t>
            </a:r>
            <a:r>
              <a:rPr lang="en-US" dirty="0" smtClean="0"/>
              <a:t> their </a:t>
            </a:r>
            <a:r>
              <a:rPr lang="en-US" u="sng" dirty="0" smtClean="0"/>
              <a:t>decisions</a:t>
            </a:r>
            <a:r>
              <a:rPr lang="en-US" dirty="0" smtClean="0"/>
              <a:t>. Then write an essay </a:t>
            </a:r>
            <a:br>
              <a:rPr lang="en-US" dirty="0" smtClean="0"/>
            </a:br>
            <a:r>
              <a:rPr lang="en-US" dirty="0" smtClean="0"/>
              <a:t>in which you </a:t>
            </a:r>
            <a:r>
              <a:rPr lang="en-US" u="sng" dirty="0" smtClean="0"/>
              <a:t>examine the effect of place</a:t>
            </a:r>
            <a:r>
              <a:rPr lang="en-US" dirty="0" smtClean="0"/>
              <a:t> on a character’s </a:t>
            </a:r>
            <a:r>
              <a:rPr lang="en-US" u="sng" dirty="0" smtClean="0"/>
              <a:t>decisions</a:t>
            </a:r>
            <a:r>
              <a:rPr lang="en-US" dirty="0" smtClean="0"/>
              <a:t> and the </a:t>
            </a:r>
            <a:r>
              <a:rPr lang="en-US" u="sng" dirty="0" smtClean="0"/>
              <a:t>ways these decisions contribute</a:t>
            </a:r>
            <a:r>
              <a:rPr lang="en-US" dirty="0" smtClean="0"/>
              <a:t> to the </a:t>
            </a:r>
            <a:br>
              <a:rPr lang="en-US" dirty="0" smtClean="0"/>
            </a:br>
            <a:r>
              <a:rPr lang="en-US" dirty="0" smtClean="0"/>
              <a:t>larger </a:t>
            </a:r>
            <a:r>
              <a:rPr lang="en-US" u="sng" dirty="0" smtClean="0"/>
              <a:t>meaning</a:t>
            </a:r>
            <a:r>
              <a:rPr lang="en-US" dirty="0" smtClean="0"/>
              <a:t> of the work. </a:t>
            </a:r>
          </a:p>
          <a:p>
            <a:pPr>
              <a:buNone/>
            </a:pPr>
            <a:r>
              <a:rPr lang="en-US" dirty="0" smtClean="0"/>
              <a:t> </a:t>
            </a: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Sides to Every Prompt</a:t>
            </a:r>
            <a:endParaRPr lang="en-US" dirty="0"/>
          </a:p>
        </p:txBody>
      </p:sp>
      <p:sp>
        <p:nvSpPr>
          <p:cNvPr id="3" name="Content Placeholder 2"/>
          <p:cNvSpPr>
            <a:spLocks noGrp="1"/>
          </p:cNvSpPr>
          <p:nvPr>
            <p:ph idx="1"/>
          </p:nvPr>
        </p:nvSpPr>
        <p:spPr/>
        <p:txBody>
          <a:bodyPr/>
          <a:lstStyle/>
          <a:p>
            <a:r>
              <a:rPr lang="en-US" dirty="0" smtClean="0"/>
              <a:t>Knowing that the prompt is going to ask for two parts to your analysis, write out the directions for each part.</a:t>
            </a:r>
          </a:p>
          <a:p>
            <a:r>
              <a:rPr lang="en-US" dirty="0" smtClean="0"/>
              <a:t>Example:</a:t>
            </a:r>
          </a:p>
          <a:p>
            <a:pPr lvl="1"/>
            <a:r>
              <a:rPr lang="en-US" dirty="0" smtClean="0"/>
              <a:t>1. </a:t>
            </a:r>
            <a:r>
              <a:rPr lang="en-US" u="sng" dirty="0" smtClean="0"/>
              <a:t>Examine the effect of place</a:t>
            </a:r>
            <a:r>
              <a:rPr lang="en-US" dirty="0" smtClean="0"/>
              <a:t> on a character’s </a:t>
            </a:r>
            <a:r>
              <a:rPr lang="en-US" u="sng" dirty="0" smtClean="0"/>
              <a:t>decisions</a:t>
            </a:r>
            <a:r>
              <a:rPr lang="en-US" dirty="0" smtClean="0"/>
              <a:t>.</a:t>
            </a:r>
          </a:p>
          <a:p>
            <a:pPr lvl="1"/>
            <a:r>
              <a:rPr lang="en-US" u="sng" dirty="0" smtClean="0"/>
              <a:t>2.  Examine</a:t>
            </a:r>
            <a:r>
              <a:rPr lang="en-US" dirty="0" smtClean="0"/>
              <a:t> the </a:t>
            </a:r>
            <a:r>
              <a:rPr lang="en-US" u="sng" dirty="0" smtClean="0"/>
              <a:t>ways these decisions contribute</a:t>
            </a:r>
            <a:r>
              <a:rPr lang="en-US" dirty="0" smtClean="0"/>
              <a:t> to the larger </a:t>
            </a:r>
            <a:r>
              <a:rPr lang="en-US" u="sng" dirty="0" smtClean="0"/>
              <a:t>meaning</a:t>
            </a:r>
            <a:r>
              <a:rPr lang="en-US" dirty="0" smtClean="0"/>
              <a:t> of the work.    </a:t>
            </a:r>
            <a:endParaRPr lang="en-US" dirty="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5106"/>
          </a:xfrm>
        </p:spPr>
        <p:txBody>
          <a:bodyPr/>
          <a:lstStyle/>
          <a:p>
            <a:r>
              <a:rPr lang="en-US" dirty="0" smtClean="0"/>
              <a:t>Choosing</a:t>
            </a:r>
            <a:endParaRPr lang="en-US" dirty="0"/>
          </a:p>
        </p:txBody>
      </p:sp>
      <p:sp>
        <p:nvSpPr>
          <p:cNvPr id="3" name="Content Placeholder 2"/>
          <p:cNvSpPr>
            <a:spLocks noGrp="1"/>
          </p:cNvSpPr>
          <p:nvPr>
            <p:ph idx="1"/>
          </p:nvPr>
        </p:nvSpPr>
        <p:spPr>
          <a:xfrm>
            <a:off x="498474" y="1219200"/>
            <a:ext cx="7556313" cy="4906963"/>
          </a:xfrm>
        </p:spPr>
        <p:txBody>
          <a:bodyPr>
            <a:normAutofit/>
          </a:bodyPr>
          <a:lstStyle/>
          <a:p>
            <a:r>
              <a:rPr lang="en-US" dirty="0" smtClean="0"/>
              <a:t>When you search your reading repertory to find an appropriate book, choose wisely. For this prompt, it is essential to recognize that while everybody lives somewhere, not every setting is as vital an influence on a person’s life as others. </a:t>
            </a:r>
          </a:p>
          <a:p>
            <a:r>
              <a:rPr lang="en-US" dirty="0" smtClean="0"/>
              <a:t>Not the best choices:</a:t>
            </a:r>
          </a:p>
          <a:p>
            <a:pPr lvl="2"/>
            <a:r>
              <a:rPr lang="en-US" b="1" dirty="0" smtClean="0"/>
              <a:t>Juliet lives in a palace in Italy. </a:t>
            </a:r>
            <a:r>
              <a:rPr lang="en-US" dirty="0" smtClean="0"/>
              <a:t>Well, yes,  but the palace, itself, is not as significant to her choices as her social class and milieu.</a:t>
            </a:r>
          </a:p>
          <a:p>
            <a:pPr lvl="2"/>
            <a:r>
              <a:rPr lang="en-US" b="1" dirty="0" smtClean="0"/>
              <a:t>Elizabeth </a:t>
            </a:r>
            <a:r>
              <a:rPr lang="en-US" b="1" dirty="0" err="1" smtClean="0"/>
              <a:t>Bennet</a:t>
            </a:r>
            <a:r>
              <a:rPr lang="en-US" b="1" dirty="0" smtClean="0"/>
              <a:t> lives on a country estate in England.</a:t>
            </a:r>
          </a:p>
          <a:p>
            <a:pPr lvl="2">
              <a:buNone/>
            </a:pPr>
            <a:r>
              <a:rPr lang="en-US" dirty="0" smtClean="0"/>
              <a:t>	Well, perhaps. The fact that there is no horse available to her does motivate her decision to walk to see her sick sister. But far more important is the social and cultural expectations of her small community.</a:t>
            </a:r>
          </a:p>
          <a:p>
            <a:pPr lvl="2">
              <a:buNone/>
            </a:pPr>
            <a:endParaRPr lang="en-US" dirty="0" smtClean="0"/>
          </a:p>
        </p:txBody>
      </p:sp>
      <p:sp>
        <p:nvSpPr>
          <p:cNvPr id="4" name="TextBox 5"/>
          <p:cNvSpPr txBox="1"/>
          <p:nvPr/>
        </p:nvSpPr>
        <p:spPr>
          <a:xfrm>
            <a:off x="2209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541</TotalTime>
  <Words>1653</Words>
  <Application>Microsoft Office PowerPoint</Application>
  <PresentationFormat>On-screen Show (4:3)</PresentationFormat>
  <Paragraphs>135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Rockwell</vt:lpstr>
      <vt:lpstr>Wingdings</vt:lpstr>
      <vt:lpstr>Advantage</vt:lpstr>
      <vt:lpstr>How to Tackle The Open Question</vt:lpstr>
      <vt:lpstr>The Open Question</vt:lpstr>
      <vt:lpstr>What is a prompt?  </vt:lpstr>
      <vt:lpstr>  What’s So “Open” About This Question?</vt:lpstr>
      <vt:lpstr>What a Prompt Looks Like</vt:lpstr>
      <vt:lpstr>Sample Open Question Prompt</vt:lpstr>
      <vt:lpstr>Getting Started</vt:lpstr>
      <vt:lpstr>Two Sides to Every Prompt</vt:lpstr>
      <vt:lpstr>Choosing</vt:lpstr>
      <vt:lpstr>Choosing Wisely</vt:lpstr>
      <vt:lpstr>Choosing Wisely Again</vt:lpstr>
      <vt:lpstr>Don’t Rush In</vt:lpstr>
      <vt:lpstr>Collect Ideas</vt:lpstr>
      <vt:lpstr>Make Connections</vt:lpstr>
      <vt:lpstr>Where Do I Get My Ideas For The The Themes and Meaning?</vt:lpstr>
      <vt:lpstr>Draft a Thesis</vt:lpstr>
      <vt:lpstr>Useful Words for Thesis Statements</vt:lpstr>
      <vt:lpstr>Use Your Thesis as a Road Map  for Your Essay</vt:lpstr>
      <vt:lpstr>Secret to Success</vt:lpstr>
      <vt:lpstr>And . . .</vt:lpstr>
      <vt:lpstr>Sample Open Question Prompt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Tackle The Open Question</dc:title>
  <dc:creator>Mary Basson</dc:creator>
  <cp:lastModifiedBy>Amanda Long</cp:lastModifiedBy>
  <cp:revision>72</cp:revision>
  <dcterms:created xsi:type="dcterms:W3CDTF">2011-06-01T00:30:56Z</dcterms:created>
  <dcterms:modified xsi:type="dcterms:W3CDTF">2015-08-11T16:08:41Z</dcterms:modified>
</cp:coreProperties>
</file>