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9" r:id="rId4"/>
    <p:sldId id="260" r:id="rId5"/>
    <p:sldId id="261" r:id="rId6"/>
    <p:sldId id="262" r:id="rId7"/>
    <p:sldId id="263" r:id="rId8"/>
    <p:sldId id="271" r:id="rId9"/>
    <p:sldId id="264" r:id="rId10"/>
    <p:sldId id="265" r:id="rId11"/>
    <p:sldId id="266" r:id="rId12"/>
    <p:sldId id="267" r:id="rId13"/>
    <p:sldId id="272" r:id="rId14"/>
    <p:sldId id="268" r:id="rId15"/>
    <p:sldId id="269" r:id="rId16"/>
    <p:sldId id="270"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83FD0D-8B5E-49E8-8BE0-13209B2178D2}" type="datetimeFigureOut">
              <a:rPr lang="en-US" smtClean="0"/>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D7F41-267B-4549-8120-95E4BDA62FAF}" type="slidenum">
              <a:rPr lang="en-US" smtClean="0"/>
              <a:pPr/>
              <a:t>‹#›</a:t>
            </a:fld>
            <a:endParaRPr lang="en-US"/>
          </a:p>
        </p:txBody>
      </p:sp>
    </p:spTree>
    <p:extLst>
      <p:ext uri="{BB962C8B-B14F-4D97-AF65-F5344CB8AC3E}">
        <p14:creationId xmlns:p14="http://schemas.microsoft.com/office/powerpoint/2010/main" val="4232448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D7F41-267B-4549-8120-95E4BDA62FAF}" type="slidenum">
              <a:rPr lang="en-US" smtClean="0"/>
              <a:pPr/>
              <a:t>1</a:t>
            </a:fld>
            <a:endParaRPr lang="en-US"/>
          </a:p>
        </p:txBody>
      </p:sp>
    </p:spTree>
    <p:extLst>
      <p:ext uri="{BB962C8B-B14F-4D97-AF65-F5344CB8AC3E}">
        <p14:creationId xmlns:p14="http://schemas.microsoft.com/office/powerpoint/2010/main" val="1333700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10</a:t>
            </a:fld>
            <a:endParaRPr lang="en-US"/>
          </a:p>
        </p:txBody>
      </p:sp>
    </p:spTree>
    <p:extLst>
      <p:ext uri="{BB962C8B-B14F-4D97-AF65-F5344CB8AC3E}">
        <p14:creationId xmlns:p14="http://schemas.microsoft.com/office/powerpoint/2010/main" val="3941903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11</a:t>
            </a:fld>
            <a:endParaRPr lang="en-US"/>
          </a:p>
        </p:txBody>
      </p:sp>
    </p:spTree>
    <p:extLst>
      <p:ext uri="{BB962C8B-B14F-4D97-AF65-F5344CB8AC3E}">
        <p14:creationId xmlns:p14="http://schemas.microsoft.com/office/powerpoint/2010/main" val="2632235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12</a:t>
            </a:fld>
            <a:endParaRPr lang="en-US"/>
          </a:p>
        </p:txBody>
      </p:sp>
    </p:spTree>
    <p:extLst>
      <p:ext uri="{BB962C8B-B14F-4D97-AF65-F5344CB8AC3E}">
        <p14:creationId xmlns:p14="http://schemas.microsoft.com/office/powerpoint/2010/main" val="989620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13</a:t>
            </a:fld>
            <a:endParaRPr lang="en-US"/>
          </a:p>
        </p:txBody>
      </p:sp>
    </p:spTree>
    <p:extLst>
      <p:ext uri="{BB962C8B-B14F-4D97-AF65-F5344CB8AC3E}">
        <p14:creationId xmlns:p14="http://schemas.microsoft.com/office/powerpoint/2010/main" val="1211665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14</a:t>
            </a:fld>
            <a:endParaRPr lang="en-US"/>
          </a:p>
        </p:txBody>
      </p:sp>
    </p:spTree>
    <p:extLst>
      <p:ext uri="{BB962C8B-B14F-4D97-AF65-F5344CB8AC3E}">
        <p14:creationId xmlns:p14="http://schemas.microsoft.com/office/powerpoint/2010/main" val="1020597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15</a:t>
            </a:fld>
            <a:endParaRPr lang="en-US"/>
          </a:p>
        </p:txBody>
      </p:sp>
    </p:spTree>
    <p:extLst>
      <p:ext uri="{BB962C8B-B14F-4D97-AF65-F5344CB8AC3E}">
        <p14:creationId xmlns:p14="http://schemas.microsoft.com/office/powerpoint/2010/main" val="3639011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16</a:t>
            </a:fld>
            <a:endParaRPr lang="en-US"/>
          </a:p>
        </p:txBody>
      </p:sp>
    </p:spTree>
    <p:extLst>
      <p:ext uri="{BB962C8B-B14F-4D97-AF65-F5344CB8AC3E}">
        <p14:creationId xmlns:p14="http://schemas.microsoft.com/office/powerpoint/2010/main" val="3123131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D7F41-267B-4549-8120-95E4BDA62FAF}" type="slidenum">
              <a:rPr lang="en-US" smtClean="0"/>
              <a:pPr/>
              <a:t>17</a:t>
            </a:fld>
            <a:endParaRPr lang="en-US"/>
          </a:p>
        </p:txBody>
      </p:sp>
    </p:spTree>
    <p:extLst>
      <p:ext uri="{BB962C8B-B14F-4D97-AF65-F5344CB8AC3E}">
        <p14:creationId xmlns:p14="http://schemas.microsoft.com/office/powerpoint/2010/main" val="2721716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18</a:t>
            </a:fld>
            <a:endParaRPr lang="en-US"/>
          </a:p>
        </p:txBody>
      </p:sp>
    </p:spTree>
    <p:extLst>
      <p:ext uri="{BB962C8B-B14F-4D97-AF65-F5344CB8AC3E}">
        <p14:creationId xmlns:p14="http://schemas.microsoft.com/office/powerpoint/2010/main" val="1495312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19</a:t>
            </a:fld>
            <a:endParaRPr lang="en-US"/>
          </a:p>
        </p:txBody>
      </p:sp>
    </p:spTree>
    <p:extLst>
      <p:ext uri="{BB962C8B-B14F-4D97-AF65-F5344CB8AC3E}">
        <p14:creationId xmlns:p14="http://schemas.microsoft.com/office/powerpoint/2010/main" val="2964438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2</a:t>
            </a:fld>
            <a:endParaRPr lang="en-US"/>
          </a:p>
        </p:txBody>
      </p:sp>
    </p:spTree>
    <p:extLst>
      <p:ext uri="{BB962C8B-B14F-4D97-AF65-F5344CB8AC3E}">
        <p14:creationId xmlns:p14="http://schemas.microsoft.com/office/powerpoint/2010/main" val="1536925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D7F41-267B-4549-8120-95E4BDA62FAF}" type="slidenum">
              <a:rPr lang="en-US" smtClean="0"/>
              <a:pPr/>
              <a:t>20</a:t>
            </a:fld>
            <a:endParaRPr lang="en-US"/>
          </a:p>
        </p:txBody>
      </p:sp>
    </p:spTree>
    <p:extLst>
      <p:ext uri="{BB962C8B-B14F-4D97-AF65-F5344CB8AC3E}">
        <p14:creationId xmlns:p14="http://schemas.microsoft.com/office/powerpoint/2010/main" val="811658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D7F41-267B-4549-8120-95E4BDA62FAF}" type="slidenum">
              <a:rPr lang="en-US" smtClean="0"/>
              <a:pPr/>
              <a:t>21</a:t>
            </a:fld>
            <a:endParaRPr lang="en-US"/>
          </a:p>
        </p:txBody>
      </p:sp>
    </p:spTree>
    <p:extLst>
      <p:ext uri="{BB962C8B-B14F-4D97-AF65-F5344CB8AC3E}">
        <p14:creationId xmlns:p14="http://schemas.microsoft.com/office/powerpoint/2010/main" val="268083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D7F41-267B-4549-8120-95E4BDA62FAF}" type="slidenum">
              <a:rPr lang="en-US" smtClean="0"/>
              <a:pPr/>
              <a:t>3</a:t>
            </a:fld>
            <a:endParaRPr lang="en-US"/>
          </a:p>
        </p:txBody>
      </p:sp>
    </p:spTree>
    <p:extLst>
      <p:ext uri="{BB962C8B-B14F-4D97-AF65-F5344CB8AC3E}">
        <p14:creationId xmlns:p14="http://schemas.microsoft.com/office/powerpoint/2010/main" val="1483123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4</a:t>
            </a:fld>
            <a:endParaRPr lang="en-US"/>
          </a:p>
        </p:txBody>
      </p:sp>
    </p:spTree>
    <p:extLst>
      <p:ext uri="{BB962C8B-B14F-4D97-AF65-F5344CB8AC3E}">
        <p14:creationId xmlns:p14="http://schemas.microsoft.com/office/powerpoint/2010/main" val="291193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5</a:t>
            </a:fld>
            <a:endParaRPr lang="en-US"/>
          </a:p>
        </p:txBody>
      </p:sp>
    </p:spTree>
    <p:extLst>
      <p:ext uri="{BB962C8B-B14F-4D97-AF65-F5344CB8AC3E}">
        <p14:creationId xmlns:p14="http://schemas.microsoft.com/office/powerpoint/2010/main" val="2305201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6</a:t>
            </a:fld>
            <a:endParaRPr lang="en-US"/>
          </a:p>
        </p:txBody>
      </p:sp>
    </p:spTree>
    <p:extLst>
      <p:ext uri="{BB962C8B-B14F-4D97-AF65-F5344CB8AC3E}">
        <p14:creationId xmlns:p14="http://schemas.microsoft.com/office/powerpoint/2010/main" val="253435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AD7F41-267B-4549-8120-95E4BDA62FAF}" type="slidenum">
              <a:rPr lang="en-US" smtClean="0"/>
              <a:pPr/>
              <a:t>7</a:t>
            </a:fld>
            <a:endParaRPr lang="en-US"/>
          </a:p>
        </p:txBody>
      </p:sp>
    </p:spTree>
    <p:extLst>
      <p:ext uri="{BB962C8B-B14F-4D97-AF65-F5344CB8AC3E}">
        <p14:creationId xmlns:p14="http://schemas.microsoft.com/office/powerpoint/2010/main" val="3715817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D7F41-267B-4549-8120-95E4BDA62FAF}" type="slidenum">
              <a:rPr lang="en-US" smtClean="0"/>
              <a:pPr/>
              <a:t>8</a:t>
            </a:fld>
            <a:endParaRPr lang="en-US"/>
          </a:p>
        </p:txBody>
      </p:sp>
    </p:spTree>
    <p:extLst>
      <p:ext uri="{BB962C8B-B14F-4D97-AF65-F5344CB8AC3E}">
        <p14:creationId xmlns:p14="http://schemas.microsoft.com/office/powerpoint/2010/main" val="3782715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AD7F41-267B-4549-8120-95E4BDA62FAF}" type="slidenum">
              <a:rPr lang="en-US" smtClean="0"/>
              <a:pPr/>
              <a:t>9</a:t>
            </a:fld>
            <a:endParaRPr lang="en-US"/>
          </a:p>
        </p:txBody>
      </p:sp>
    </p:spTree>
    <p:extLst>
      <p:ext uri="{BB962C8B-B14F-4D97-AF65-F5344CB8AC3E}">
        <p14:creationId xmlns:p14="http://schemas.microsoft.com/office/powerpoint/2010/main" val="162463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BDA045C-C848-B94A-ACD2-C6725EB7D5BC}"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37252-72F3-474F-8582-32D765D3064E}" type="slidenum">
              <a:rPr smtClean="0"/>
              <a:pPr/>
              <a:t>‹#›</a:t>
            </a:fld>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DA045C-C848-B94A-ACD2-C6725EB7D5BC}"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8E414-2920-5E4B-BE76-A75338B79F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DA045C-C848-B94A-ACD2-C6725EB7D5BC}" type="datetimeFigureOut">
              <a:rPr lang="en-US" smtClean="0"/>
              <a:pPr/>
              <a:t>8/11/2015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648E414-2920-5E4B-BE76-A75338B79F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DA045C-C848-B94A-ACD2-C6725EB7D5BC}"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8E414-2920-5E4B-BE76-A75338B79F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DA045C-C848-B94A-ACD2-C6725EB7D5BC}"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DA045C-C848-B94A-ACD2-C6725EB7D5BC}"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8E414-2920-5E4B-BE76-A75338B79F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DA045C-C848-B94A-ACD2-C6725EB7D5BC}"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8E414-2920-5E4B-BE76-A75338B79F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DA045C-C848-B94A-ACD2-C6725EB7D5BC}"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8E414-2920-5E4B-BE76-A75338B79F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A045C-C848-B94A-ACD2-C6725EB7D5BC}"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8E414-2920-5E4B-BE76-A75338B79F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DA045C-C848-B94A-ACD2-C6725EB7D5BC}"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8E414-2920-5E4B-BE76-A75338B79F3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BDA045C-C848-B94A-ACD2-C6725EB7D5BC}" type="datetimeFigureOut">
              <a:rPr lang="en-US" smtClean="0"/>
              <a:pPr/>
              <a:t>8/11/2015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648E414-2920-5E4B-BE76-A75338B79F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8BDA045C-C848-B94A-ACD2-C6725EB7D5BC}" type="datetimeFigureOut">
              <a:rPr lang="en-US" smtClean="0"/>
              <a:pPr/>
              <a:t>8/11/2015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3648E414-2920-5E4B-BE76-A75338B79F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Says Who?!</a:t>
            </a:r>
            <a:endParaRPr lang="en-US" sz="4800" dirty="0"/>
          </a:p>
        </p:txBody>
      </p:sp>
      <p:sp>
        <p:nvSpPr>
          <p:cNvPr id="3" name="Subtitle 2"/>
          <p:cNvSpPr>
            <a:spLocks noGrp="1"/>
          </p:cNvSpPr>
          <p:nvPr>
            <p:ph type="subTitle" idx="1"/>
          </p:nvPr>
        </p:nvSpPr>
        <p:spPr>
          <a:xfrm>
            <a:off x="4651248" y="3581400"/>
            <a:ext cx="3273552" cy="990600"/>
          </a:xfrm>
        </p:spPr>
        <p:txBody>
          <a:bodyPr>
            <a:normAutofit/>
          </a:bodyPr>
          <a:lstStyle/>
          <a:p>
            <a:r>
              <a:rPr lang="en-US" sz="2800" dirty="0" smtClean="0"/>
              <a:t>And Other Literary Arguments</a:t>
            </a:r>
            <a:endParaRPr lang="en-US" sz="28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Not Enough</a:t>
            </a:r>
            <a:endParaRPr lang="en-US" dirty="0"/>
          </a:p>
        </p:txBody>
      </p:sp>
      <p:sp>
        <p:nvSpPr>
          <p:cNvPr id="3" name="Content Placeholder 2"/>
          <p:cNvSpPr>
            <a:spLocks noGrp="1"/>
          </p:cNvSpPr>
          <p:nvPr>
            <p:ph idx="1"/>
          </p:nvPr>
        </p:nvSpPr>
        <p:spPr/>
        <p:txBody>
          <a:bodyPr>
            <a:normAutofit lnSpcReduction="10000"/>
          </a:bodyPr>
          <a:lstStyle/>
          <a:p>
            <a:r>
              <a:rPr lang="en-US" dirty="0" smtClean="0"/>
              <a:t>But just providing the context for a quotation is not enough to allow the quote to supply the demands of evidence or illustration.  </a:t>
            </a:r>
          </a:p>
          <a:p>
            <a:r>
              <a:rPr lang="en-US" dirty="0" smtClean="0"/>
              <a:t>You need to follow up the quote with an examination of its relevance to the argument you are making.  </a:t>
            </a:r>
          </a:p>
          <a:p>
            <a:pPr>
              <a:buNone/>
            </a:pPr>
            <a:endParaRPr lang="en-US" dirty="0" smtClean="0"/>
          </a:p>
          <a:p>
            <a:pPr>
              <a:buNone/>
            </a:pPr>
            <a:r>
              <a:rPr lang="en-US" dirty="0" smtClean="0"/>
              <a:t>	See the next slide for an example of how a quote should be placed </a:t>
            </a:r>
            <a:r>
              <a:rPr lang="en-US" i="1" dirty="0" smtClean="0"/>
              <a:t>after </a:t>
            </a:r>
            <a:r>
              <a:rPr lang="en-US" dirty="0" smtClean="0"/>
              <a:t>the context but </a:t>
            </a:r>
            <a:r>
              <a:rPr lang="en-US" i="1" dirty="0" smtClean="0"/>
              <a:t>before </a:t>
            </a:r>
            <a:r>
              <a:rPr lang="en-US" dirty="0" smtClean="0"/>
              <a:t>the analysis.</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Tucked in the Middle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chemeClr val="accent1"/>
                </a:solidFill>
              </a:rPr>
              <a:t>Example</a:t>
            </a:r>
            <a:r>
              <a:rPr lang="en-US" dirty="0" smtClean="0">
                <a:solidFill>
                  <a:srgbClr val="F0AD00"/>
                </a:solidFill>
              </a:rPr>
              <a:t>:</a:t>
            </a:r>
          </a:p>
          <a:p>
            <a:pPr>
              <a:buNone/>
            </a:pPr>
            <a:r>
              <a:rPr lang="en-US" dirty="0" smtClean="0"/>
              <a:t>	At the suggestion that Hamlet’s wildness might be the result of unrequited love, Gertrude approaches Ophelia and says hopefully, “I do wish/That your good beauties be the happy cause/Of Hamlet’s wildness” (1396). Gertrude knows that her own actions are behind Hamlet’s bad behavior, but she is trying to convince herself that she need not feel guilty and that Hamlet’s love for Ophelia can bear the burden of his outbursts.</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911352"/>
          </a:xfrm>
        </p:spPr>
        <p:txBody>
          <a:bodyPr/>
          <a:lstStyle/>
          <a:p>
            <a:r>
              <a:rPr lang="en-US" dirty="0" smtClean="0"/>
              <a:t>Look Again</a:t>
            </a:r>
            <a:endParaRPr lang="en-US" dirty="0"/>
          </a:p>
        </p:txBody>
      </p:sp>
      <p:sp>
        <p:nvSpPr>
          <p:cNvPr id="3" name="Content Placeholder 2"/>
          <p:cNvSpPr>
            <a:spLocks noGrp="1"/>
          </p:cNvSpPr>
          <p:nvPr>
            <p:ph idx="1"/>
          </p:nvPr>
        </p:nvSpPr>
        <p:spPr>
          <a:xfrm>
            <a:off x="0" y="1524000"/>
            <a:ext cx="9144000" cy="5333999"/>
          </a:xfrm>
        </p:spPr>
        <p:txBody>
          <a:bodyPr>
            <a:normAutofit fontScale="92500" lnSpcReduction="10000"/>
          </a:bodyPr>
          <a:lstStyle/>
          <a:p>
            <a:pPr marL="274320" indent="0">
              <a:buNone/>
            </a:pPr>
            <a:r>
              <a:rPr lang="en-US" dirty="0" smtClean="0"/>
              <a:t>Read the passage again. The context is </a:t>
            </a:r>
            <a:r>
              <a:rPr lang="en-US" u="sng" dirty="0" smtClean="0"/>
              <a:t>UNDERLINED</a:t>
            </a:r>
            <a:r>
              <a:rPr lang="en-US" dirty="0" smtClean="0"/>
              <a:t>.  The quotation is in </a:t>
            </a:r>
            <a:r>
              <a:rPr lang="en-US" i="1" dirty="0" smtClean="0"/>
              <a:t>ITALICS</a:t>
            </a:r>
            <a:r>
              <a:rPr lang="en-US" dirty="0" smtClean="0"/>
              <a:t>. The analysis is in </a:t>
            </a:r>
            <a:r>
              <a:rPr lang="en-US" b="1" dirty="0" smtClean="0"/>
              <a:t>BOLD</a:t>
            </a:r>
            <a:r>
              <a:rPr lang="en-US" dirty="0" smtClean="0"/>
              <a:t>.</a:t>
            </a:r>
          </a:p>
          <a:p>
            <a:pPr>
              <a:lnSpc>
                <a:spcPct val="60000"/>
              </a:lnSpc>
            </a:pPr>
            <a:endParaRPr lang="en-US" dirty="0" smtClean="0"/>
          </a:p>
          <a:p>
            <a:pPr>
              <a:buNone/>
            </a:pPr>
            <a:r>
              <a:rPr lang="en-US" dirty="0" smtClean="0"/>
              <a:t>	</a:t>
            </a:r>
            <a:r>
              <a:rPr lang="en-US" u="sng" dirty="0" smtClean="0"/>
              <a:t>At the suggestion that Hamlet’s wildness might be the result of unrequited love, Gertrude approaches Ophelia and says hopefully</a:t>
            </a:r>
            <a:r>
              <a:rPr lang="en-US" dirty="0" smtClean="0"/>
              <a:t>, “</a:t>
            </a:r>
            <a:r>
              <a:rPr lang="en-US" i="1" dirty="0" smtClean="0"/>
              <a:t>I do wish/That your good beauties be the happy cause/Of Hamlet’s wildness</a:t>
            </a:r>
            <a:r>
              <a:rPr lang="en-US" dirty="0" smtClean="0"/>
              <a:t>” (1396). </a:t>
            </a:r>
            <a:r>
              <a:rPr lang="en-US" b="1" dirty="0" smtClean="0"/>
              <a:t>Gertrude knows that her own actions are behind Hamlet’s bad behavior, but she is trying to convince herself that she need not feel guilty and that Hamlet’s love for Ophelia can bear the burden of his outbursts.</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987552"/>
          </a:xfrm>
        </p:spPr>
        <p:txBody>
          <a:bodyPr/>
          <a:lstStyle/>
          <a:p>
            <a:r>
              <a:rPr lang="en-US" dirty="0" smtClean="0"/>
              <a:t>Short and Sweet</a:t>
            </a:r>
            <a:endParaRPr lang="en-US" dirty="0"/>
          </a:p>
        </p:txBody>
      </p:sp>
      <p:sp>
        <p:nvSpPr>
          <p:cNvPr id="3" name="Content Placeholder 2"/>
          <p:cNvSpPr>
            <a:spLocks noGrp="1"/>
          </p:cNvSpPr>
          <p:nvPr>
            <p:ph idx="1"/>
          </p:nvPr>
        </p:nvSpPr>
        <p:spPr>
          <a:xfrm>
            <a:off x="228600" y="1524000"/>
            <a:ext cx="8686800" cy="5333999"/>
          </a:xfrm>
        </p:spPr>
        <p:txBody>
          <a:bodyPr>
            <a:normAutofit fontScale="92500" lnSpcReduction="20000"/>
          </a:bodyPr>
          <a:lstStyle/>
          <a:p>
            <a:r>
              <a:rPr lang="en-US" dirty="0" smtClean="0"/>
              <a:t>Quotations need not be long to be effective. Even a word or two aptly used can make the case.</a:t>
            </a:r>
          </a:p>
          <a:p>
            <a:pPr>
              <a:buNone/>
            </a:pPr>
            <a:endParaRPr lang="en-US" dirty="0" smtClean="0"/>
          </a:p>
          <a:p>
            <a:pPr>
              <a:buNone/>
            </a:pPr>
            <a:r>
              <a:rPr lang="en-US" dirty="0" smtClean="0">
                <a:solidFill>
                  <a:schemeClr val="accent1"/>
                </a:solidFill>
              </a:rPr>
              <a:t>Example</a:t>
            </a:r>
            <a:r>
              <a:rPr lang="en-US" dirty="0" smtClean="0">
                <a:solidFill>
                  <a:srgbClr val="F0AD00"/>
                </a:solidFill>
              </a:rPr>
              <a:t>:</a:t>
            </a:r>
            <a:r>
              <a:rPr lang="en-US" dirty="0" smtClean="0"/>
              <a:t> </a:t>
            </a:r>
          </a:p>
          <a:p>
            <a:pPr>
              <a:buNone/>
            </a:pPr>
            <a:r>
              <a:rPr lang="en-US" dirty="0" smtClean="0"/>
              <a:t>	At the suggestion that Hamlet’s wildness could be the result of unrequited love, Gertrude approaches Ophelia and says hopefully that the girl’s “good beauties” (1396) might be the root of Hamlet’s problems. But Gertrude knows that her own actions are behind Hamlet’s bad behavior, and she is trying to convince herself that she need not feel guilty.  She wants Hamlet’s love for Ophelia to bear the burden of his outbursts.</a:t>
            </a:r>
          </a:p>
          <a:p>
            <a:endParaRPr lang="en-US" dirty="0" smtClean="0"/>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Quotations</a:t>
            </a:r>
            <a:endParaRPr lang="en-US" dirty="0"/>
          </a:p>
        </p:txBody>
      </p:sp>
      <p:sp>
        <p:nvSpPr>
          <p:cNvPr id="3" name="Content Placeholder 2"/>
          <p:cNvSpPr>
            <a:spLocks noGrp="1"/>
          </p:cNvSpPr>
          <p:nvPr>
            <p:ph idx="1"/>
          </p:nvPr>
        </p:nvSpPr>
        <p:spPr>
          <a:xfrm>
            <a:off x="228600" y="1408177"/>
            <a:ext cx="8686800" cy="5221224"/>
          </a:xfrm>
        </p:spPr>
        <p:txBody>
          <a:bodyPr>
            <a:normAutofit fontScale="92500" lnSpcReduction="20000"/>
          </a:bodyPr>
          <a:lstStyle/>
          <a:p>
            <a:r>
              <a:rPr lang="en-US" dirty="0" smtClean="0"/>
              <a:t>Use the same method for incorporating indirect quotes. </a:t>
            </a:r>
          </a:p>
          <a:p>
            <a:endParaRPr lang="en-US" dirty="0" smtClean="0"/>
          </a:p>
          <a:p>
            <a:pPr>
              <a:buNone/>
            </a:pPr>
            <a:r>
              <a:rPr lang="en-US" sz="3294" dirty="0" smtClean="0">
                <a:solidFill>
                  <a:schemeClr val="accent1"/>
                </a:solidFill>
              </a:rPr>
              <a:t>Example</a:t>
            </a:r>
            <a:r>
              <a:rPr lang="en-US" sz="3294" dirty="0" smtClean="0">
                <a:solidFill>
                  <a:srgbClr val="F0AD00"/>
                </a:solidFill>
              </a:rPr>
              <a:t>:</a:t>
            </a:r>
            <a:r>
              <a:rPr lang="en-US" sz="3294" dirty="0" smtClean="0"/>
              <a:t> </a:t>
            </a:r>
          </a:p>
          <a:p>
            <a:pPr>
              <a:buNone/>
            </a:pPr>
            <a:r>
              <a:rPr lang="en-US" sz="3294" dirty="0" smtClean="0"/>
              <a:t>	At the suggestion that Hamlet’s wildness might be the result of unrequited love, Gertrude approaches Ophelia and says hopefully </a:t>
            </a:r>
            <a:r>
              <a:rPr lang="en-US" sz="3294" i="1" dirty="0" smtClean="0"/>
              <a:t>that she wishes it was only Hamlet’s unreturned love for Ophelia that has led to his mood swings (1396). </a:t>
            </a:r>
            <a:r>
              <a:rPr lang="en-US" sz="3294" dirty="0" smtClean="0"/>
              <a:t>Gertrude knows that her own actions are behind Hamlet’s bad behavior, but she is trying to convince herself that she need not feel guilty and that Hamlet’s love for Ophelia can bear the burden of his outbursts.</a:t>
            </a:r>
          </a:p>
          <a:p>
            <a:endParaRPr lang="en-US" dirty="0" smtClean="0"/>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Paraphrase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using summary and paraphrase follow the same process.  </a:t>
            </a:r>
          </a:p>
          <a:p>
            <a:pPr lvl="1">
              <a:buNone/>
            </a:pPr>
            <a:r>
              <a:rPr lang="en-US" dirty="0" smtClean="0"/>
              <a:t>	1. Make a point.</a:t>
            </a:r>
          </a:p>
          <a:p>
            <a:pPr lvl="1">
              <a:buNone/>
            </a:pPr>
            <a:r>
              <a:rPr lang="en-US" dirty="0" smtClean="0"/>
              <a:t>	2. Prove it.</a:t>
            </a:r>
          </a:p>
          <a:p>
            <a:pPr marL="1271016" lvl="2"/>
            <a:r>
              <a:rPr lang="en-US" b="1" dirty="0" smtClean="0"/>
              <a:t>Introduce </a:t>
            </a:r>
            <a:r>
              <a:rPr lang="en-US" dirty="0" smtClean="0"/>
              <a:t>the quote, passage, scene, conversation, or incident.</a:t>
            </a:r>
          </a:p>
          <a:p>
            <a:pPr marL="1271016" lvl="2"/>
            <a:r>
              <a:rPr lang="en-US" b="1" dirty="0" smtClean="0"/>
              <a:t>Provide </a:t>
            </a:r>
            <a:r>
              <a:rPr lang="en-US" dirty="0" smtClean="0"/>
              <a:t>the quote, passage, scene, conversation, or incident through direct quotation, paraphrase, or summary.</a:t>
            </a:r>
          </a:p>
          <a:p>
            <a:pPr marL="1271016" lvl="2"/>
            <a:r>
              <a:rPr lang="en-US" b="1" dirty="0" smtClean="0"/>
              <a:t>Analyze </a:t>
            </a:r>
            <a:r>
              <a:rPr lang="en-US" dirty="0" smtClean="0"/>
              <a:t>the quote, passage, scene, conversation, or incident by examining how it reveals the point you were discussing in the first place.</a:t>
            </a:r>
          </a:p>
          <a:p>
            <a:pPr lvl="1">
              <a:buNone/>
            </a:pPr>
            <a:r>
              <a:rPr lang="en-US" dirty="0" smtClean="0"/>
              <a:t>	3.  Tell us that you have proved your point.</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Fuller Example</a:t>
            </a:r>
            <a:endParaRPr lang="en-US" dirty="0"/>
          </a:p>
        </p:txBody>
      </p:sp>
      <p:sp>
        <p:nvSpPr>
          <p:cNvPr id="4" name="Content Placeholder 3"/>
          <p:cNvSpPr>
            <a:spLocks noGrp="1"/>
          </p:cNvSpPr>
          <p:nvPr>
            <p:ph sz="half" idx="1"/>
          </p:nvPr>
        </p:nvSpPr>
        <p:spPr>
          <a:xfrm>
            <a:off x="0" y="1403462"/>
            <a:ext cx="6858000" cy="5454538"/>
          </a:xfrm>
        </p:spPr>
        <p:txBody>
          <a:bodyPr>
            <a:noAutofit/>
          </a:bodyPr>
          <a:lstStyle/>
          <a:p>
            <a:r>
              <a:rPr lang="en-US" sz="2400" dirty="0" smtClean="0"/>
              <a:t>Gertrude wants to deny responsibility for Hamlet’s actions. At the suggestion that Hamlet’s wildness might be the result of unrequited love, Gertrude approaches Ophelia and says hopefully that she wishes it was only Hamlet’s unreturned love for Ophelia that has led to his mood swings (1396). Gertrude knows that her own actions are behind Hamlet’s bad behavior, but she is trying to convince herself that she need not feel guilty and that Hamlet’s love for Ophelia can bear the burden of his outbursts. Rather than acknowledge that she has wronged both her husband and her son, she wants to put the blame on someone else.</a:t>
            </a:r>
          </a:p>
          <a:p>
            <a:endParaRPr lang="en-US" sz="2400" dirty="0"/>
          </a:p>
        </p:txBody>
      </p:sp>
      <p:sp>
        <p:nvSpPr>
          <p:cNvPr id="5" name="Content Placeholder 4"/>
          <p:cNvSpPr>
            <a:spLocks noGrp="1"/>
          </p:cNvSpPr>
          <p:nvPr>
            <p:ph sz="half" idx="2"/>
          </p:nvPr>
        </p:nvSpPr>
        <p:spPr>
          <a:xfrm>
            <a:off x="7162800" y="1403462"/>
            <a:ext cx="1752600" cy="4994290"/>
          </a:xfrm>
        </p:spPr>
        <p:txBody>
          <a:bodyPr>
            <a:normAutofit fontScale="77500" lnSpcReduction="20000"/>
          </a:bodyPr>
          <a:lstStyle/>
          <a:p>
            <a:pPr marL="0" indent="0" algn="ctr">
              <a:buNone/>
            </a:pPr>
            <a:r>
              <a:rPr lang="en-US" dirty="0" smtClean="0"/>
              <a:t>Make the Point</a:t>
            </a:r>
          </a:p>
          <a:p>
            <a:pPr marL="0" indent="0" algn="ctr">
              <a:buNone/>
            </a:pPr>
            <a:r>
              <a:rPr lang="en-US" dirty="0" smtClean="0"/>
              <a:t>Provide the Evidence</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algn="ctr">
              <a:buNone/>
            </a:pPr>
            <a:r>
              <a:rPr lang="en-US" dirty="0" smtClean="0"/>
              <a:t>|</a:t>
            </a:r>
          </a:p>
          <a:p>
            <a:pPr marL="0" indent="0" algn="ctr">
              <a:buNone/>
            </a:pPr>
            <a:r>
              <a:rPr lang="en-US" dirty="0" smtClean="0"/>
              <a:t>Clinch the Point</a:t>
            </a:r>
          </a:p>
          <a:p>
            <a:pPr>
              <a:buNone/>
            </a:pPr>
            <a:endParaRPr lang="en-US" dirty="0"/>
          </a:p>
        </p:txBody>
      </p:sp>
      <p:sp>
        <p:nvSpPr>
          <p:cNvPr id="6"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Evidence Honestly</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Use some sense. Be sure that your quote, passage, scene, conversation, or incident DO INDEED support your point.</a:t>
            </a:r>
          </a:p>
          <a:p>
            <a:endParaRPr lang="en-US" dirty="0" smtClean="0"/>
          </a:p>
          <a:p>
            <a:pPr>
              <a:buNone/>
            </a:pPr>
            <a:r>
              <a:rPr lang="en-US" dirty="0" smtClean="0">
                <a:solidFill>
                  <a:schemeClr val="accent1"/>
                </a:solidFill>
              </a:rPr>
              <a:t>Incorrect Example</a:t>
            </a:r>
            <a:r>
              <a:rPr lang="en-US" dirty="0" smtClean="0"/>
              <a:t>:</a:t>
            </a:r>
          </a:p>
          <a:p>
            <a:pPr>
              <a:buNone/>
            </a:pPr>
            <a:r>
              <a:rPr lang="en-US" dirty="0" smtClean="0"/>
              <a:t>     Gertrude wishes that Hamlet would marry Ophelia.  She says, “I do wish/That your good beauties be the happy cause/ Of Hamlet’s wildness” (1396).  </a:t>
            </a:r>
          </a:p>
          <a:p>
            <a:endParaRPr lang="en-US" dirty="0" smtClean="0"/>
          </a:p>
          <a:p>
            <a:r>
              <a:rPr lang="en-US" dirty="0" smtClean="0"/>
              <a:t>Even if Gertrude DID wish Hamlet would marry Ophelia, this quotation would not support that point.</a:t>
            </a:r>
          </a:p>
          <a:p>
            <a:pPr>
              <a:buNone/>
            </a:pPr>
            <a:r>
              <a:rPr lang="en-US" dirty="0" smtClean="0"/>
              <a:t>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911352"/>
          </a:xfrm>
        </p:spPr>
        <p:txBody>
          <a:bodyPr/>
          <a:lstStyle/>
          <a:p>
            <a:r>
              <a:rPr lang="en-US" dirty="0" smtClean="0"/>
              <a:t>Expert Witnesses</a:t>
            </a:r>
            <a:endParaRPr lang="en-US" dirty="0"/>
          </a:p>
        </p:txBody>
      </p:sp>
      <p:sp>
        <p:nvSpPr>
          <p:cNvPr id="3" name="Content Placeholder 2"/>
          <p:cNvSpPr>
            <a:spLocks noGrp="1"/>
          </p:cNvSpPr>
          <p:nvPr>
            <p:ph idx="1"/>
          </p:nvPr>
        </p:nvSpPr>
        <p:spPr>
          <a:xfrm>
            <a:off x="457200" y="1447801"/>
            <a:ext cx="8229600" cy="4953000"/>
          </a:xfrm>
        </p:spPr>
        <p:txBody>
          <a:bodyPr>
            <a:normAutofit/>
          </a:bodyPr>
          <a:lstStyle/>
          <a:p>
            <a:r>
              <a:rPr lang="en-US" dirty="0" smtClean="0"/>
              <a:t>When you have time to do research, you may want to use quotations and paraphrases from sources outside your text to support points.  </a:t>
            </a:r>
          </a:p>
          <a:p>
            <a:r>
              <a:rPr lang="en-US" dirty="0" smtClean="0"/>
              <a:t>Handle these sources just the same way you handle passages from the text, itself—both embedding the quotes or paraphrases and commenting on them afterward.</a:t>
            </a:r>
          </a:p>
          <a:p>
            <a:pPr>
              <a:buNone/>
            </a:pPr>
            <a:endParaRPr lang="en-US" dirty="0" smtClean="0"/>
          </a:p>
          <a:p>
            <a:pPr>
              <a:buNone/>
            </a:pPr>
            <a:r>
              <a:rPr lang="en-US" dirty="0" smtClean="0"/>
              <a:t>See the example on the next slide.</a:t>
            </a:r>
          </a:p>
          <a:p>
            <a:pPr>
              <a:buNone/>
            </a:pPr>
            <a:endParaRPr lang="en-US" dirty="0" smtClean="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a:xfrm>
            <a:off x="304800" y="1775191"/>
            <a:ext cx="8610600" cy="4930409"/>
          </a:xfrm>
        </p:spPr>
        <p:txBody>
          <a:bodyPr>
            <a:normAutofit fontScale="77500" lnSpcReduction="20000"/>
          </a:bodyPr>
          <a:lstStyle/>
          <a:p>
            <a:pPr>
              <a:buNone/>
            </a:pPr>
            <a:r>
              <a:rPr lang="en-US" dirty="0" smtClean="0"/>
              <a:t>	Gertrude wants to deny responsibility for Hamlet’s actions. </a:t>
            </a:r>
            <a:br>
              <a:rPr lang="en-US" dirty="0" smtClean="0"/>
            </a:br>
            <a:r>
              <a:rPr lang="en-US" dirty="0" smtClean="0"/>
              <a:t>At the suggestion that Hamlet’s wildness might be the result of unrequited love, Gertrude approaches Ophelia and says hopefully that she wishes it was only Hamlet’s unreturned love for Ophelia that has led to his mood swings (1396). Gertrude knows that her own actions are behind Hamlet’s bad behavior, but she is trying to convince herself that she need not feel guilty and that Hamlet’s love for Ophelia can bear the burden of his outbursts. </a:t>
            </a:r>
            <a:r>
              <a:rPr lang="en-US" dirty="0" smtClean="0">
                <a:solidFill>
                  <a:schemeClr val="accent1"/>
                </a:solidFill>
              </a:rPr>
              <a:t>As Roberts and Zweig say in their introduction to the text of </a:t>
            </a:r>
            <a:r>
              <a:rPr lang="en-US" i="1" dirty="0" smtClean="0">
                <a:solidFill>
                  <a:schemeClr val="accent1"/>
                </a:solidFill>
              </a:rPr>
              <a:t>Hamlet</a:t>
            </a:r>
            <a:r>
              <a:rPr lang="en-US" dirty="0" smtClean="0">
                <a:solidFill>
                  <a:schemeClr val="accent1"/>
                </a:solidFill>
              </a:rPr>
              <a:t>, “Evil ensnares innocent and guilty alike” (1355). </a:t>
            </a:r>
            <a:r>
              <a:rPr lang="en-US" dirty="0" smtClean="0"/>
              <a:t>The editors acknowledge here that Gertrude has become infected by the poison that infects the kingdom. Rather than acknowledge that she has wronged both her husband and her son, she wants to put the blame on someone else.</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20038" cy="886968"/>
          </a:xfrm>
        </p:spPr>
        <p:txBody>
          <a:bodyPr/>
          <a:lstStyle/>
          <a:p>
            <a:r>
              <a:rPr lang="en-US" dirty="0" smtClean="0"/>
              <a:t>Did So!  Did Not!</a:t>
            </a:r>
            <a:endParaRPr lang="en-US" dirty="0"/>
          </a:p>
        </p:txBody>
      </p:sp>
      <p:sp>
        <p:nvSpPr>
          <p:cNvPr id="3" name="Content Placeholder 2"/>
          <p:cNvSpPr>
            <a:spLocks noGrp="1"/>
          </p:cNvSpPr>
          <p:nvPr>
            <p:ph idx="1"/>
          </p:nvPr>
        </p:nvSpPr>
        <p:spPr>
          <a:xfrm>
            <a:off x="458836" y="1752600"/>
            <a:ext cx="7918402" cy="4608512"/>
          </a:xfrm>
        </p:spPr>
        <p:txBody>
          <a:bodyPr>
            <a:normAutofit fontScale="85000" lnSpcReduction="10000"/>
          </a:bodyPr>
          <a:lstStyle/>
          <a:p>
            <a:r>
              <a:rPr lang="en-US" dirty="0" smtClean="0"/>
              <a:t>Who’s right?  The winner in any dispute (except, perhaps, one involving fisticuffs) is likely to be the person with the most evidence to bear.  </a:t>
            </a:r>
          </a:p>
          <a:p>
            <a:r>
              <a:rPr lang="en-US" dirty="0" smtClean="0"/>
              <a:t>In analysis of literature, in particular, there are </a:t>
            </a:r>
            <a:br>
              <a:rPr lang="en-US" dirty="0" smtClean="0"/>
            </a:br>
            <a:r>
              <a:rPr lang="en-US" dirty="0" smtClean="0"/>
              <a:t>few absolute cases of black and white. Most interpretations need evidence to help them stand up in court! </a:t>
            </a:r>
          </a:p>
          <a:p>
            <a:r>
              <a:rPr lang="en-US" dirty="0" smtClean="0"/>
              <a:t>Of course, you won’t be going to a legal court. But your argument does need to stand up to the scrutiny of your literary peers. This jury includes teachers, examiners, and even your own classmates.</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Before and After</a:t>
            </a:r>
            <a:endParaRPr lang="en-US" dirty="0"/>
          </a:p>
        </p:txBody>
      </p:sp>
      <p:sp>
        <p:nvSpPr>
          <p:cNvPr id="3" name="Content Placeholder 2"/>
          <p:cNvSpPr>
            <a:spLocks noGrp="1"/>
          </p:cNvSpPr>
          <p:nvPr>
            <p:ph idx="1"/>
          </p:nvPr>
        </p:nvSpPr>
        <p:spPr/>
        <p:txBody>
          <a:bodyPr>
            <a:normAutofit fontScale="92500"/>
          </a:bodyPr>
          <a:lstStyle/>
          <a:p>
            <a:r>
              <a:rPr lang="en-US" dirty="0" smtClean="0"/>
              <a:t>Note that when using an “expert witness,” here, too, the writer must provide both context before the quote and commentary after it.</a:t>
            </a:r>
          </a:p>
          <a:p>
            <a:pPr>
              <a:buNone/>
            </a:pPr>
            <a:endParaRPr lang="en-US" dirty="0" smtClean="0"/>
          </a:p>
          <a:p>
            <a:pPr>
              <a:buNone/>
            </a:pPr>
            <a:r>
              <a:rPr lang="en-US" dirty="0" smtClean="0"/>
              <a:t>	</a:t>
            </a:r>
            <a:r>
              <a:rPr lang="en-US" u="sng" dirty="0" smtClean="0"/>
              <a:t>As Roberts and Zweig say in their introduction to the text of </a:t>
            </a:r>
            <a:r>
              <a:rPr lang="en-US" i="1" u="sng" dirty="0" smtClean="0"/>
              <a:t>Hamlet</a:t>
            </a:r>
            <a:r>
              <a:rPr lang="en-US" dirty="0" smtClean="0"/>
              <a:t>, “</a:t>
            </a:r>
            <a:r>
              <a:rPr lang="en-US" i="1" dirty="0" smtClean="0"/>
              <a:t>Evil ensnares innocent and guilty alike</a:t>
            </a:r>
            <a:r>
              <a:rPr lang="en-US" dirty="0" smtClean="0"/>
              <a:t>” (1355). </a:t>
            </a:r>
            <a:r>
              <a:rPr lang="en-US" b="1" dirty="0" smtClean="0"/>
              <a:t>The editors acknowledge here that Gertrude has become infected by the poison that infects the kingdom. </a:t>
            </a:r>
            <a:endParaRPr lang="en-US" b="1"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Makes the Case</a:t>
            </a:r>
            <a:endParaRPr lang="en-US" dirty="0"/>
          </a:p>
        </p:txBody>
      </p:sp>
      <p:sp>
        <p:nvSpPr>
          <p:cNvPr id="3" name="Content Placeholder 2"/>
          <p:cNvSpPr>
            <a:spLocks noGrp="1"/>
          </p:cNvSpPr>
          <p:nvPr>
            <p:ph idx="1"/>
          </p:nvPr>
        </p:nvSpPr>
        <p:spPr/>
        <p:txBody>
          <a:bodyPr/>
          <a:lstStyle/>
          <a:p>
            <a:r>
              <a:rPr lang="en-US" dirty="0" smtClean="0"/>
              <a:t>Provide ample evidence to support your arguments.  </a:t>
            </a:r>
          </a:p>
          <a:p>
            <a:endParaRPr lang="en-US" dirty="0" smtClean="0"/>
          </a:p>
          <a:p>
            <a:pPr>
              <a:buNone/>
            </a:pPr>
            <a:r>
              <a:rPr lang="en-US" dirty="0" smtClean="0"/>
              <a:t>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Argument?  </a:t>
            </a:r>
            <a:br>
              <a:rPr lang="en-US" dirty="0" smtClean="0"/>
            </a:br>
            <a:r>
              <a:rPr lang="en-US" dirty="0" smtClean="0"/>
              <a:t>I’m Not Mad at Anybody!</a:t>
            </a:r>
            <a:endParaRPr lang="en-US" dirty="0"/>
          </a:p>
        </p:txBody>
      </p:sp>
      <p:sp>
        <p:nvSpPr>
          <p:cNvPr id="3" name="Content Placeholder 2"/>
          <p:cNvSpPr>
            <a:spLocks noGrp="1"/>
          </p:cNvSpPr>
          <p:nvPr>
            <p:ph idx="1"/>
          </p:nvPr>
        </p:nvSpPr>
        <p:spPr/>
        <p:txBody>
          <a:bodyPr/>
          <a:lstStyle/>
          <a:p>
            <a:r>
              <a:rPr lang="en-US" dirty="0" smtClean="0"/>
              <a:t>Nor should you be. A literary “argument” does not require an enemy or even an opponent.  </a:t>
            </a:r>
          </a:p>
          <a:p>
            <a:r>
              <a:rPr lang="en-US" dirty="0" smtClean="0"/>
              <a:t>By “argument” we mean “making the case for” or providing evidence to show that something is true or at least reasonable.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Evidence</a:t>
            </a:r>
            <a:endParaRPr lang="en-US" dirty="0"/>
          </a:p>
        </p:txBody>
      </p:sp>
      <p:sp>
        <p:nvSpPr>
          <p:cNvPr id="3" name="Content Placeholder 2"/>
          <p:cNvSpPr>
            <a:spLocks noGrp="1"/>
          </p:cNvSpPr>
          <p:nvPr>
            <p:ph idx="1"/>
          </p:nvPr>
        </p:nvSpPr>
        <p:spPr/>
        <p:txBody>
          <a:bodyPr/>
          <a:lstStyle/>
          <a:p>
            <a:r>
              <a:rPr lang="en-US" dirty="0" smtClean="0"/>
              <a:t>Literary evidence, like evidence in real life, involves:</a:t>
            </a:r>
          </a:p>
          <a:p>
            <a:pPr lvl="1"/>
            <a:r>
              <a:rPr lang="en-US" dirty="0" smtClean="0"/>
              <a:t>Reason.  </a:t>
            </a:r>
          </a:p>
          <a:p>
            <a:pPr lvl="1"/>
            <a:r>
              <a:rPr lang="en-US" dirty="0" smtClean="0"/>
              <a:t>Reasonable Inference. </a:t>
            </a:r>
          </a:p>
          <a:p>
            <a:pPr lvl="1"/>
            <a:r>
              <a:rPr lang="en-US" dirty="0" smtClean="0"/>
              <a:t>Direct Witness. </a:t>
            </a:r>
          </a:p>
          <a:p>
            <a:pPr lvl="1"/>
            <a:r>
              <a:rPr lang="en-US" dirty="0" smtClean="0"/>
              <a:t>Facts.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Use Evidence to Support a Generalization or Make a Point</a:t>
            </a:r>
            <a:endParaRPr lang="en-US" dirty="0"/>
          </a:p>
        </p:txBody>
      </p:sp>
      <p:sp>
        <p:nvSpPr>
          <p:cNvPr id="3" name="Content Placeholder 2"/>
          <p:cNvSpPr>
            <a:spLocks noGrp="1"/>
          </p:cNvSpPr>
          <p:nvPr>
            <p:ph idx="1"/>
          </p:nvPr>
        </p:nvSpPr>
        <p:spPr/>
        <p:txBody>
          <a:bodyPr/>
          <a:lstStyle/>
          <a:p>
            <a:pPr>
              <a:buNone/>
            </a:pPr>
            <a:r>
              <a:rPr lang="en-US" dirty="0" smtClean="0">
                <a:solidFill>
                  <a:schemeClr val="accent1"/>
                </a:solidFill>
              </a:rPr>
              <a:t>Example:</a:t>
            </a:r>
          </a:p>
          <a:p>
            <a:r>
              <a:rPr lang="en-US" dirty="0" smtClean="0"/>
              <a:t>Emily Dickinson’s poems tend to be short. In our anthology of 27 Dickinson poems, “I cannot live with you” is the longest poem by far at 205 words. Most of the other poems are less than half that size, the shortest being a mere 34 words.</a:t>
            </a:r>
          </a:p>
          <a:p>
            <a:pPr>
              <a:buNone/>
            </a:pP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Numbers Count</a:t>
            </a:r>
            <a:endParaRPr lang="en-US" dirty="0"/>
          </a:p>
        </p:txBody>
      </p:sp>
      <p:sp>
        <p:nvSpPr>
          <p:cNvPr id="3" name="Content Placeholder 2"/>
          <p:cNvSpPr>
            <a:spLocks noGrp="1"/>
          </p:cNvSpPr>
          <p:nvPr>
            <p:ph idx="1"/>
          </p:nvPr>
        </p:nvSpPr>
        <p:spPr>
          <a:xfrm>
            <a:off x="228600" y="1408176"/>
            <a:ext cx="8686800" cy="5449823"/>
          </a:xfrm>
        </p:spPr>
        <p:txBody>
          <a:bodyPr>
            <a:normAutofit/>
          </a:bodyPr>
          <a:lstStyle/>
          <a:p>
            <a:r>
              <a:rPr lang="en-US" dirty="0" smtClean="0"/>
              <a:t>Numbers, statistics, and other hard cold facts are hard to argue with. Even in literary argument, numbers persuade.</a:t>
            </a:r>
            <a:endParaRPr lang="en-US" sz="2200" dirty="0" smtClean="0"/>
          </a:p>
          <a:p>
            <a:pPr lvl="1">
              <a:buNone/>
            </a:pPr>
            <a:r>
              <a:rPr lang="en-US" dirty="0" smtClean="0">
                <a:solidFill>
                  <a:schemeClr val="accent1"/>
                </a:solidFill>
              </a:rPr>
              <a:t>Example</a:t>
            </a:r>
            <a:r>
              <a:rPr lang="en-US" dirty="0" smtClean="0"/>
              <a:t>:</a:t>
            </a:r>
          </a:p>
          <a:p>
            <a:pPr lvl="1">
              <a:buNone/>
            </a:pPr>
            <a:r>
              <a:rPr lang="en-US" dirty="0" smtClean="0"/>
              <a:t>	Emily Dickinson’s poems tend to be short. In our anthology of 27 Dickinson poems, “I cannot live with you” is the longest poem by far at 205 words. Most of the other poems are less than half that size, the shortest being a mere 34 words. Eight of the 27 poems have only eight lines each, at 34, 37, 42, 38, 36, 44, 35, and 41 words, respectively.</a:t>
            </a:r>
          </a:p>
          <a:p>
            <a:endParaRPr lang="en-US" dirty="0" smtClean="0"/>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fontScale="90000"/>
          </a:bodyPr>
          <a:lstStyle/>
          <a:p>
            <a:r>
              <a:rPr lang="en-US" dirty="0" smtClean="0"/>
              <a:t> A Picture Is Worth a Thousand Words</a:t>
            </a:r>
            <a:endParaRPr lang="en-US" dirty="0"/>
          </a:p>
        </p:txBody>
      </p:sp>
      <p:sp>
        <p:nvSpPr>
          <p:cNvPr id="3" name="Content Placeholder 2"/>
          <p:cNvSpPr>
            <a:spLocks noGrp="1"/>
          </p:cNvSpPr>
          <p:nvPr>
            <p:ph idx="1"/>
          </p:nvPr>
        </p:nvSpPr>
        <p:spPr/>
        <p:txBody>
          <a:bodyPr/>
          <a:lstStyle/>
          <a:p>
            <a:r>
              <a:rPr lang="en-US" dirty="0" smtClean="0"/>
              <a:t>Provide illustration to support your point.  </a:t>
            </a:r>
          </a:p>
          <a:p>
            <a:endParaRPr lang="en-US" dirty="0" smtClean="0"/>
          </a:p>
          <a:p>
            <a:r>
              <a:rPr lang="en-US" dirty="0" smtClean="0"/>
              <a:t>Literary illustration means </a:t>
            </a:r>
          </a:p>
          <a:p>
            <a:pPr lvl="1"/>
            <a:r>
              <a:rPr lang="en-US" sz="3200" dirty="0" smtClean="0"/>
              <a:t>direct quotes, </a:t>
            </a:r>
          </a:p>
          <a:p>
            <a:pPr lvl="1"/>
            <a:r>
              <a:rPr lang="en-US" sz="3200" dirty="0" smtClean="0"/>
              <a:t>indirect quotes and paraphrases, or </a:t>
            </a:r>
          </a:p>
          <a:p>
            <a:pPr lvl="1"/>
            <a:r>
              <a:rPr lang="en-US" sz="3200" dirty="0" smtClean="0"/>
              <a:t>summaries.</a:t>
            </a:r>
          </a:p>
          <a:p>
            <a:endParaRPr lang="en-US" dirty="0" smtClean="0"/>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Easy.  I Just Find a Quote and Use It.</a:t>
            </a:r>
            <a:endParaRPr lang="en-US" dirty="0"/>
          </a:p>
        </p:txBody>
      </p:sp>
      <p:sp>
        <p:nvSpPr>
          <p:cNvPr id="3" name="Content Placeholder 2"/>
          <p:cNvSpPr>
            <a:spLocks noGrp="1"/>
          </p:cNvSpPr>
          <p:nvPr>
            <p:ph idx="1"/>
          </p:nvPr>
        </p:nvSpPr>
        <p:spPr/>
        <p:txBody>
          <a:bodyPr>
            <a:normAutofit lnSpcReduction="10000"/>
          </a:bodyPr>
          <a:lstStyle/>
          <a:p>
            <a:r>
              <a:rPr lang="en-US" dirty="0" smtClean="0"/>
              <a:t>Hold on. Here’s the wrong way to go:</a:t>
            </a:r>
          </a:p>
          <a:p>
            <a:pPr>
              <a:buNone/>
            </a:pPr>
            <a:endParaRPr lang="en-US" dirty="0" smtClean="0"/>
          </a:p>
          <a:p>
            <a:pPr>
              <a:buNone/>
            </a:pPr>
            <a:r>
              <a:rPr lang="en-US" dirty="0" smtClean="0">
                <a:solidFill>
                  <a:schemeClr val="accent1"/>
                </a:solidFill>
              </a:rPr>
              <a:t>Example</a:t>
            </a:r>
            <a:r>
              <a:rPr lang="en-US" dirty="0" smtClean="0"/>
              <a:t>:  </a:t>
            </a:r>
          </a:p>
          <a:p>
            <a:pPr>
              <a:buNone/>
            </a:pPr>
            <a:r>
              <a:rPr lang="en-US" dirty="0" smtClean="0"/>
              <a:t>	Gertrude wants to deny responsibility for Hamlet’s actions. She says, “I do wish/That your good beauties be the happy cause/Of Hamlet’s wildness” (1396).  </a:t>
            </a:r>
          </a:p>
          <a:p>
            <a:pPr>
              <a:buNone/>
            </a:pPr>
            <a:endParaRPr lang="en-US" dirty="0" smtClean="0"/>
          </a:p>
          <a:p>
            <a:r>
              <a:rPr lang="en-US" i="1" dirty="0" smtClean="0"/>
              <a:t>She says </a:t>
            </a:r>
            <a:r>
              <a:rPr lang="en-US" dirty="0" smtClean="0"/>
              <a:t>just doesn’t cut it. All quotes need context. </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Inserting Quotes</a:t>
            </a:r>
            <a:endParaRPr lang="en-US" dirty="0"/>
          </a:p>
        </p:txBody>
      </p:sp>
      <p:sp>
        <p:nvSpPr>
          <p:cNvPr id="3" name="Content Placeholder 2"/>
          <p:cNvSpPr>
            <a:spLocks noGrp="1"/>
          </p:cNvSpPr>
          <p:nvPr>
            <p:ph idx="1"/>
          </p:nvPr>
        </p:nvSpPr>
        <p:spPr>
          <a:xfrm>
            <a:off x="228600" y="1775191"/>
            <a:ext cx="8686800" cy="5082809"/>
          </a:xfrm>
        </p:spPr>
        <p:txBody>
          <a:bodyPr>
            <a:normAutofit fontScale="92500" lnSpcReduction="10000"/>
          </a:bodyPr>
          <a:lstStyle/>
          <a:p>
            <a:r>
              <a:rPr lang="en-US" dirty="0" smtClean="0"/>
              <a:t>Never just plop a quote inside your analysis. When quoting fiction or drama, you need to identify who is talking, what is going on, and what the issue is under discussion.</a:t>
            </a:r>
          </a:p>
          <a:p>
            <a:endParaRPr lang="en-US" dirty="0" smtClean="0"/>
          </a:p>
          <a:p>
            <a:pPr>
              <a:buNone/>
            </a:pPr>
            <a:r>
              <a:rPr lang="en-US" dirty="0" smtClean="0">
                <a:solidFill>
                  <a:schemeClr val="accent1"/>
                </a:solidFill>
              </a:rPr>
              <a:t>Example</a:t>
            </a:r>
            <a:r>
              <a:rPr lang="en-US" dirty="0" smtClean="0"/>
              <a:t>:</a:t>
            </a:r>
          </a:p>
          <a:p>
            <a:pPr indent="0">
              <a:buNone/>
            </a:pPr>
            <a:r>
              <a:rPr lang="en-US" i="1" dirty="0" smtClean="0"/>
              <a:t>At the suggestion that Hamlet’s wildness might be the result of unrequited love, Gertrude approaches Ophelia and says hopefully</a:t>
            </a:r>
            <a:r>
              <a:rPr lang="en-US" dirty="0" smtClean="0"/>
              <a:t>, “I do wish/That your good beauties be the happy cause/Of Hamlet’s wildness” (1396).</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263</TotalTime>
  <Words>965</Words>
  <Application>Microsoft Office PowerPoint</Application>
  <PresentationFormat>On-screen Show (4:3)</PresentationFormat>
  <Paragraphs>153</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Corbel</vt:lpstr>
      <vt:lpstr>Wingdings</vt:lpstr>
      <vt:lpstr>Wingdings 2</vt:lpstr>
      <vt:lpstr>Wingdings 3</vt:lpstr>
      <vt:lpstr>Module</vt:lpstr>
      <vt:lpstr>Says Who?!</vt:lpstr>
      <vt:lpstr>Did So!  Did Not!</vt:lpstr>
      <vt:lpstr>Argument?   I’m Not Mad at Anybody!</vt:lpstr>
      <vt:lpstr>Literary Evidence</vt:lpstr>
      <vt:lpstr>Use Evidence to Support a Generalization or Make a Point</vt:lpstr>
      <vt:lpstr>Numbers Count</vt:lpstr>
      <vt:lpstr> A Picture Is Worth a Thousand Words</vt:lpstr>
      <vt:lpstr>Easy.  I Just Find a Quote and Use It.</vt:lpstr>
      <vt:lpstr>Inserting Quotes</vt:lpstr>
      <vt:lpstr>Still Not Enough</vt:lpstr>
      <vt:lpstr>Tucked in the Middle</vt:lpstr>
      <vt:lpstr>Look Again</vt:lpstr>
      <vt:lpstr>Short and Sweet</vt:lpstr>
      <vt:lpstr>Indirect Quotations</vt:lpstr>
      <vt:lpstr>Summary and Paraphrase</vt:lpstr>
      <vt:lpstr>Fuller Example</vt:lpstr>
      <vt:lpstr>Use Evidence Honestly</vt:lpstr>
      <vt:lpstr>Expert Witnesses</vt:lpstr>
      <vt:lpstr>Example </vt:lpstr>
      <vt:lpstr>More Before and After</vt:lpstr>
      <vt:lpstr>Evidence Makes the Case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Says Who?!</dc:title>
  <dc:creator>Mary Basson</dc:creator>
  <cp:lastModifiedBy>Amanda Long</cp:lastModifiedBy>
  <cp:revision>80</cp:revision>
  <dcterms:created xsi:type="dcterms:W3CDTF">2011-06-01T00:33:38Z</dcterms:created>
  <dcterms:modified xsi:type="dcterms:W3CDTF">2015-08-11T15:48:10Z</dcterms:modified>
</cp:coreProperties>
</file>