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8" r:id="rId23"/>
    <p:sldId id="279" r:id="rId24"/>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DA98A522-F8D2-4EA6-8817-996EF75F6707}" type="datetimeFigureOut">
              <a:rPr lang="en-US"/>
              <a:pPr>
                <a:defRPr/>
              </a:pPr>
              <a:t>8/11/2015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0F3C633D-62E1-4B3A-906F-C6EDE9D86513}" type="slidenum">
              <a:rPr lang="en-US"/>
              <a:pPr>
                <a:defRPr/>
              </a:pPr>
              <a:t>‹#›</a:t>
            </a:fld>
            <a:endParaRPr lang="en-US"/>
          </a:p>
        </p:txBody>
      </p:sp>
    </p:spTree>
    <p:extLst>
      <p:ext uri="{BB962C8B-B14F-4D97-AF65-F5344CB8AC3E}">
        <p14:creationId xmlns:p14="http://schemas.microsoft.com/office/powerpoint/2010/main" val="88995956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86A9507-A59B-4F09-8C6A-BD66E8BFFA2B}"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15653537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4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7F949B8-A53C-410D-96E5-59BBFA91C954}" type="slidenum">
              <a:rPr lang="en-US"/>
              <a:pPr fontAlgn="base">
                <a:spcBef>
                  <a:spcPct val="0"/>
                </a:spcBef>
                <a:spcAft>
                  <a:spcPct val="0"/>
                </a:spcAft>
              </a:pPr>
              <a:t>10</a:t>
            </a:fld>
            <a:endParaRPr lang="en-US"/>
          </a:p>
        </p:txBody>
      </p:sp>
    </p:spTree>
    <p:extLst>
      <p:ext uri="{BB962C8B-B14F-4D97-AF65-F5344CB8AC3E}">
        <p14:creationId xmlns:p14="http://schemas.microsoft.com/office/powerpoint/2010/main" val="6164607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68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0D61F33-4DC1-44A6-AC3E-096DC9DE1241}" type="slidenum">
              <a:rPr lang="en-US"/>
              <a:pPr fontAlgn="base">
                <a:spcBef>
                  <a:spcPct val="0"/>
                </a:spcBef>
                <a:spcAft>
                  <a:spcPct val="0"/>
                </a:spcAft>
              </a:pPr>
              <a:t>11</a:t>
            </a:fld>
            <a:endParaRPr lang="en-US"/>
          </a:p>
        </p:txBody>
      </p:sp>
    </p:spTree>
    <p:extLst>
      <p:ext uri="{BB962C8B-B14F-4D97-AF65-F5344CB8AC3E}">
        <p14:creationId xmlns:p14="http://schemas.microsoft.com/office/powerpoint/2010/main" val="6603952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C4CE193-8EA5-455A-9CC1-F091BFF19B5A}" type="slidenum">
              <a:rPr lang="en-US"/>
              <a:pPr fontAlgn="base">
                <a:spcBef>
                  <a:spcPct val="0"/>
                </a:spcBef>
                <a:spcAft>
                  <a:spcPct val="0"/>
                </a:spcAft>
              </a:pPr>
              <a:t>12</a:t>
            </a:fld>
            <a:endParaRPr lang="en-US"/>
          </a:p>
        </p:txBody>
      </p:sp>
    </p:spTree>
    <p:extLst>
      <p:ext uri="{BB962C8B-B14F-4D97-AF65-F5344CB8AC3E}">
        <p14:creationId xmlns:p14="http://schemas.microsoft.com/office/powerpoint/2010/main" val="10919387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1" dirty="0" smtClean="0"/>
          </a:p>
        </p:txBody>
      </p:sp>
      <p:sp>
        <p:nvSpPr>
          <p:cNvPr id="409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972CEAA-CDF8-4401-888F-C08D51C6215C}" type="slidenum">
              <a:rPr lang="en-US"/>
              <a:pPr fontAlgn="base">
                <a:spcBef>
                  <a:spcPct val="0"/>
                </a:spcBef>
                <a:spcAft>
                  <a:spcPct val="0"/>
                </a:spcAft>
              </a:pPr>
              <a:t>13</a:t>
            </a:fld>
            <a:endParaRPr lang="en-US"/>
          </a:p>
        </p:txBody>
      </p:sp>
    </p:spTree>
    <p:extLst>
      <p:ext uri="{BB962C8B-B14F-4D97-AF65-F5344CB8AC3E}">
        <p14:creationId xmlns:p14="http://schemas.microsoft.com/office/powerpoint/2010/main" val="17661406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430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97971A3-4C4B-48E1-9700-446852FCA22B}" type="slidenum">
              <a:rPr lang="en-US"/>
              <a:pPr fontAlgn="base">
                <a:spcBef>
                  <a:spcPct val="0"/>
                </a:spcBef>
                <a:spcAft>
                  <a:spcPct val="0"/>
                </a:spcAft>
              </a:pPr>
              <a:t>14</a:t>
            </a:fld>
            <a:endParaRPr lang="en-US"/>
          </a:p>
        </p:txBody>
      </p:sp>
    </p:spTree>
    <p:extLst>
      <p:ext uri="{BB962C8B-B14F-4D97-AF65-F5344CB8AC3E}">
        <p14:creationId xmlns:p14="http://schemas.microsoft.com/office/powerpoint/2010/main" val="25979913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1" dirty="0" smtClean="0"/>
          </a:p>
        </p:txBody>
      </p:sp>
      <p:sp>
        <p:nvSpPr>
          <p:cNvPr id="450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D96BD4B-D1E0-4A99-90B4-93BBDCF232E2}" type="slidenum">
              <a:rPr lang="en-US"/>
              <a:pPr fontAlgn="base">
                <a:spcBef>
                  <a:spcPct val="0"/>
                </a:spcBef>
                <a:spcAft>
                  <a:spcPct val="0"/>
                </a:spcAft>
              </a:pPr>
              <a:t>15</a:t>
            </a:fld>
            <a:endParaRPr lang="en-US"/>
          </a:p>
        </p:txBody>
      </p:sp>
    </p:spTree>
    <p:extLst>
      <p:ext uri="{BB962C8B-B14F-4D97-AF65-F5344CB8AC3E}">
        <p14:creationId xmlns:p14="http://schemas.microsoft.com/office/powerpoint/2010/main" val="24285731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71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95AFAFA-4A13-4258-87D9-D01367E5B120}" type="slidenum">
              <a:rPr lang="en-US"/>
              <a:pPr fontAlgn="base">
                <a:spcBef>
                  <a:spcPct val="0"/>
                </a:spcBef>
                <a:spcAft>
                  <a:spcPct val="0"/>
                </a:spcAft>
              </a:pPr>
              <a:t>16</a:t>
            </a:fld>
            <a:endParaRPr lang="en-US"/>
          </a:p>
        </p:txBody>
      </p:sp>
    </p:spTree>
    <p:extLst>
      <p:ext uri="{BB962C8B-B14F-4D97-AF65-F5344CB8AC3E}">
        <p14:creationId xmlns:p14="http://schemas.microsoft.com/office/powerpoint/2010/main" val="21860058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491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2AC7962-38A1-4557-837B-067197AFBDB0}" type="slidenum">
              <a:rPr lang="en-US"/>
              <a:pPr fontAlgn="base">
                <a:spcBef>
                  <a:spcPct val="0"/>
                </a:spcBef>
                <a:spcAft>
                  <a:spcPct val="0"/>
                </a:spcAft>
              </a:pPr>
              <a:t>17</a:t>
            </a:fld>
            <a:endParaRPr lang="en-US"/>
          </a:p>
        </p:txBody>
      </p:sp>
    </p:spTree>
    <p:extLst>
      <p:ext uri="{BB962C8B-B14F-4D97-AF65-F5344CB8AC3E}">
        <p14:creationId xmlns:p14="http://schemas.microsoft.com/office/powerpoint/2010/main" val="10230053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512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3445E61-552C-4183-BADF-3D88F37D76FB}" type="slidenum">
              <a:rPr lang="en-US"/>
              <a:pPr fontAlgn="base">
                <a:spcBef>
                  <a:spcPct val="0"/>
                </a:spcBef>
                <a:spcAft>
                  <a:spcPct val="0"/>
                </a:spcAft>
              </a:pPr>
              <a:t>18</a:t>
            </a:fld>
            <a:endParaRPr lang="en-US"/>
          </a:p>
        </p:txBody>
      </p:sp>
    </p:spTree>
    <p:extLst>
      <p:ext uri="{BB962C8B-B14F-4D97-AF65-F5344CB8AC3E}">
        <p14:creationId xmlns:p14="http://schemas.microsoft.com/office/powerpoint/2010/main" val="22417658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32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90EC056-25A7-42EC-A970-637ECFAB6F08}" type="slidenum">
              <a:rPr lang="en-US"/>
              <a:pPr fontAlgn="base">
                <a:spcBef>
                  <a:spcPct val="0"/>
                </a:spcBef>
                <a:spcAft>
                  <a:spcPct val="0"/>
                </a:spcAft>
              </a:pPr>
              <a:t>19</a:t>
            </a:fld>
            <a:endParaRPr lang="en-US"/>
          </a:p>
        </p:txBody>
      </p:sp>
    </p:spTree>
    <p:extLst>
      <p:ext uri="{BB962C8B-B14F-4D97-AF65-F5344CB8AC3E}">
        <p14:creationId xmlns:p14="http://schemas.microsoft.com/office/powerpoint/2010/main" val="2749359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70647E8-667D-4834-8745-E5AAE9AECA16}" type="slidenum">
              <a:rPr lang="en-US"/>
              <a:pPr fontAlgn="base">
                <a:spcBef>
                  <a:spcPct val="0"/>
                </a:spcBef>
                <a:spcAft>
                  <a:spcPct val="0"/>
                </a:spcAft>
              </a:pPr>
              <a:t>2</a:t>
            </a:fld>
            <a:endParaRPr lang="en-US"/>
          </a:p>
        </p:txBody>
      </p:sp>
    </p:spTree>
    <p:extLst>
      <p:ext uri="{BB962C8B-B14F-4D97-AF65-F5344CB8AC3E}">
        <p14:creationId xmlns:p14="http://schemas.microsoft.com/office/powerpoint/2010/main" val="10258789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552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E5AF4EC-B43B-4D88-BCD6-F54EFDB9A54C}" type="slidenum">
              <a:rPr lang="en-US"/>
              <a:pPr fontAlgn="base">
                <a:spcBef>
                  <a:spcPct val="0"/>
                </a:spcBef>
                <a:spcAft>
                  <a:spcPct val="0"/>
                </a:spcAft>
              </a:pPr>
              <a:t>20</a:t>
            </a:fld>
            <a:endParaRPr lang="en-US"/>
          </a:p>
        </p:txBody>
      </p:sp>
    </p:spTree>
    <p:extLst>
      <p:ext uri="{BB962C8B-B14F-4D97-AF65-F5344CB8AC3E}">
        <p14:creationId xmlns:p14="http://schemas.microsoft.com/office/powerpoint/2010/main" val="36851477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93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AC09448-0910-4FC3-A24D-0078FEDCB861}" type="slidenum">
              <a:rPr lang="en-US"/>
              <a:pPr fontAlgn="base">
                <a:spcBef>
                  <a:spcPct val="0"/>
                </a:spcBef>
                <a:spcAft>
                  <a:spcPct val="0"/>
                </a:spcAft>
              </a:pPr>
              <a:t>21</a:t>
            </a:fld>
            <a:endParaRPr lang="en-US"/>
          </a:p>
        </p:txBody>
      </p:sp>
    </p:spTree>
    <p:extLst>
      <p:ext uri="{BB962C8B-B14F-4D97-AF65-F5344CB8AC3E}">
        <p14:creationId xmlns:p14="http://schemas.microsoft.com/office/powerpoint/2010/main" val="40398859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14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189D816-6FF7-4524-A0C5-AE901D606048}" type="slidenum">
              <a:rPr lang="en-US"/>
              <a:pPr fontAlgn="base">
                <a:spcBef>
                  <a:spcPct val="0"/>
                </a:spcBef>
                <a:spcAft>
                  <a:spcPct val="0"/>
                </a:spcAft>
              </a:pPr>
              <a:t>22</a:t>
            </a:fld>
            <a:endParaRPr lang="en-US"/>
          </a:p>
        </p:txBody>
      </p:sp>
    </p:spTree>
    <p:extLst>
      <p:ext uri="{BB962C8B-B14F-4D97-AF65-F5344CB8AC3E}">
        <p14:creationId xmlns:p14="http://schemas.microsoft.com/office/powerpoint/2010/main" val="4595186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04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92C836B-5AC7-4471-8867-F51E5AF6D469}" type="slidenum">
              <a:rPr lang="en-US"/>
              <a:pPr fontAlgn="base">
                <a:spcBef>
                  <a:spcPct val="0"/>
                </a:spcBef>
                <a:spcAft>
                  <a:spcPct val="0"/>
                </a:spcAft>
              </a:pPr>
              <a:t>3</a:t>
            </a:fld>
            <a:endParaRPr lang="en-US"/>
          </a:p>
        </p:txBody>
      </p:sp>
    </p:spTree>
    <p:extLst>
      <p:ext uri="{BB962C8B-B14F-4D97-AF65-F5344CB8AC3E}">
        <p14:creationId xmlns:p14="http://schemas.microsoft.com/office/powerpoint/2010/main" val="509680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25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77F7ACE-957E-46AA-A073-6A98A8C786D5}" type="slidenum">
              <a:rPr lang="en-US"/>
              <a:pPr fontAlgn="base">
                <a:spcBef>
                  <a:spcPct val="0"/>
                </a:spcBef>
                <a:spcAft>
                  <a:spcPct val="0"/>
                </a:spcAft>
              </a:pPr>
              <a:t>4</a:t>
            </a:fld>
            <a:endParaRPr lang="en-US"/>
          </a:p>
        </p:txBody>
      </p:sp>
    </p:spTree>
    <p:extLst>
      <p:ext uri="{BB962C8B-B14F-4D97-AF65-F5344CB8AC3E}">
        <p14:creationId xmlns:p14="http://schemas.microsoft.com/office/powerpoint/2010/main" val="9863660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5FF644-5E00-4C2C-8B6E-527547F61598}" type="slidenum">
              <a:rPr lang="en-US"/>
              <a:pPr fontAlgn="base">
                <a:spcBef>
                  <a:spcPct val="0"/>
                </a:spcBef>
                <a:spcAft>
                  <a:spcPct val="0"/>
                </a:spcAft>
              </a:pPr>
              <a:t>5</a:t>
            </a:fld>
            <a:endParaRPr lang="en-US"/>
          </a:p>
        </p:txBody>
      </p:sp>
    </p:spTree>
    <p:extLst>
      <p:ext uri="{BB962C8B-B14F-4D97-AF65-F5344CB8AC3E}">
        <p14:creationId xmlns:p14="http://schemas.microsoft.com/office/powerpoint/2010/main" val="3011414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66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6714684-918B-44CF-8AEB-13E02A655432}" type="slidenum">
              <a:rPr lang="en-US"/>
              <a:pPr fontAlgn="base">
                <a:spcBef>
                  <a:spcPct val="0"/>
                </a:spcBef>
                <a:spcAft>
                  <a:spcPct val="0"/>
                </a:spcAft>
              </a:pPr>
              <a:t>6</a:t>
            </a:fld>
            <a:endParaRPr lang="en-US"/>
          </a:p>
        </p:txBody>
      </p:sp>
    </p:spTree>
    <p:extLst>
      <p:ext uri="{BB962C8B-B14F-4D97-AF65-F5344CB8AC3E}">
        <p14:creationId xmlns:p14="http://schemas.microsoft.com/office/powerpoint/2010/main" val="32333845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751B6BA-376E-4EC4-9B59-795762668695}" type="slidenum">
              <a:rPr lang="en-US"/>
              <a:pPr fontAlgn="base">
                <a:spcBef>
                  <a:spcPct val="0"/>
                </a:spcBef>
                <a:spcAft>
                  <a:spcPct val="0"/>
                </a:spcAft>
              </a:pPr>
              <a:t>7</a:t>
            </a:fld>
            <a:endParaRPr lang="en-US"/>
          </a:p>
        </p:txBody>
      </p:sp>
    </p:spTree>
    <p:extLst>
      <p:ext uri="{BB962C8B-B14F-4D97-AF65-F5344CB8AC3E}">
        <p14:creationId xmlns:p14="http://schemas.microsoft.com/office/powerpoint/2010/main" val="14181259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07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BA71D33-6A84-459A-A6B1-BC6DE2E6E9BD}" type="slidenum">
              <a:rPr lang="en-US"/>
              <a:pPr fontAlgn="base">
                <a:spcBef>
                  <a:spcPct val="0"/>
                </a:spcBef>
                <a:spcAft>
                  <a:spcPct val="0"/>
                </a:spcAft>
              </a:pPr>
              <a:t>8</a:t>
            </a:fld>
            <a:endParaRPr lang="en-US"/>
          </a:p>
        </p:txBody>
      </p:sp>
    </p:spTree>
    <p:extLst>
      <p:ext uri="{BB962C8B-B14F-4D97-AF65-F5344CB8AC3E}">
        <p14:creationId xmlns:p14="http://schemas.microsoft.com/office/powerpoint/2010/main" val="14997899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27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7F3204B-824C-4007-B9CE-4D3A36E43CFB}" type="slidenum">
              <a:rPr lang="en-US"/>
              <a:pPr fontAlgn="base">
                <a:spcBef>
                  <a:spcPct val="0"/>
                </a:spcBef>
                <a:spcAft>
                  <a:spcPct val="0"/>
                </a:spcAft>
              </a:pPr>
              <a:t>9</a:t>
            </a:fld>
            <a:endParaRPr lang="en-US"/>
          </a:p>
        </p:txBody>
      </p:sp>
    </p:spTree>
    <p:extLst>
      <p:ext uri="{BB962C8B-B14F-4D97-AF65-F5344CB8AC3E}">
        <p14:creationId xmlns:p14="http://schemas.microsoft.com/office/powerpoint/2010/main" val="34567124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MoleculeTracer.png"/>
          <p:cNvPicPr>
            <a:picLocks noChangeAspect="1"/>
          </p:cNvPicPr>
          <p:nvPr/>
        </p:nvPicPr>
        <p:blipFill>
          <a:blip r:embed="rId2"/>
          <a:srcRect/>
          <a:stretch>
            <a:fillRect/>
          </a:stretch>
        </p:blipFill>
        <p:spPr bwMode="auto">
          <a:xfrm>
            <a:off x="1674813" y="225425"/>
            <a:ext cx="5795962" cy="3943350"/>
          </a:xfrm>
          <a:prstGeom prst="rect">
            <a:avLst/>
          </a:prstGeom>
          <a:noFill/>
          <a:ln w="9525">
            <a:noFill/>
            <a:miter lim="800000"/>
            <a:headEnd/>
            <a:tailEnd/>
          </a:ln>
        </p:spPr>
      </p:pic>
      <p:sp>
        <p:nvSpPr>
          <p:cNvPr id="2" name="Title 1"/>
          <p:cNvSpPr>
            <a:spLocks noGrp="1"/>
          </p:cNvSpPr>
          <p:nvPr>
            <p:ph type="ctrTitle"/>
          </p:nvPr>
        </p:nvSpPr>
        <p:spPr>
          <a:xfrm>
            <a:off x="820738" y="4155141"/>
            <a:ext cx="7542212" cy="1013012"/>
          </a:xfrm>
        </p:spPr>
        <p:txBody>
          <a:bodyPr anchor="b" anchorCtr="0"/>
          <a:lstStyle/>
          <a:p>
            <a:r>
              <a:rPr lang="en-US" smtClean="0"/>
              <a:t>Click to edit Master title style</a:t>
            </a:r>
            <a:endParaRPr/>
          </a:p>
        </p:txBody>
      </p:sp>
      <p:sp>
        <p:nvSpPr>
          <p:cNvPr id="3" name="Subtitle 2"/>
          <p:cNvSpPr>
            <a:spLocks noGrp="1"/>
          </p:cNvSpPr>
          <p:nvPr>
            <p:ph type="subTitle" idx="1"/>
          </p:nvPr>
        </p:nvSpPr>
        <p:spPr>
          <a:xfrm>
            <a:off x="820738" y="5230906"/>
            <a:ext cx="7542212" cy="1030942"/>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5" name="Date Placeholder 3"/>
          <p:cNvSpPr>
            <a:spLocks noGrp="1"/>
          </p:cNvSpPr>
          <p:nvPr>
            <p:ph type="dt" sz="half" idx="10"/>
          </p:nvPr>
        </p:nvSpPr>
        <p:spPr/>
        <p:txBody>
          <a:bodyPr/>
          <a:lstStyle>
            <a:lvl1pPr>
              <a:defRPr/>
            </a:lvl1pPr>
          </a:lstStyle>
          <a:p>
            <a:pPr>
              <a:defRPr/>
            </a:pPr>
            <a:fld id="{8B9F6FBC-475E-4A5F-B09D-B9DDEBAB43C5}" type="datetimeFigureOut">
              <a:rPr lang="en-US"/>
              <a:pPr>
                <a:defRPr/>
              </a:pPr>
              <a:t>8/11/2015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8F834C6-97D4-47C0-85EE-BD13DC21FCD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777240" y="3962399"/>
            <a:ext cx="7585710" cy="672353"/>
          </a:xfrm>
        </p:spPr>
        <p:txBody>
          <a:bodyPr anchor="b">
            <a:normAutofit/>
          </a:bodyPr>
          <a:lstStyle>
            <a:lvl1pPr algn="ctr">
              <a:defRPr sz="36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3101957" y="457200"/>
            <a:ext cx="2940087" cy="2940087"/>
          </a:xfrm>
          <a:prstGeom prst="ellipse">
            <a:avLst/>
          </a:prstGeom>
          <a:solidFill>
            <a:schemeClr val="tx1">
              <a:lumMod val="75000"/>
            </a:schemeClr>
          </a:solidFill>
          <a:ln w="63500">
            <a:solidFill>
              <a:schemeClr val="tx1"/>
            </a:solidFill>
          </a:ln>
          <a:effectLst>
            <a:outerShdw blurRad="254000" dist="152400" dir="5400000" sx="90000" sy="-19000" rotWithShape="0">
              <a:prstClr val="black">
                <a:alpha val="20000"/>
              </a:prstClr>
            </a:outerShdw>
          </a:effectLst>
        </p:spPr>
        <p:txBody>
          <a:bodyPr/>
          <a:lstStyle>
            <a:lvl1pPr marL="0" indent="0" algn="l" defTabSz="914400" rtl="0" eaLnBrk="1" latinLnBrk="0" hangingPunct="1">
              <a:spcBef>
                <a:spcPts val="2000"/>
              </a:spcBef>
              <a:buFontTx/>
              <a:buNone/>
              <a:defRPr sz="24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777240" y="4639235"/>
            <a:ext cx="7585710" cy="1371600"/>
          </a:xfrm>
        </p:spPr>
        <p:txBody>
          <a:bodyPr/>
          <a:lstStyle>
            <a:lvl1pPr marL="0" indent="0" algn="ctr">
              <a:buNone/>
              <a:defRPr sz="20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F641FE9-6B4C-408A-975E-777D8872FFEB}" type="datetimeFigureOut">
              <a:rPr lang="en-US"/>
              <a:pPr>
                <a:defRPr/>
              </a:pPr>
              <a:t>8/11/2015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0E349E4-9E70-405E-85A2-63DA0DDCB86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pPr>
              <a:defRPr/>
            </a:pPr>
            <a:fld id="{B75645F3-353C-4456-A696-D93470F34876}" type="datetimeFigureOut">
              <a:rPr lang="en-US"/>
              <a:pPr>
                <a:defRPr/>
              </a:pPr>
              <a:t>8/11/2015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274F23E-516B-4B9A-86AB-D9192BC640B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9365" y="416859"/>
            <a:ext cx="1940859" cy="5607424"/>
          </a:xfrm>
        </p:spPr>
        <p:txBody>
          <a:bodyPr vert="eaVert" anchorCtr="0"/>
          <a:lstStyle/>
          <a:p>
            <a:r>
              <a:rPr lang="en-US" smtClean="0"/>
              <a:t>Click to edit Master title style</a:t>
            </a:r>
            <a:endParaRPr/>
          </a:p>
        </p:txBody>
      </p:sp>
      <p:sp>
        <p:nvSpPr>
          <p:cNvPr id="3" name="Vertical Text Placeholder 2"/>
          <p:cNvSpPr>
            <a:spLocks noGrp="1"/>
          </p:cNvSpPr>
          <p:nvPr>
            <p:ph type="body" orient="vert" idx="1"/>
          </p:nvPr>
        </p:nvSpPr>
        <p:spPr>
          <a:xfrm>
            <a:off x="820737" y="414015"/>
            <a:ext cx="6144839" cy="561026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pPr>
              <a:defRPr/>
            </a:pPr>
            <a:fld id="{B595F80B-27E5-40AA-B8DD-616623F23720}" type="datetimeFigureOut">
              <a:rPr lang="en-US"/>
              <a:pPr>
                <a:defRPr/>
              </a:pPr>
              <a:t>8/11/2015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6C13CCC-C187-44B8-8770-3121E0A9E75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pPr>
              <a:defRPr/>
            </a:pPr>
            <a:fld id="{D55465FF-9025-4C56-9CF6-F83979B1D6A8}" type="datetimeFigureOut">
              <a:rPr lang="en-US"/>
              <a:pPr>
                <a:defRPr/>
              </a:pPr>
              <a:t>8/11/2015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A08FD91-B600-4941-9AEA-49480B2CD7B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0737" y="1219013"/>
            <a:ext cx="7542213" cy="1958975"/>
          </a:xfrm>
        </p:spPr>
        <p:txBody>
          <a:bodyPr anchor="b" anchorCtr="0"/>
          <a:lstStyle>
            <a:lvl1pPr algn="ctr" defTabSz="914400" rtl="0" eaLnBrk="1" latinLnBrk="0" hangingPunct="1">
              <a:spcBef>
                <a:spcPct val="0"/>
              </a:spcBef>
              <a:buNone/>
              <a:defRPr sz="52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820737" y="3224213"/>
            <a:ext cx="7542213" cy="1500187"/>
          </a:xfrm>
        </p:spPr>
        <p:txBody>
          <a:bodyPr/>
          <a:lstStyle>
            <a:lvl1pPr marL="0" indent="0" algn="ctr" defTabSz="914400" rtl="0" eaLnBrk="1" latinLnBrk="0" hangingPunct="1">
              <a:spcBef>
                <a:spcPts val="2000"/>
              </a:spcBef>
              <a:buFontTx/>
              <a:buNone/>
              <a:defRPr sz="2400" b="1" kern="1200">
                <a:solidFill>
                  <a:schemeClr val="tx1">
                    <a:tint val="75000"/>
                  </a:schemeClr>
                </a:solidFill>
                <a:effectLst>
                  <a:outerShdw blurRad="101600" dist="63500" dir="2700000" algn="tl" rotWithShape="0">
                    <a:prstClr val="black">
                      <a:alpha val="75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30EDB63-DBF2-4CF4-9B9E-027FD3423327}" type="datetimeFigureOut">
              <a:rPr lang="en-US"/>
              <a:pPr>
                <a:defRPr/>
              </a:pPr>
              <a:t>8/11/2015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5787F6C-FEFF-40C7-9330-62F1B73F17D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653988"/>
          </a:xfrm>
        </p:spPr>
        <p:txBody>
          <a:bodyPr/>
          <a:lstStyle/>
          <a:p>
            <a:r>
              <a:rPr lang="en-US" smtClean="0"/>
              <a:t>Click to edit Master title style</a:t>
            </a:r>
            <a:endParaRPr/>
          </a:p>
        </p:txBody>
      </p:sp>
      <p:sp>
        <p:nvSpPr>
          <p:cNvPr id="3" name="Content Placeholder 2"/>
          <p:cNvSpPr>
            <a:spLocks noGrp="1"/>
          </p:cNvSpPr>
          <p:nvPr>
            <p:ph sz="half" idx="1"/>
          </p:nvPr>
        </p:nvSpPr>
        <p:spPr>
          <a:xfrm>
            <a:off x="779462" y="1892301"/>
            <a:ext cx="3657600" cy="3975100"/>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03763" y="1892301"/>
            <a:ext cx="3657600" cy="3975100"/>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pPr>
              <a:defRPr/>
            </a:pPr>
            <a:fld id="{09CED98E-D6F4-4023-A7AD-E3236BA87876}" type="datetimeFigureOut">
              <a:rPr lang="en-US"/>
              <a:pPr>
                <a:defRPr/>
              </a:pPr>
              <a:t>8/11/2015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E081C40-791D-437F-919E-6BE581D0109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6539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2" y="1761565"/>
            <a:ext cx="3657600" cy="515469"/>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2" y="2393575"/>
            <a:ext cx="3657600" cy="3473823"/>
          </a:xfrm>
        </p:spPr>
        <p:txBody>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03763" y="1761565"/>
            <a:ext cx="3657600" cy="515469"/>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3763" y="2393575"/>
            <a:ext cx="3657600" cy="3473823"/>
          </a:xfrm>
        </p:spPr>
        <p:txBody>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3"/>
          <p:cNvSpPr>
            <a:spLocks noGrp="1"/>
          </p:cNvSpPr>
          <p:nvPr>
            <p:ph type="dt" sz="half" idx="10"/>
          </p:nvPr>
        </p:nvSpPr>
        <p:spPr/>
        <p:txBody>
          <a:bodyPr/>
          <a:lstStyle>
            <a:lvl1pPr>
              <a:defRPr/>
            </a:lvl1pPr>
          </a:lstStyle>
          <a:p>
            <a:pPr>
              <a:defRPr/>
            </a:pPr>
            <a:fld id="{897D03F2-21C6-442E-9D66-53C140AB2391}" type="datetimeFigureOut">
              <a:rPr lang="en-US"/>
              <a:pPr>
                <a:defRPr/>
              </a:pPr>
              <a:t>8/11/2015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B279CDE-F97D-4369-8CF9-DF9DE9BF354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3"/>
          <p:cNvSpPr>
            <a:spLocks noGrp="1"/>
          </p:cNvSpPr>
          <p:nvPr>
            <p:ph type="dt" sz="half" idx="10"/>
          </p:nvPr>
        </p:nvSpPr>
        <p:spPr/>
        <p:txBody>
          <a:bodyPr/>
          <a:lstStyle>
            <a:lvl1pPr>
              <a:defRPr/>
            </a:lvl1pPr>
          </a:lstStyle>
          <a:p>
            <a:pPr>
              <a:defRPr/>
            </a:pPr>
            <a:fld id="{A0AB4BEB-2B29-4841-9860-7A905C5BA476}" type="datetimeFigureOut">
              <a:rPr lang="en-US"/>
              <a:pPr>
                <a:defRPr/>
              </a:pPr>
              <a:t>8/11/2015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DE7E740-611B-4AAC-9EFD-FDB2833D711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E3479C2-3618-45D5-BB11-1F78466372C9}" type="datetimeFigureOut">
              <a:rPr lang="en-US"/>
              <a:pPr>
                <a:defRPr/>
              </a:pPr>
              <a:t>8/11/2015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DBA3AD3-40C0-4398-9DBF-36C8F5E0D69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9929" y="457201"/>
            <a:ext cx="3566160" cy="1371600"/>
          </a:xfrm>
        </p:spPr>
        <p:txBody>
          <a:bodyPr anchor="b">
            <a:normAutofit/>
          </a:bodyPr>
          <a:lstStyle>
            <a:lvl1pPr algn="ctr">
              <a:defRPr sz="3600" b="1"/>
            </a:lvl1pPr>
          </a:lstStyle>
          <a:p>
            <a:r>
              <a:rPr lang="en-US" smtClean="0"/>
              <a:t>Click to edit Master title style</a:t>
            </a:r>
            <a:endParaRPr/>
          </a:p>
        </p:txBody>
      </p:sp>
      <p:sp>
        <p:nvSpPr>
          <p:cNvPr id="3" name="Content Placeholder 2"/>
          <p:cNvSpPr>
            <a:spLocks noGrp="1"/>
          </p:cNvSpPr>
          <p:nvPr>
            <p:ph idx="1"/>
          </p:nvPr>
        </p:nvSpPr>
        <p:spPr>
          <a:xfrm>
            <a:off x="4802393" y="457201"/>
            <a:ext cx="3566160" cy="5410200"/>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79929" y="1828801"/>
            <a:ext cx="3566160" cy="3657600"/>
          </a:xfrm>
        </p:spPr>
        <p:txBody>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2B42EBE-11C1-47D3-97E6-9555B436694F}" type="datetimeFigureOut">
              <a:rPr lang="en-US"/>
              <a:pPr>
                <a:defRPr/>
              </a:pPr>
              <a:t>8/11/2015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E9DDBDB-AE57-410B-B16C-382495F4B21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7240" y="457200"/>
            <a:ext cx="3566160" cy="1371600"/>
          </a:xfrm>
        </p:spPr>
        <p:txBody>
          <a:bodyPr anchor="b">
            <a:normAutofit/>
          </a:bodyPr>
          <a:lstStyle>
            <a:lvl1pPr algn="ctr">
              <a:defRPr sz="36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266765" y="1676400"/>
            <a:ext cx="2975610" cy="2975610"/>
          </a:xfrm>
          <a:prstGeom prst="ellipse">
            <a:avLst/>
          </a:prstGeom>
          <a:solidFill>
            <a:schemeClr val="tx1">
              <a:lumMod val="75000"/>
            </a:schemeClr>
          </a:solidFill>
          <a:ln w="63500">
            <a:solidFill>
              <a:schemeClr val="tx1"/>
            </a:solidFill>
          </a:ln>
          <a:effectLst>
            <a:outerShdw blurRad="254000" dist="152400" dir="5400000" sx="90000" sy="-19000" rotWithShape="0">
              <a:prstClr val="black">
                <a:alpha val="20000"/>
              </a:prstClr>
            </a:outerShdw>
          </a:effectLst>
        </p:spPr>
        <p:txBody>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777240" y="1828800"/>
            <a:ext cx="3566160" cy="3657600"/>
          </a:xfrm>
        </p:spPr>
        <p:txBody>
          <a:bodyPr/>
          <a:lstStyle>
            <a:lvl1pPr marL="0" indent="0" algn="ctr">
              <a:buNone/>
              <a:defRPr sz="20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2E899CF-08D5-472F-A35E-3154618AB711}" type="datetimeFigureOut">
              <a:rPr lang="en-US"/>
              <a:pPr>
                <a:defRPr/>
              </a:pPr>
              <a:t>8/11/2015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83863D0-886A-4726-9847-A0D228AA276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GridOverlay.png"/>
          <p:cNvPicPr>
            <a:picLocks noChangeAspect="1"/>
          </p:cNvPicPr>
          <p:nvPr/>
        </p:nvPicPr>
        <p:blipFill>
          <a:blip r:embed="rId14"/>
          <a:stretch>
            <a:fillRect/>
          </a:stretch>
        </p:blipFill>
        <p:spPr>
          <a:xfrm>
            <a:off x="0" y="0"/>
            <a:ext cx="9144000" cy="6858000"/>
          </a:xfrm>
          <a:prstGeom prst="rect">
            <a:avLst/>
          </a:prstGeom>
          <a:solidFill>
            <a:schemeClr val="bg2">
              <a:lumMod val="60000"/>
              <a:lumOff val="40000"/>
              <a:alpha val="10000"/>
            </a:schemeClr>
          </a:solidFill>
        </p:spPr>
      </p:pic>
      <p:sp>
        <p:nvSpPr>
          <p:cNvPr id="2" name="Title Placeholder 1"/>
          <p:cNvSpPr>
            <a:spLocks noGrp="1"/>
          </p:cNvSpPr>
          <p:nvPr>
            <p:ph type="title"/>
          </p:nvPr>
        </p:nvSpPr>
        <p:spPr>
          <a:xfrm>
            <a:off x="779463" y="107950"/>
            <a:ext cx="7581900" cy="1654175"/>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79463" y="1882775"/>
            <a:ext cx="7581900" cy="395287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651625" y="6356350"/>
            <a:ext cx="2133600" cy="365125"/>
          </a:xfrm>
          <a:prstGeom prst="rect">
            <a:avLst/>
          </a:prstGeom>
        </p:spPr>
        <p:txBody>
          <a:bodyPr vert="horz" lIns="91440" tIns="45720" rIns="91440" bIns="45720" rtlCol="0" anchor="ctr"/>
          <a:lstStyle>
            <a:lvl1pPr algn="r" fontAlgn="auto">
              <a:spcBef>
                <a:spcPts val="0"/>
              </a:spcBef>
              <a:spcAft>
                <a:spcPts val="0"/>
              </a:spcAft>
              <a:defRPr sz="1100" smtClean="0">
                <a:solidFill>
                  <a:schemeClr val="tx1">
                    <a:tint val="75000"/>
                  </a:schemeClr>
                </a:solidFill>
                <a:effectLst>
                  <a:outerShdw blurRad="101600" dist="63500" dir="2700000" algn="tl" rotWithShape="0">
                    <a:prstClr val="black">
                      <a:alpha val="75000"/>
                    </a:prstClr>
                  </a:outerShdw>
                </a:effectLst>
                <a:latin typeface="+mn-lt"/>
              </a:defRPr>
            </a:lvl1pPr>
          </a:lstStyle>
          <a:p>
            <a:pPr>
              <a:defRPr/>
            </a:pPr>
            <a:fld id="{8B74E9CC-A90A-4409-BC58-8018D262F1AC}" type="datetimeFigureOut">
              <a:rPr lang="en-US"/>
              <a:pPr>
                <a:defRPr/>
              </a:pPr>
              <a:t>8/11/2015</a:t>
            </a:fld>
            <a:endParaRPr lang="en-US"/>
          </a:p>
        </p:txBody>
      </p:sp>
      <p:sp>
        <p:nvSpPr>
          <p:cNvPr id="5" name="Footer Placeholder 4"/>
          <p:cNvSpPr>
            <a:spLocks noGrp="1"/>
          </p:cNvSpPr>
          <p:nvPr>
            <p:ph type="ftr" sz="quarter" idx="3"/>
          </p:nvPr>
        </p:nvSpPr>
        <p:spPr>
          <a:xfrm>
            <a:off x="354013" y="6356350"/>
            <a:ext cx="2895600" cy="365125"/>
          </a:xfrm>
          <a:prstGeom prst="rect">
            <a:avLst/>
          </a:prstGeom>
        </p:spPr>
        <p:txBody>
          <a:bodyPr vert="horz" lIns="91440" tIns="45720" rIns="91440" bIns="45720" rtlCol="0" anchor="ctr"/>
          <a:lstStyle>
            <a:lvl1pPr algn="l" fontAlgn="auto">
              <a:spcBef>
                <a:spcPts val="0"/>
              </a:spcBef>
              <a:spcAft>
                <a:spcPts val="0"/>
              </a:spcAft>
              <a:defRPr sz="1100">
                <a:solidFill>
                  <a:schemeClr val="tx1">
                    <a:tint val="75000"/>
                  </a:schemeClr>
                </a:solidFill>
                <a:effectLst>
                  <a:outerShdw blurRad="101600" dist="63500" dir="2700000" algn="tl" rotWithShape="0">
                    <a:prstClr val="black">
                      <a:alpha val="75000"/>
                    </a:prstClr>
                  </a:outerShdw>
                </a:effectLst>
                <a:latin typeface="+mn-lt"/>
              </a:defRPr>
            </a:lvl1pPr>
          </a:lstStyle>
          <a:p>
            <a:pPr>
              <a:defRPr/>
            </a:pPr>
            <a:endParaRPr lang="en-US"/>
          </a:p>
        </p:txBody>
      </p:sp>
      <p:sp>
        <p:nvSpPr>
          <p:cNvPr id="6" name="Slide Number Placeholder 5"/>
          <p:cNvSpPr>
            <a:spLocks noGrp="1"/>
          </p:cNvSpPr>
          <p:nvPr>
            <p:ph type="sldNum" sz="quarter" idx="4"/>
          </p:nvPr>
        </p:nvSpPr>
        <p:spPr>
          <a:xfrm>
            <a:off x="4191000" y="6356350"/>
            <a:ext cx="762000" cy="365125"/>
          </a:xfrm>
          <a:prstGeom prst="rect">
            <a:avLst/>
          </a:prstGeom>
        </p:spPr>
        <p:txBody>
          <a:bodyPr vert="horz" lIns="91440" tIns="45720" rIns="91440" bIns="45720" rtlCol="0" anchor="ctr"/>
          <a:lstStyle>
            <a:lvl1pPr algn="ctr" fontAlgn="auto">
              <a:spcBef>
                <a:spcPts val="0"/>
              </a:spcBef>
              <a:spcAft>
                <a:spcPts val="0"/>
              </a:spcAft>
              <a:defRPr sz="1100" smtClean="0">
                <a:solidFill>
                  <a:schemeClr val="tx1">
                    <a:tint val="75000"/>
                  </a:schemeClr>
                </a:solidFill>
                <a:effectLst>
                  <a:outerShdw blurRad="101600" dist="63500" dir="2700000" algn="tl" rotWithShape="0">
                    <a:prstClr val="black">
                      <a:alpha val="75000"/>
                    </a:prstClr>
                  </a:outerShdw>
                </a:effectLst>
                <a:latin typeface="+mn-lt"/>
              </a:defRPr>
            </a:lvl1pPr>
          </a:lstStyle>
          <a:p>
            <a:pPr>
              <a:defRPr/>
            </a:pPr>
            <a:fld id="{7E39287F-E09C-487C-9119-381C554290F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Lst>
  <p:txStyles>
    <p:titleStyle>
      <a:lvl1pPr algn="ctr" rtl="0" fontAlgn="base">
        <a:spcBef>
          <a:spcPct val="0"/>
        </a:spcBef>
        <a:spcAft>
          <a:spcPct val="0"/>
        </a:spcAft>
        <a:defRPr sz="5600" b="1" kern="1200">
          <a:solidFill>
            <a:schemeClr val="tx1"/>
          </a:solidFill>
          <a:effectLst>
            <a:outerShdw blurRad="101600" dist="63500" dir="2700000" algn="tl" rotWithShape="0">
              <a:prstClr val="black">
                <a:alpha val="75000"/>
              </a:prstClr>
            </a:outerShdw>
          </a:effectLst>
          <a:latin typeface="+mj-lt"/>
          <a:ea typeface="+mj-ea"/>
          <a:cs typeface="+mj-cs"/>
        </a:defRPr>
      </a:lvl1pPr>
      <a:lvl2pPr algn="ctr" rtl="0" fontAlgn="base">
        <a:spcBef>
          <a:spcPct val="0"/>
        </a:spcBef>
        <a:spcAft>
          <a:spcPct val="0"/>
        </a:spcAft>
        <a:defRPr sz="5600" b="1">
          <a:solidFill>
            <a:schemeClr val="tx1"/>
          </a:solidFill>
          <a:latin typeface="Candara" pitchFamily="34" charset="0"/>
        </a:defRPr>
      </a:lvl2pPr>
      <a:lvl3pPr algn="ctr" rtl="0" fontAlgn="base">
        <a:spcBef>
          <a:spcPct val="0"/>
        </a:spcBef>
        <a:spcAft>
          <a:spcPct val="0"/>
        </a:spcAft>
        <a:defRPr sz="5600" b="1">
          <a:solidFill>
            <a:schemeClr val="tx1"/>
          </a:solidFill>
          <a:latin typeface="Candara" pitchFamily="34" charset="0"/>
        </a:defRPr>
      </a:lvl3pPr>
      <a:lvl4pPr algn="ctr" rtl="0" fontAlgn="base">
        <a:spcBef>
          <a:spcPct val="0"/>
        </a:spcBef>
        <a:spcAft>
          <a:spcPct val="0"/>
        </a:spcAft>
        <a:defRPr sz="5600" b="1">
          <a:solidFill>
            <a:schemeClr val="tx1"/>
          </a:solidFill>
          <a:latin typeface="Candara" pitchFamily="34" charset="0"/>
        </a:defRPr>
      </a:lvl4pPr>
      <a:lvl5pPr algn="ctr" rtl="0" fontAlgn="base">
        <a:spcBef>
          <a:spcPct val="0"/>
        </a:spcBef>
        <a:spcAft>
          <a:spcPct val="0"/>
        </a:spcAft>
        <a:defRPr sz="5600" b="1">
          <a:solidFill>
            <a:schemeClr val="tx1"/>
          </a:solidFill>
          <a:latin typeface="Candara" pitchFamily="34" charset="0"/>
        </a:defRPr>
      </a:lvl5pPr>
      <a:lvl6pPr marL="457200" algn="ctr" rtl="0" fontAlgn="base">
        <a:spcBef>
          <a:spcPct val="0"/>
        </a:spcBef>
        <a:spcAft>
          <a:spcPct val="0"/>
        </a:spcAft>
        <a:defRPr sz="5600" b="1">
          <a:solidFill>
            <a:schemeClr val="tx1"/>
          </a:solidFill>
          <a:latin typeface="Candara" pitchFamily="34" charset="0"/>
        </a:defRPr>
      </a:lvl6pPr>
      <a:lvl7pPr marL="914400" algn="ctr" rtl="0" fontAlgn="base">
        <a:spcBef>
          <a:spcPct val="0"/>
        </a:spcBef>
        <a:spcAft>
          <a:spcPct val="0"/>
        </a:spcAft>
        <a:defRPr sz="5600" b="1">
          <a:solidFill>
            <a:schemeClr val="tx1"/>
          </a:solidFill>
          <a:latin typeface="Candara" pitchFamily="34" charset="0"/>
        </a:defRPr>
      </a:lvl7pPr>
      <a:lvl8pPr marL="1371600" algn="ctr" rtl="0" fontAlgn="base">
        <a:spcBef>
          <a:spcPct val="0"/>
        </a:spcBef>
        <a:spcAft>
          <a:spcPct val="0"/>
        </a:spcAft>
        <a:defRPr sz="5600" b="1">
          <a:solidFill>
            <a:schemeClr val="tx1"/>
          </a:solidFill>
          <a:latin typeface="Candara" pitchFamily="34" charset="0"/>
        </a:defRPr>
      </a:lvl8pPr>
      <a:lvl9pPr marL="1828800" algn="ctr" rtl="0" fontAlgn="base">
        <a:spcBef>
          <a:spcPct val="0"/>
        </a:spcBef>
        <a:spcAft>
          <a:spcPct val="0"/>
        </a:spcAft>
        <a:defRPr sz="5600" b="1">
          <a:solidFill>
            <a:schemeClr val="tx1"/>
          </a:solidFill>
          <a:latin typeface="Candara" pitchFamily="34" charset="0"/>
        </a:defRPr>
      </a:lvl9pPr>
    </p:titleStyle>
    <p:bodyStyle>
      <a:lvl1pPr marL="403225" indent="-403225" algn="l" rtl="0" fontAlgn="base">
        <a:spcBef>
          <a:spcPts val="2000"/>
        </a:spcBef>
        <a:spcAft>
          <a:spcPct val="0"/>
        </a:spcAft>
        <a:buBlip>
          <a:blip r:embed="rId15"/>
        </a:buBlip>
        <a:defRPr sz="24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806450" indent="-403225" algn="l" rtl="0" fontAlgn="base">
        <a:spcBef>
          <a:spcPts val="600"/>
        </a:spcBef>
        <a:spcAft>
          <a:spcPct val="0"/>
        </a:spcAft>
        <a:buBlip>
          <a:blip r:embed="rId15"/>
        </a:buBlip>
        <a:defRPr sz="2200" b="1" kern="1200">
          <a:solidFill>
            <a:schemeClr val="tx1"/>
          </a:solidFill>
          <a:effectLst>
            <a:outerShdw blurRad="101600" dist="63500" dir="2700000" algn="tl" rotWithShape="0">
              <a:prstClr val="black">
                <a:alpha val="75000"/>
              </a:prstClr>
            </a:outerShdw>
          </a:effectLst>
          <a:latin typeface="+mn-lt"/>
          <a:ea typeface="+mn-ea"/>
          <a:cs typeface="+mn-cs"/>
        </a:defRPr>
      </a:lvl2pPr>
      <a:lvl3pPr marL="1143000" indent="-336550" algn="l" rtl="0" fontAlgn="base">
        <a:spcBef>
          <a:spcPts val="600"/>
        </a:spcBef>
        <a:spcAft>
          <a:spcPct val="0"/>
        </a:spcAft>
        <a:buBlip>
          <a:blip r:embed="rId15"/>
        </a:buBlip>
        <a:defRPr sz="2000" b="1" kern="1200">
          <a:solidFill>
            <a:schemeClr val="tx1"/>
          </a:solidFill>
          <a:effectLst>
            <a:outerShdw blurRad="101600" dist="63500" dir="2700000" algn="tl" rotWithShape="0">
              <a:prstClr val="black">
                <a:alpha val="75000"/>
              </a:prstClr>
            </a:outerShdw>
          </a:effectLst>
          <a:latin typeface="+mn-lt"/>
          <a:ea typeface="+mn-ea"/>
          <a:cs typeface="+mn-cs"/>
        </a:defRPr>
      </a:lvl3pPr>
      <a:lvl4pPr marL="1492250" indent="-349250" algn="l" rtl="0" fontAlgn="base">
        <a:spcBef>
          <a:spcPts val="600"/>
        </a:spcBef>
        <a:spcAft>
          <a:spcPct val="0"/>
        </a:spcAft>
        <a:buBlip>
          <a:blip r:embed="rId15"/>
        </a:buBlip>
        <a:defRPr b="1" kern="1200">
          <a:solidFill>
            <a:schemeClr val="tx1"/>
          </a:solidFill>
          <a:effectLst>
            <a:outerShdw blurRad="101600" dist="63500" dir="2700000" algn="tl" rotWithShape="0">
              <a:prstClr val="black">
                <a:alpha val="75000"/>
              </a:prstClr>
            </a:outerShdw>
          </a:effectLst>
          <a:latin typeface="+mn-lt"/>
          <a:ea typeface="+mn-ea"/>
          <a:cs typeface="+mn-cs"/>
        </a:defRPr>
      </a:lvl4pPr>
      <a:lvl5pPr marL="1828800" indent="-336550" algn="l" rtl="0" fontAlgn="base">
        <a:spcBef>
          <a:spcPts val="600"/>
        </a:spcBef>
        <a:spcAft>
          <a:spcPct val="0"/>
        </a:spcAft>
        <a:buBlip>
          <a:blip r:embed="rId15"/>
        </a:buBlip>
        <a:defRPr b="1" kern="1200">
          <a:solidFill>
            <a:schemeClr val="tx1"/>
          </a:solidFill>
          <a:effectLst>
            <a:outerShdw blurRad="101600" dist="63500" dir="2700000" algn="tl" rotWithShape="0">
              <a:prstClr val="black">
                <a:alpha val="75000"/>
              </a:prst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0738" y="4154488"/>
            <a:ext cx="7542212" cy="1014412"/>
          </a:xfrm>
        </p:spPr>
        <p:txBody>
          <a:bodyPr/>
          <a:lstStyle/>
          <a:p>
            <a:pPr fontAlgn="auto">
              <a:spcAft>
                <a:spcPts val="0"/>
              </a:spcAft>
              <a:defRPr/>
            </a:pPr>
            <a:r>
              <a:rPr lang="en-US" sz="6000" dirty="0" smtClean="0"/>
              <a:t>Multiple Choice</a:t>
            </a:r>
            <a:endParaRPr lang="en-US" sz="6000" dirty="0"/>
          </a:p>
        </p:txBody>
      </p:sp>
      <p:sp>
        <p:nvSpPr>
          <p:cNvPr id="3" name="Subtitle 2"/>
          <p:cNvSpPr>
            <a:spLocks noGrp="1"/>
          </p:cNvSpPr>
          <p:nvPr>
            <p:ph type="subTitle" idx="1"/>
          </p:nvPr>
        </p:nvSpPr>
        <p:spPr>
          <a:xfrm>
            <a:off x="820738" y="5230813"/>
            <a:ext cx="7542212" cy="1030287"/>
          </a:xfrm>
        </p:spPr>
        <p:txBody>
          <a:bodyPr/>
          <a:lstStyle/>
          <a:p>
            <a:pPr fontAlgn="auto">
              <a:spcAft>
                <a:spcPts val="0"/>
              </a:spcAft>
              <a:defRPr/>
            </a:pPr>
            <a:r>
              <a:rPr lang="en-US" sz="2800" dirty="0" smtClean="0"/>
              <a:t>Decisions, Decisions, Decisions</a:t>
            </a:r>
            <a:endParaRPr lang="en-US" sz="2800" dirty="0"/>
          </a:p>
        </p:txBody>
      </p:sp>
      <p:sp>
        <p:nvSpPr>
          <p:cNvPr id="15363" name="TextBox 5"/>
          <p:cNvSpPr txBox="1">
            <a:spLocks noChangeArrowheads="1"/>
          </p:cNvSpPr>
          <p:nvPr/>
        </p:nvSpPr>
        <p:spPr bwMode="auto">
          <a:xfrm>
            <a:off x="2743200" y="6581775"/>
            <a:ext cx="3962400" cy="276225"/>
          </a:xfrm>
          <a:prstGeom prst="rect">
            <a:avLst/>
          </a:prstGeom>
          <a:noFill/>
          <a:ln w="9525">
            <a:noFill/>
            <a:miter lim="800000"/>
            <a:headEnd/>
            <a:tailEnd/>
          </a:ln>
        </p:spPr>
        <p:txBody>
          <a:bodyPr>
            <a:spAutoFit/>
          </a:bodyPr>
          <a:lstStyle/>
          <a:p>
            <a:pPr algn="ctr"/>
            <a:r>
              <a:rPr lang="en-US" sz="1200">
                <a:latin typeface="Candara" pitchFamily="34" charset="0"/>
              </a:rPr>
              <a:t>© 2012 Pearson Education, Inc.</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107950"/>
            <a:ext cx="7581900" cy="1187450"/>
          </a:xfrm>
        </p:spPr>
        <p:txBody>
          <a:bodyPr wrap="square" numCol="1" anchorCtr="0" compatLnSpc="1">
            <a:prstTxWarp prst="textNoShape">
              <a:avLst/>
            </a:prstTxWarp>
          </a:bodyPr>
          <a:lstStyle/>
          <a:p>
            <a:r>
              <a:rPr lang="en-US" sz="4400" smtClean="0">
                <a:effectLst>
                  <a:outerShdw blurRad="38100" dist="38100" dir="2700000" algn="tl">
                    <a:srgbClr val="7C9BA5"/>
                  </a:outerShdw>
                </a:effectLst>
              </a:rPr>
              <a:t>The Answer Process (cont.)</a:t>
            </a:r>
          </a:p>
        </p:txBody>
      </p:sp>
      <p:sp>
        <p:nvSpPr>
          <p:cNvPr id="3" name="Content Placeholder 2"/>
          <p:cNvSpPr>
            <a:spLocks noGrp="1"/>
          </p:cNvSpPr>
          <p:nvPr>
            <p:ph idx="1"/>
          </p:nvPr>
        </p:nvSpPr>
        <p:spPr>
          <a:xfrm>
            <a:off x="304800" y="1295400"/>
            <a:ext cx="8534400" cy="5181600"/>
          </a:xfrm>
        </p:spPr>
        <p:txBody>
          <a:bodyPr wrap="square" numCol="1" anchor="t" anchorCtr="0" compatLnSpc="1">
            <a:prstTxWarp prst="textNoShape">
              <a:avLst/>
            </a:prstTxWarp>
            <a:noAutofit/>
          </a:bodyPr>
          <a:lstStyle/>
          <a:p>
            <a:r>
              <a:rPr lang="en-US" sz="2800" dirty="0" smtClean="0">
                <a:effectLst>
                  <a:outerShdw blurRad="38100" dist="38100" dir="2700000" algn="tl">
                    <a:srgbClr val="7C9BA5"/>
                  </a:outerShdw>
                </a:effectLst>
              </a:rPr>
              <a:t>The last possibility—that the story “affirms that war is futile in a world of powerful regimes and corruption”—is tempting only up until the part about “powerful regimes and corruption.” While certainly war is a product of both these things, we see no evidence of either “powerful regimes” or “corruption” in the story.</a:t>
            </a:r>
          </a:p>
          <a:p>
            <a:r>
              <a:rPr lang="en-US" sz="2800" dirty="0" smtClean="0">
                <a:effectLst>
                  <a:outerShdw blurRad="38100" dist="38100" dir="2700000" algn="tl">
                    <a:srgbClr val="7C9BA5"/>
                  </a:outerShdw>
                </a:effectLst>
              </a:rPr>
              <a:t>Careful reading of each answer choice to the end of each sentence will help you select the right answer. </a:t>
            </a:r>
          </a:p>
          <a:p>
            <a:pPr>
              <a:buFontTx/>
              <a:buNone/>
            </a:pPr>
            <a:r>
              <a:rPr lang="en-US" sz="2800" dirty="0" smtClean="0">
                <a:effectLst>
                  <a:outerShdw blurRad="38100" dist="38100" dir="2700000" algn="tl">
                    <a:srgbClr val="7C9BA5"/>
                  </a:outerShdw>
                </a:effectLst>
              </a:rPr>
              <a:t> </a:t>
            </a:r>
          </a:p>
        </p:txBody>
      </p:sp>
      <p:sp>
        <p:nvSpPr>
          <p:cNvPr id="33795" name="TextBox 5"/>
          <p:cNvSpPr txBox="1">
            <a:spLocks noChangeArrowheads="1"/>
          </p:cNvSpPr>
          <p:nvPr/>
        </p:nvSpPr>
        <p:spPr bwMode="auto">
          <a:xfrm>
            <a:off x="2743200" y="6581775"/>
            <a:ext cx="3962400" cy="276225"/>
          </a:xfrm>
          <a:prstGeom prst="rect">
            <a:avLst/>
          </a:prstGeom>
          <a:noFill/>
          <a:ln w="9525">
            <a:noFill/>
            <a:miter lim="800000"/>
            <a:headEnd/>
            <a:tailEnd/>
          </a:ln>
        </p:spPr>
        <p:txBody>
          <a:bodyPr>
            <a:spAutoFit/>
          </a:bodyPr>
          <a:lstStyle/>
          <a:p>
            <a:pPr algn="ctr"/>
            <a:r>
              <a:rPr lang="en-US" sz="1200">
                <a:latin typeface="Candara" pitchFamily="34" charset="0"/>
              </a:rPr>
              <a:t>© 2012 Pearson Education, Inc.</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107950"/>
            <a:ext cx="7581900" cy="1187450"/>
          </a:xfrm>
        </p:spPr>
        <p:txBody>
          <a:bodyPr wrap="square" numCol="1" anchorCtr="0" compatLnSpc="1">
            <a:prstTxWarp prst="textNoShape">
              <a:avLst/>
            </a:prstTxWarp>
          </a:bodyPr>
          <a:lstStyle/>
          <a:p>
            <a:r>
              <a:rPr lang="en-US" sz="4400" dirty="0" smtClean="0">
                <a:effectLst>
                  <a:outerShdw blurRad="38100" dist="38100" dir="2700000" algn="tl">
                    <a:srgbClr val="7C9BA5"/>
                  </a:outerShdw>
                </a:effectLst>
              </a:rPr>
              <a:t>Why Would Test Writers </a:t>
            </a:r>
            <a:br>
              <a:rPr lang="en-US" sz="4400" dirty="0" smtClean="0">
                <a:effectLst>
                  <a:outerShdw blurRad="38100" dist="38100" dir="2700000" algn="tl">
                    <a:srgbClr val="7C9BA5"/>
                  </a:outerShdw>
                </a:effectLst>
              </a:rPr>
            </a:br>
            <a:r>
              <a:rPr lang="en-US" sz="4400" dirty="0" smtClean="0">
                <a:effectLst>
                  <a:outerShdw blurRad="38100" dist="38100" dir="2700000" algn="tl">
                    <a:srgbClr val="7C9BA5"/>
                  </a:outerShdw>
                </a:effectLst>
              </a:rPr>
              <a:t>Ask Question 2?</a:t>
            </a:r>
          </a:p>
        </p:txBody>
      </p:sp>
      <p:sp>
        <p:nvSpPr>
          <p:cNvPr id="3" name="Content Placeholder 2"/>
          <p:cNvSpPr>
            <a:spLocks noGrp="1"/>
          </p:cNvSpPr>
          <p:nvPr>
            <p:ph idx="1"/>
          </p:nvPr>
        </p:nvSpPr>
        <p:spPr>
          <a:xfrm>
            <a:off x="304800" y="1295400"/>
            <a:ext cx="8534400" cy="5181600"/>
          </a:xfrm>
        </p:spPr>
        <p:txBody>
          <a:bodyPr wrap="square" numCol="1" anchor="t" anchorCtr="0" compatLnSpc="1">
            <a:prstTxWarp prst="textNoShape">
              <a:avLst/>
            </a:prstTxWarp>
          </a:bodyPr>
          <a:lstStyle/>
          <a:p>
            <a:r>
              <a:rPr lang="en-US" sz="2800" smtClean="0">
                <a:effectLst>
                  <a:outerShdw blurRad="38100" dist="38100" dir="2700000" algn="tl">
                    <a:srgbClr val="7C9BA5"/>
                  </a:outerShdw>
                </a:effectLst>
              </a:rPr>
              <a:t>The testing examiners are interested to know that the student has been a discriminating reader.  </a:t>
            </a:r>
          </a:p>
          <a:p>
            <a:pPr marL="742950" lvl="1" indent="-285750"/>
            <a:r>
              <a:rPr lang="en-US" sz="2600" smtClean="0">
                <a:effectLst>
                  <a:outerShdw blurRad="38100" dist="38100" dir="2700000" algn="tl">
                    <a:srgbClr val="7C9BA5"/>
                  </a:outerShdw>
                </a:effectLst>
              </a:rPr>
              <a:t>A good reader understands the difference between the opinion of characters and the opinion of the author, who has created those characters for a literary purpose.</a:t>
            </a:r>
          </a:p>
          <a:p>
            <a:r>
              <a:rPr lang="en-US" sz="2800" smtClean="0">
                <a:effectLst>
                  <a:outerShdw blurRad="38100" dist="38100" dir="2700000" algn="tl">
                    <a:srgbClr val="7C9BA5"/>
                  </a:outerShdw>
                </a:effectLst>
              </a:rPr>
              <a:t>The examiners also want to see evidence that students have read all of the answer choices carefully and can discriminate between partial truths and complete truths to arrive at the correct answer choice.</a:t>
            </a:r>
          </a:p>
        </p:txBody>
      </p:sp>
      <p:sp>
        <p:nvSpPr>
          <p:cNvPr id="35843" name="TextBox 5"/>
          <p:cNvSpPr txBox="1">
            <a:spLocks noChangeArrowheads="1"/>
          </p:cNvSpPr>
          <p:nvPr/>
        </p:nvSpPr>
        <p:spPr bwMode="auto">
          <a:xfrm>
            <a:off x="2743200" y="6581775"/>
            <a:ext cx="3962400" cy="276225"/>
          </a:xfrm>
          <a:prstGeom prst="rect">
            <a:avLst/>
          </a:prstGeom>
          <a:noFill/>
          <a:ln w="9525">
            <a:noFill/>
            <a:miter lim="800000"/>
            <a:headEnd/>
            <a:tailEnd/>
          </a:ln>
        </p:spPr>
        <p:txBody>
          <a:bodyPr>
            <a:spAutoFit/>
          </a:bodyPr>
          <a:lstStyle/>
          <a:p>
            <a:pPr algn="ctr"/>
            <a:r>
              <a:rPr lang="en-US" sz="1200">
                <a:latin typeface="Candara" pitchFamily="34" charset="0"/>
              </a:rPr>
              <a:t>© 2012 Pearson Education, Inc.</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107950"/>
            <a:ext cx="7581900" cy="1187450"/>
          </a:xfrm>
        </p:spPr>
        <p:txBody>
          <a:bodyPr/>
          <a:lstStyle/>
          <a:p>
            <a:pPr fontAlgn="auto">
              <a:spcAft>
                <a:spcPts val="0"/>
              </a:spcAft>
              <a:defRPr/>
            </a:pPr>
            <a:r>
              <a:rPr lang="en-US" sz="4400" dirty="0" smtClean="0"/>
              <a:t>Worries</a:t>
            </a:r>
            <a:endParaRPr lang="en-US" sz="4400" dirty="0"/>
          </a:p>
        </p:txBody>
      </p:sp>
      <p:sp>
        <p:nvSpPr>
          <p:cNvPr id="3" name="Content Placeholder 2"/>
          <p:cNvSpPr>
            <a:spLocks noGrp="1"/>
          </p:cNvSpPr>
          <p:nvPr>
            <p:ph idx="1"/>
          </p:nvPr>
        </p:nvSpPr>
        <p:spPr>
          <a:xfrm>
            <a:off x="779463" y="1295400"/>
            <a:ext cx="7581900" cy="5257800"/>
          </a:xfrm>
        </p:spPr>
        <p:txBody>
          <a:bodyPr wrap="square" numCol="1" anchor="t" anchorCtr="0" compatLnSpc="1">
            <a:prstTxWarp prst="textNoShape">
              <a:avLst/>
            </a:prstTxWarp>
          </a:bodyPr>
          <a:lstStyle/>
          <a:p>
            <a:pPr>
              <a:buFontTx/>
              <a:buNone/>
            </a:pPr>
            <a:r>
              <a:rPr lang="en-US" dirty="0" smtClean="0">
                <a:effectLst>
                  <a:outerShdw blurRad="38100" dist="38100" dir="2700000" algn="tl">
                    <a:srgbClr val="7C9BA5"/>
                  </a:outerShdw>
                </a:effectLst>
              </a:rPr>
              <a:t>Q.  But what if I don’t remember exactly how the story goes or who said what?</a:t>
            </a:r>
          </a:p>
          <a:p>
            <a:pPr marL="742950" lvl="1" indent="-285750">
              <a:buFontTx/>
              <a:buAutoNum type="alphaUcPeriod"/>
            </a:pPr>
            <a:r>
              <a:rPr lang="en-US" dirty="0" smtClean="0">
                <a:effectLst>
                  <a:outerShdw blurRad="38100" dist="38100" dir="2700000" algn="tl">
                    <a:srgbClr val="7C9BA5"/>
                  </a:outerShdw>
                </a:effectLst>
              </a:rPr>
              <a:t>  Don’t worry.  Every passage that you need will be</a:t>
            </a:r>
            <a:br>
              <a:rPr lang="en-US" dirty="0" smtClean="0">
                <a:effectLst>
                  <a:outerShdw blurRad="38100" dist="38100" dir="2700000" algn="tl">
                    <a:srgbClr val="7C9BA5"/>
                  </a:outerShdw>
                </a:effectLst>
              </a:rPr>
            </a:br>
            <a:r>
              <a:rPr lang="en-US" dirty="0" smtClean="0">
                <a:effectLst>
                  <a:outerShdw blurRad="38100" dist="38100" dir="2700000" algn="tl">
                    <a:srgbClr val="7C9BA5"/>
                  </a:outerShdw>
                </a:effectLst>
              </a:rPr>
              <a:t> printed directly on the test itself.</a:t>
            </a:r>
          </a:p>
          <a:p>
            <a:pPr>
              <a:buFontTx/>
              <a:buNone/>
            </a:pPr>
            <a:r>
              <a:rPr lang="en-US" dirty="0" smtClean="0">
                <a:effectLst>
                  <a:outerShdw blurRad="38100" dist="38100" dir="2700000" algn="tl">
                    <a:srgbClr val="7C9BA5"/>
                  </a:outerShdw>
                </a:effectLst>
              </a:rPr>
              <a:t>Q.  What if one of the questions uses a word I don’t know.  Can I get help?</a:t>
            </a:r>
          </a:p>
          <a:p>
            <a:pPr marL="742950" lvl="1" indent="-285750">
              <a:buFontTx/>
              <a:buNone/>
            </a:pPr>
            <a:r>
              <a:rPr lang="en-US" dirty="0" smtClean="0">
                <a:effectLst>
                  <a:outerShdw blurRad="38100" dist="38100" dir="2700000" algn="tl">
                    <a:srgbClr val="7C9BA5"/>
                  </a:outerShdw>
                </a:effectLst>
              </a:rPr>
              <a:t>A.  No. You may not use any resource outside the test</a:t>
            </a:r>
            <a:br>
              <a:rPr lang="en-US" dirty="0" smtClean="0">
                <a:effectLst>
                  <a:outerShdw blurRad="38100" dist="38100" dir="2700000" algn="tl">
                    <a:srgbClr val="7C9BA5"/>
                  </a:outerShdw>
                </a:effectLst>
              </a:rPr>
            </a:br>
            <a:r>
              <a:rPr lang="en-US" dirty="0" smtClean="0">
                <a:effectLst>
                  <a:outerShdw blurRad="38100" dist="38100" dir="2700000" algn="tl">
                    <a:srgbClr val="7C9BA5"/>
                  </a:outerShdw>
                </a:effectLst>
              </a:rPr>
              <a:t> itself. Try looking at other clues in the answer choices</a:t>
            </a:r>
            <a:br>
              <a:rPr lang="en-US" dirty="0" smtClean="0">
                <a:effectLst>
                  <a:outerShdw blurRad="38100" dist="38100" dir="2700000" algn="tl">
                    <a:srgbClr val="7C9BA5"/>
                  </a:outerShdw>
                </a:effectLst>
              </a:rPr>
            </a:br>
            <a:r>
              <a:rPr lang="en-US" dirty="0" smtClean="0">
                <a:effectLst>
                  <a:outerShdw blurRad="38100" dist="38100" dir="2700000" algn="tl">
                    <a:srgbClr val="7C9BA5"/>
                  </a:outerShdw>
                </a:effectLst>
              </a:rPr>
              <a:t> to help make your decision.</a:t>
            </a:r>
          </a:p>
          <a:p>
            <a:endParaRPr lang="en-US" dirty="0" smtClean="0">
              <a:effectLst>
                <a:outerShdw blurRad="38100" dist="38100" dir="2700000" algn="tl">
                  <a:srgbClr val="7C9BA5"/>
                </a:outerShdw>
              </a:effectLst>
            </a:endParaRPr>
          </a:p>
        </p:txBody>
      </p:sp>
      <p:sp>
        <p:nvSpPr>
          <p:cNvPr id="37891" name="TextBox 5"/>
          <p:cNvSpPr txBox="1">
            <a:spLocks noChangeArrowheads="1"/>
          </p:cNvSpPr>
          <p:nvPr/>
        </p:nvSpPr>
        <p:spPr bwMode="auto">
          <a:xfrm>
            <a:off x="2743200" y="6581775"/>
            <a:ext cx="3962400" cy="276225"/>
          </a:xfrm>
          <a:prstGeom prst="rect">
            <a:avLst/>
          </a:prstGeom>
          <a:noFill/>
          <a:ln w="9525">
            <a:noFill/>
            <a:miter lim="800000"/>
            <a:headEnd/>
            <a:tailEnd/>
          </a:ln>
        </p:spPr>
        <p:txBody>
          <a:bodyPr>
            <a:spAutoFit/>
          </a:bodyPr>
          <a:lstStyle/>
          <a:p>
            <a:pPr algn="ctr"/>
            <a:r>
              <a:rPr lang="en-US" sz="1200">
                <a:latin typeface="Candara" pitchFamily="34" charset="0"/>
              </a:rPr>
              <a:t>© 2012 Pearson Education, Inc.</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107950"/>
            <a:ext cx="7581900" cy="1187450"/>
          </a:xfrm>
        </p:spPr>
        <p:txBody>
          <a:bodyPr wrap="square" numCol="1" anchorCtr="0" compatLnSpc="1">
            <a:prstTxWarp prst="textNoShape">
              <a:avLst/>
            </a:prstTxWarp>
          </a:bodyPr>
          <a:lstStyle/>
          <a:p>
            <a:r>
              <a:rPr lang="en-US" sz="4400" smtClean="0">
                <a:effectLst>
                  <a:outerShdw blurRad="38100" dist="38100" dir="2700000" algn="tl">
                    <a:srgbClr val="7C9BA5"/>
                  </a:outerShdw>
                </a:effectLst>
              </a:rPr>
              <a:t>Question 3</a:t>
            </a:r>
          </a:p>
        </p:txBody>
      </p:sp>
      <p:sp>
        <p:nvSpPr>
          <p:cNvPr id="3" name="Content Placeholder 2"/>
          <p:cNvSpPr>
            <a:spLocks noGrp="1"/>
          </p:cNvSpPr>
          <p:nvPr>
            <p:ph idx="1"/>
          </p:nvPr>
        </p:nvSpPr>
        <p:spPr>
          <a:xfrm>
            <a:off x="779463" y="1600200"/>
            <a:ext cx="7581900" cy="5029200"/>
          </a:xfrm>
        </p:spPr>
        <p:txBody>
          <a:bodyPr/>
          <a:lstStyle/>
          <a:p>
            <a:pPr fontAlgn="auto">
              <a:spcAft>
                <a:spcPts val="0"/>
              </a:spcAft>
              <a:defRPr/>
            </a:pPr>
            <a:r>
              <a:rPr lang="en-US" sz="2800" dirty="0" smtClean="0"/>
              <a:t>The next slides refer to William Wordsworth’s poem “Daffodils (I Wandered Lonely as a Cloud)”. Use your text as you consider the questions on the next slides.</a:t>
            </a:r>
          </a:p>
          <a:p>
            <a:pPr fontAlgn="auto">
              <a:spcAft>
                <a:spcPts val="0"/>
              </a:spcAft>
              <a:defRPr/>
            </a:pPr>
            <a:endParaRPr lang="en-US" dirty="0"/>
          </a:p>
        </p:txBody>
      </p:sp>
      <p:sp>
        <p:nvSpPr>
          <p:cNvPr id="39939" name="TextBox 5"/>
          <p:cNvSpPr txBox="1">
            <a:spLocks noChangeArrowheads="1"/>
          </p:cNvSpPr>
          <p:nvPr/>
        </p:nvSpPr>
        <p:spPr bwMode="auto">
          <a:xfrm>
            <a:off x="2743200" y="6581775"/>
            <a:ext cx="3962400" cy="276225"/>
          </a:xfrm>
          <a:prstGeom prst="rect">
            <a:avLst/>
          </a:prstGeom>
          <a:noFill/>
          <a:ln w="9525">
            <a:noFill/>
            <a:miter lim="800000"/>
            <a:headEnd/>
            <a:tailEnd/>
          </a:ln>
        </p:spPr>
        <p:txBody>
          <a:bodyPr>
            <a:spAutoFit/>
          </a:bodyPr>
          <a:lstStyle/>
          <a:p>
            <a:pPr algn="ctr"/>
            <a:r>
              <a:rPr lang="en-US" sz="1200">
                <a:latin typeface="Candara" pitchFamily="34" charset="0"/>
              </a:rPr>
              <a:t>© 2012 Pearson Education, Inc.</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4400" dirty="0" smtClean="0"/>
              <a:t>Accurate Reading of the Text</a:t>
            </a:r>
            <a:endParaRPr lang="en-US" sz="4400" dirty="0"/>
          </a:p>
        </p:txBody>
      </p:sp>
      <p:sp>
        <p:nvSpPr>
          <p:cNvPr id="3" name="Content Placeholder 2"/>
          <p:cNvSpPr>
            <a:spLocks noGrp="1"/>
          </p:cNvSpPr>
          <p:nvPr>
            <p:ph idx="1"/>
          </p:nvPr>
        </p:nvSpPr>
        <p:spPr>
          <a:xfrm>
            <a:off x="779463" y="1447800"/>
            <a:ext cx="7581900" cy="5181600"/>
          </a:xfrm>
        </p:spPr>
        <p:txBody>
          <a:bodyPr/>
          <a:lstStyle/>
          <a:p>
            <a:pPr fontAlgn="auto">
              <a:spcAft>
                <a:spcPts val="0"/>
              </a:spcAft>
              <a:defRPr/>
            </a:pPr>
            <a:r>
              <a:rPr lang="en-US" dirty="0" smtClean="0"/>
              <a:t>The pronoun “they” in line 13 (“…but they/Out-did the sparkling waves in glee” ) names as its antecedent</a:t>
            </a:r>
          </a:p>
          <a:p>
            <a:pPr marL="822960" fontAlgn="auto">
              <a:spcAft>
                <a:spcPts val="0"/>
              </a:spcAft>
              <a:buFontTx/>
              <a:buNone/>
              <a:defRPr/>
            </a:pPr>
            <a:r>
              <a:rPr lang="en-US" dirty="0" smtClean="0"/>
              <a:t>A.  cloud (line 1)</a:t>
            </a:r>
          </a:p>
          <a:p>
            <a:pPr marL="822960" indent="-457200" fontAlgn="auto">
              <a:spcAft>
                <a:spcPts val="0"/>
              </a:spcAft>
              <a:buFontTx/>
              <a:buAutoNum type="alphaUcPeriod" startAt="2"/>
              <a:defRPr/>
            </a:pPr>
            <a:r>
              <a:rPr lang="en-US" dirty="0" smtClean="0"/>
              <a:t>waves (line 13)</a:t>
            </a:r>
          </a:p>
          <a:p>
            <a:pPr marL="365760" indent="0" fontAlgn="auto">
              <a:spcAft>
                <a:spcPts val="0"/>
              </a:spcAft>
              <a:buFontTx/>
              <a:buNone/>
              <a:defRPr/>
            </a:pPr>
            <a:r>
              <a:rPr lang="en-US" dirty="0" smtClean="0"/>
              <a:t>C.   heads  (line 12)</a:t>
            </a:r>
          </a:p>
          <a:p>
            <a:pPr marL="822960" fontAlgn="auto">
              <a:spcAft>
                <a:spcPts val="0"/>
              </a:spcAft>
              <a:buFontTx/>
              <a:buNone/>
              <a:defRPr/>
            </a:pPr>
            <a:r>
              <a:rPr lang="en-US" dirty="0" smtClean="0"/>
              <a:t>D.  daffodils (line 4)</a:t>
            </a:r>
          </a:p>
          <a:p>
            <a:pPr marL="822960" fontAlgn="auto">
              <a:spcAft>
                <a:spcPts val="0"/>
              </a:spcAft>
              <a:buFontTx/>
              <a:buNone/>
              <a:defRPr/>
            </a:pPr>
            <a:r>
              <a:rPr lang="en-US" dirty="0" smtClean="0"/>
              <a:t>E.  stars (line 7)</a:t>
            </a:r>
          </a:p>
          <a:p>
            <a:pPr fontAlgn="auto">
              <a:spcAft>
                <a:spcPts val="0"/>
              </a:spcAft>
              <a:defRPr/>
            </a:pPr>
            <a:endParaRPr lang="en-US" dirty="0"/>
          </a:p>
        </p:txBody>
      </p:sp>
      <p:sp>
        <p:nvSpPr>
          <p:cNvPr id="41987" name="TextBox 5"/>
          <p:cNvSpPr txBox="1">
            <a:spLocks noChangeArrowheads="1"/>
          </p:cNvSpPr>
          <p:nvPr/>
        </p:nvSpPr>
        <p:spPr bwMode="auto">
          <a:xfrm>
            <a:off x="2743200" y="6581775"/>
            <a:ext cx="3962400" cy="276225"/>
          </a:xfrm>
          <a:prstGeom prst="rect">
            <a:avLst/>
          </a:prstGeom>
          <a:noFill/>
          <a:ln w="9525">
            <a:noFill/>
            <a:miter lim="800000"/>
            <a:headEnd/>
            <a:tailEnd/>
          </a:ln>
        </p:spPr>
        <p:txBody>
          <a:bodyPr>
            <a:spAutoFit/>
          </a:bodyPr>
          <a:lstStyle/>
          <a:p>
            <a:pPr algn="ctr"/>
            <a:r>
              <a:rPr lang="en-US" sz="1200">
                <a:latin typeface="Candara" pitchFamily="34" charset="0"/>
              </a:rPr>
              <a:t>© 2012 Pearson Education, Inc.</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107950"/>
            <a:ext cx="7581900" cy="1187450"/>
          </a:xfrm>
        </p:spPr>
        <p:txBody>
          <a:bodyPr/>
          <a:lstStyle/>
          <a:p>
            <a:pPr fontAlgn="auto">
              <a:spcAft>
                <a:spcPts val="0"/>
              </a:spcAft>
              <a:defRPr/>
            </a:pPr>
            <a:r>
              <a:rPr lang="en-US" sz="4400" dirty="0" smtClean="0"/>
              <a:t>Tracking for Comprehension</a:t>
            </a:r>
            <a:endParaRPr lang="en-US" sz="4400" dirty="0"/>
          </a:p>
        </p:txBody>
      </p:sp>
      <p:sp>
        <p:nvSpPr>
          <p:cNvPr id="3" name="Content Placeholder 2"/>
          <p:cNvSpPr>
            <a:spLocks noGrp="1"/>
          </p:cNvSpPr>
          <p:nvPr>
            <p:ph idx="1"/>
          </p:nvPr>
        </p:nvSpPr>
        <p:spPr>
          <a:xfrm>
            <a:off x="381000" y="1295400"/>
            <a:ext cx="8534400" cy="5257800"/>
          </a:xfrm>
        </p:spPr>
        <p:txBody>
          <a:bodyPr/>
          <a:lstStyle/>
          <a:p>
            <a:pPr fontAlgn="auto">
              <a:spcAft>
                <a:spcPts val="0"/>
              </a:spcAft>
              <a:defRPr/>
            </a:pPr>
            <a:r>
              <a:rPr lang="en-US" sz="2800" dirty="0" smtClean="0"/>
              <a:t>Between the beginning of the poem and the word “they” in line 13, we can find eight plural nouns (vales, hills, daffodils, trees, stars, ten thousand, heads, waves). The question before us is which of these plural nouns is the antecedent of the “they” in line 13.</a:t>
            </a:r>
          </a:p>
          <a:p>
            <a:pPr fontAlgn="auto">
              <a:spcAft>
                <a:spcPts val="0"/>
              </a:spcAft>
              <a:defRPr/>
            </a:pPr>
            <a:r>
              <a:rPr lang="en-US" sz="2800" dirty="0" smtClean="0"/>
              <a:t>If we read the poem carefully, we can see the progression of Wordsworth’s thought.  </a:t>
            </a:r>
          </a:p>
          <a:p>
            <a:pPr fontAlgn="auto">
              <a:spcAft>
                <a:spcPts val="0"/>
              </a:spcAft>
              <a:defRPr/>
            </a:pPr>
            <a:r>
              <a:rPr lang="en-US" sz="2800" dirty="0" smtClean="0"/>
              <a:t>See the next slide.</a:t>
            </a:r>
            <a:r>
              <a:rPr lang="en-US" dirty="0" smtClean="0"/>
              <a:t> </a:t>
            </a:r>
            <a:endParaRPr lang="en-US" dirty="0"/>
          </a:p>
        </p:txBody>
      </p:sp>
      <p:sp>
        <p:nvSpPr>
          <p:cNvPr id="44035" name="TextBox 5"/>
          <p:cNvSpPr txBox="1">
            <a:spLocks noChangeArrowheads="1"/>
          </p:cNvSpPr>
          <p:nvPr/>
        </p:nvSpPr>
        <p:spPr bwMode="auto">
          <a:xfrm>
            <a:off x="2743200" y="6581775"/>
            <a:ext cx="3962400" cy="276225"/>
          </a:xfrm>
          <a:prstGeom prst="rect">
            <a:avLst/>
          </a:prstGeom>
          <a:noFill/>
          <a:ln w="9525">
            <a:noFill/>
            <a:miter lim="800000"/>
            <a:headEnd/>
            <a:tailEnd/>
          </a:ln>
        </p:spPr>
        <p:txBody>
          <a:bodyPr>
            <a:spAutoFit/>
          </a:bodyPr>
          <a:lstStyle/>
          <a:p>
            <a:pPr algn="ctr"/>
            <a:r>
              <a:rPr lang="en-US" sz="1200">
                <a:latin typeface="Candara" pitchFamily="34" charset="0"/>
              </a:rPr>
              <a:t>© 2012 Pearson Education, Inc.</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4400" dirty="0" smtClean="0"/>
              <a:t>From Noun to Pronoun</a:t>
            </a:r>
            <a:endParaRPr lang="en-US" sz="4400" dirty="0"/>
          </a:p>
        </p:txBody>
      </p:sp>
      <p:sp>
        <p:nvSpPr>
          <p:cNvPr id="3" name="Content Placeholder 2"/>
          <p:cNvSpPr>
            <a:spLocks noGrp="1"/>
          </p:cNvSpPr>
          <p:nvPr>
            <p:ph idx="1"/>
          </p:nvPr>
        </p:nvSpPr>
        <p:spPr>
          <a:xfrm>
            <a:off x="304800" y="1371600"/>
            <a:ext cx="8610600" cy="5486400"/>
          </a:xfrm>
        </p:spPr>
        <p:txBody>
          <a:bodyPr wrap="square" numCol="1" anchor="t" anchorCtr="0" compatLnSpc="1">
            <a:prstTxWarp prst="textNoShape">
              <a:avLst/>
            </a:prstTxWarp>
            <a:normAutofit lnSpcReduction="10000"/>
          </a:bodyPr>
          <a:lstStyle/>
          <a:p>
            <a:r>
              <a:rPr lang="en-US" dirty="0" smtClean="0">
                <a:effectLst>
                  <a:outerShdw blurRad="38100" dist="38100" dir="2700000" algn="tl">
                    <a:srgbClr val="7C9BA5"/>
                  </a:outerShdw>
                </a:effectLst>
              </a:rPr>
              <a:t>We can dismiss the first two plural nouns (vales and hills) because they are part of a single simile describing the speaker’s mood. He wandered as lonely as if he had been a single cloud floating over valleys and mountains. The speaker does not refer again to this loneliness once he encounters the daffodils.</a:t>
            </a:r>
          </a:p>
          <a:p>
            <a:r>
              <a:rPr lang="en-US" dirty="0" smtClean="0">
                <a:effectLst>
                  <a:outerShdw blurRad="38100" dist="38100" dir="2700000" algn="tl">
                    <a:srgbClr val="7C9BA5"/>
                  </a:outerShdw>
                </a:effectLst>
              </a:rPr>
              <a:t>Instead, the daffodils are beneath “trees” and are as continuous as “stars.” These daffodils “stretch” in a line. He thinks he sees “ten thousand” of these daffodils. These daffodils toss their “heads,” and “waves” are beside “them” (the daffodils). “But </a:t>
            </a:r>
            <a:r>
              <a:rPr lang="en-US" i="1" dirty="0" smtClean="0">
                <a:effectLst>
                  <a:outerShdw blurRad="38100" dist="38100" dir="2700000" algn="tl">
                    <a:srgbClr val="7C9BA5"/>
                  </a:outerShdw>
                </a:effectLst>
              </a:rPr>
              <a:t>they </a:t>
            </a:r>
            <a:r>
              <a:rPr lang="en-US" dirty="0" smtClean="0">
                <a:effectLst>
                  <a:outerShdw blurRad="38100" dist="38100" dir="2700000" algn="tl">
                    <a:srgbClr val="7C9BA5"/>
                  </a:outerShdw>
                </a:effectLst>
              </a:rPr>
              <a:t>out-did the sparkling waves.”</a:t>
            </a:r>
          </a:p>
          <a:p>
            <a:r>
              <a:rPr lang="en-US" dirty="0" smtClean="0">
                <a:effectLst>
                  <a:outerShdw blurRad="38100" dist="38100" dir="2700000" algn="tl">
                    <a:srgbClr val="7C9BA5"/>
                  </a:outerShdw>
                </a:effectLst>
              </a:rPr>
              <a:t>So “</a:t>
            </a:r>
            <a:r>
              <a:rPr lang="en-US" i="1" dirty="0" smtClean="0">
                <a:effectLst>
                  <a:outerShdw blurRad="38100" dist="38100" dir="2700000" algn="tl">
                    <a:srgbClr val="7C9BA5"/>
                  </a:outerShdw>
                </a:effectLst>
              </a:rPr>
              <a:t>they</a:t>
            </a:r>
            <a:r>
              <a:rPr lang="en-US" dirty="0" smtClean="0">
                <a:effectLst>
                  <a:outerShdw blurRad="38100" dist="38100" dir="2700000" algn="tl">
                    <a:srgbClr val="7C9BA5"/>
                  </a:outerShdw>
                </a:effectLst>
              </a:rPr>
              <a:t>” are the “daffodils.” Reread the poem and see the progression of thought.</a:t>
            </a:r>
          </a:p>
        </p:txBody>
      </p:sp>
      <p:sp>
        <p:nvSpPr>
          <p:cNvPr id="46083" name="TextBox 5"/>
          <p:cNvSpPr txBox="1">
            <a:spLocks noChangeArrowheads="1"/>
          </p:cNvSpPr>
          <p:nvPr/>
        </p:nvSpPr>
        <p:spPr bwMode="auto">
          <a:xfrm>
            <a:off x="2743200" y="6581775"/>
            <a:ext cx="3962400" cy="276225"/>
          </a:xfrm>
          <a:prstGeom prst="rect">
            <a:avLst/>
          </a:prstGeom>
          <a:noFill/>
          <a:ln w="9525">
            <a:noFill/>
            <a:miter lim="800000"/>
            <a:headEnd/>
            <a:tailEnd/>
          </a:ln>
        </p:spPr>
        <p:txBody>
          <a:bodyPr>
            <a:spAutoFit/>
          </a:bodyPr>
          <a:lstStyle/>
          <a:p>
            <a:pPr algn="ctr"/>
            <a:r>
              <a:rPr lang="en-US" sz="1200">
                <a:latin typeface="Candara" pitchFamily="34" charset="0"/>
              </a:rPr>
              <a:t>© 2012 Pearson Education, Inc.</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107950"/>
            <a:ext cx="7581900" cy="1263650"/>
          </a:xfrm>
        </p:spPr>
        <p:txBody>
          <a:bodyPr wrap="square" numCol="1" anchorCtr="0" compatLnSpc="1">
            <a:prstTxWarp prst="textNoShape">
              <a:avLst/>
            </a:prstTxWarp>
          </a:bodyPr>
          <a:lstStyle/>
          <a:p>
            <a:r>
              <a:rPr lang="en-US" sz="4400" dirty="0" smtClean="0">
                <a:effectLst>
                  <a:outerShdw blurRad="38100" dist="38100" dir="2700000" algn="tl">
                    <a:srgbClr val="7C9BA5"/>
                  </a:outerShdw>
                </a:effectLst>
              </a:rPr>
              <a:t>Why Would Test Writers </a:t>
            </a:r>
            <a:br>
              <a:rPr lang="en-US" sz="4400" dirty="0" smtClean="0">
                <a:effectLst>
                  <a:outerShdw blurRad="38100" dist="38100" dir="2700000" algn="tl">
                    <a:srgbClr val="7C9BA5"/>
                  </a:outerShdw>
                </a:effectLst>
              </a:rPr>
            </a:br>
            <a:r>
              <a:rPr lang="en-US" sz="4400" dirty="0" smtClean="0">
                <a:effectLst>
                  <a:outerShdw blurRad="38100" dist="38100" dir="2700000" algn="tl">
                    <a:srgbClr val="7C9BA5"/>
                  </a:outerShdw>
                </a:effectLst>
              </a:rPr>
              <a:t>Ask Question 3?</a:t>
            </a:r>
          </a:p>
        </p:txBody>
      </p:sp>
      <p:sp>
        <p:nvSpPr>
          <p:cNvPr id="3" name="Content Placeholder 2"/>
          <p:cNvSpPr>
            <a:spLocks noGrp="1"/>
          </p:cNvSpPr>
          <p:nvPr>
            <p:ph idx="1"/>
          </p:nvPr>
        </p:nvSpPr>
        <p:spPr>
          <a:xfrm>
            <a:off x="228600" y="1371600"/>
            <a:ext cx="8686800" cy="5257800"/>
          </a:xfrm>
        </p:spPr>
        <p:txBody>
          <a:bodyPr/>
          <a:lstStyle/>
          <a:p>
            <a:pPr fontAlgn="auto">
              <a:spcAft>
                <a:spcPts val="0"/>
              </a:spcAft>
              <a:defRPr/>
            </a:pPr>
            <a:r>
              <a:rPr lang="en-US" sz="2800" dirty="0" smtClean="0"/>
              <a:t>Reading comprehension is clearly dependent on the reader’s ability to move from idea to idea, using the nouns, pronouns, and transitional devices in the text to lead from thought to thought, image to image.  </a:t>
            </a:r>
          </a:p>
          <a:p>
            <a:pPr fontAlgn="auto">
              <a:spcAft>
                <a:spcPts val="0"/>
              </a:spcAft>
              <a:defRPr/>
            </a:pPr>
            <a:r>
              <a:rPr lang="en-US" sz="2800" dirty="0" smtClean="0"/>
              <a:t>The test examiners want to determine how well the student can follow the progression of an idea over several lines of text. The student who gets waylaid or who misunderstands the antecedents of pronouns will misread the text.</a:t>
            </a:r>
            <a:endParaRPr lang="en-US" sz="2800" dirty="0"/>
          </a:p>
        </p:txBody>
      </p:sp>
      <p:sp>
        <p:nvSpPr>
          <p:cNvPr id="48131" name="TextBox 5"/>
          <p:cNvSpPr txBox="1">
            <a:spLocks noChangeArrowheads="1"/>
          </p:cNvSpPr>
          <p:nvPr/>
        </p:nvSpPr>
        <p:spPr bwMode="auto">
          <a:xfrm>
            <a:off x="2743200" y="6581775"/>
            <a:ext cx="3962400" cy="276225"/>
          </a:xfrm>
          <a:prstGeom prst="rect">
            <a:avLst/>
          </a:prstGeom>
          <a:noFill/>
          <a:ln w="9525">
            <a:noFill/>
            <a:miter lim="800000"/>
            <a:headEnd/>
            <a:tailEnd/>
          </a:ln>
        </p:spPr>
        <p:txBody>
          <a:bodyPr>
            <a:spAutoFit/>
          </a:bodyPr>
          <a:lstStyle/>
          <a:p>
            <a:pPr algn="ctr"/>
            <a:r>
              <a:rPr lang="en-US" sz="1200">
                <a:latin typeface="Candara" pitchFamily="34" charset="0"/>
              </a:rPr>
              <a:t>© 2012 Pearson Education, Inc.</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107950"/>
            <a:ext cx="7581900" cy="1187450"/>
          </a:xfrm>
        </p:spPr>
        <p:txBody>
          <a:bodyPr wrap="square" numCol="1" anchorCtr="0" compatLnSpc="1">
            <a:prstTxWarp prst="textNoShape">
              <a:avLst/>
            </a:prstTxWarp>
          </a:bodyPr>
          <a:lstStyle/>
          <a:p>
            <a:r>
              <a:rPr lang="en-US" sz="4400" smtClean="0">
                <a:effectLst>
                  <a:outerShdw blurRad="38100" dist="38100" dir="2700000" algn="tl">
                    <a:srgbClr val="7C9BA5"/>
                  </a:outerShdw>
                </a:effectLst>
              </a:rPr>
              <a:t>Question 4</a:t>
            </a:r>
          </a:p>
        </p:txBody>
      </p:sp>
      <p:sp>
        <p:nvSpPr>
          <p:cNvPr id="3" name="Content Placeholder 2"/>
          <p:cNvSpPr>
            <a:spLocks noGrp="1"/>
          </p:cNvSpPr>
          <p:nvPr>
            <p:ph idx="1"/>
          </p:nvPr>
        </p:nvSpPr>
        <p:spPr>
          <a:xfrm>
            <a:off x="304800" y="1066800"/>
            <a:ext cx="8534400" cy="5486400"/>
          </a:xfrm>
        </p:spPr>
        <p:txBody>
          <a:bodyPr wrap="square" numCol="1" anchor="t" anchorCtr="0" compatLnSpc="1">
            <a:prstTxWarp prst="textNoShape">
              <a:avLst/>
            </a:prstTxWarp>
          </a:bodyPr>
          <a:lstStyle/>
          <a:p>
            <a:r>
              <a:rPr lang="en-US" sz="2800" dirty="0" smtClean="0">
                <a:effectLst>
                  <a:outerShdw blurRad="38100" dist="38100" dir="2700000" algn="tl">
                    <a:srgbClr val="7C9BA5"/>
                  </a:outerShdw>
                </a:effectLst>
              </a:rPr>
              <a:t>Lines 7–8, “Continuous as the stars that shine/And twinkle on the milky way…” is an example of </a:t>
            </a:r>
          </a:p>
          <a:p>
            <a:pPr>
              <a:buFontTx/>
              <a:buNone/>
            </a:pPr>
            <a:r>
              <a:rPr lang="en-US" sz="2800" dirty="0" smtClean="0">
                <a:effectLst>
                  <a:outerShdw blurRad="38100" dist="38100" dir="2700000" algn="tl">
                    <a:srgbClr val="7C9BA5"/>
                  </a:outerShdw>
                </a:effectLst>
              </a:rPr>
              <a:t> 	I.  a simile.   II. a  hyperbole.   III.  a trope.</a:t>
            </a:r>
          </a:p>
          <a:p>
            <a:pPr marL="859536">
              <a:buFontTx/>
              <a:buNone/>
            </a:pPr>
            <a:r>
              <a:rPr lang="en-US" sz="2800" dirty="0" smtClean="0">
                <a:effectLst>
                  <a:outerShdw blurRad="38100" dist="38100" dir="2700000" algn="tl">
                    <a:srgbClr val="7C9BA5"/>
                  </a:outerShdw>
                </a:effectLst>
              </a:rPr>
              <a:t>A.  I only</a:t>
            </a:r>
          </a:p>
          <a:p>
            <a:pPr marL="859536">
              <a:buFontTx/>
              <a:buAutoNum type="alphaUcPeriod" startAt="2"/>
            </a:pPr>
            <a:r>
              <a:rPr lang="en-US" sz="2800" dirty="0" smtClean="0">
                <a:effectLst>
                  <a:outerShdw blurRad="38100" dist="38100" dir="2700000" algn="tl">
                    <a:srgbClr val="7C9BA5"/>
                  </a:outerShdw>
                </a:effectLst>
              </a:rPr>
              <a:t> II only</a:t>
            </a:r>
          </a:p>
          <a:p>
            <a:pPr marL="859536">
              <a:buFontTx/>
              <a:buAutoNum type="alphaUcPeriod" startAt="2"/>
            </a:pPr>
            <a:r>
              <a:rPr lang="en-US" sz="2800" dirty="0" smtClean="0">
                <a:effectLst>
                  <a:outerShdw blurRad="38100" dist="38100" dir="2700000" algn="tl">
                    <a:srgbClr val="7C9BA5"/>
                  </a:outerShdw>
                </a:effectLst>
              </a:rPr>
              <a:t> III only</a:t>
            </a:r>
          </a:p>
          <a:p>
            <a:pPr marL="859536">
              <a:buFontTx/>
              <a:buNone/>
            </a:pPr>
            <a:r>
              <a:rPr lang="en-US" sz="2800" dirty="0" smtClean="0">
                <a:effectLst>
                  <a:outerShdw blurRad="38100" dist="38100" dir="2700000" algn="tl">
                    <a:srgbClr val="7C9BA5"/>
                  </a:outerShdw>
                </a:effectLst>
              </a:rPr>
              <a:t>D.</a:t>
            </a:r>
            <a:r>
              <a:rPr lang="en-US" sz="1400" dirty="0" smtClean="0">
                <a:effectLst>
                  <a:outerShdw blurRad="38100" dist="38100" dir="2700000" algn="tl">
                    <a:srgbClr val="7C9BA5"/>
                  </a:outerShdw>
                </a:effectLst>
              </a:rPr>
              <a:t> </a:t>
            </a:r>
            <a:r>
              <a:rPr lang="en-US" sz="2800" dirty="0" smtClean="0">
                <a:effectLst>
                  <a:outerShdw blurRad="38100" dist="38100" dir="2700000" algn="tl">
                    <a:srgbClr val="7C9BA5"/>
                  </a:outerShdw>
                </a:effectLst>
              </a:rPr>
              <a:t> I and III only</a:t>
            </a:r>
          </a:p>
          <a:p>
            <a:pPr marL="859536">
              <a:buFontTx/>
              <a:buNone/>
            </a:pPr>
            <a:r>
              <a:rPr lang="en-US" sz="2800" dirty="0" smtClean="0">
                <a:effectLst>
                  <a:outerShdw blurRad="38100" dist="38100" dir="2700000" algn="tl">
                    <a:srgbClr val="7C9BA5"/>
                  </a:outerShdw>
                </a:effectLst>
              </a:rPr>
              <a:t>E.  I, II, and III</a:t>
            </a:r>
          </a:p>
        </p:txBody>
      </p:sp>
      <p:sp>
        <p:nvSpPr>
          <p:cNvPr id="50179" name="TextBox 5"/>
          <p:cNvSpPr txBox="1">
            <a:spLocks noChangeArrowheads="1"/>
          </p:cNvSpPr>
          <p:nvPr/>
        </p:nvSpPr>
        <p:spPr bwMode="auto">
          <a:xfrm>
            <a:off x="2743200" y="6581775"/>
            <a:ext cx="3962400" cy="276225"/>
          </a:xfrm>
          <a:prstGeom prst="rect">
            <a:avLst/>
          </a:prstGeom>
          <a:noFill/>
          <a:ln w="9525">
            <a:noFill/>
            <a:miter lim="800000"/>
            <a:headEnd/>
            <a:tailEnd/>
          </a:ln>
        </p:spPr>
        <p:txBody>
          <a:bodyPr>
            <a:spAutoFit/>
          </a:bodyPr>
          <a:lstStyle/>
          <a:p>
            <a:pPr algn="ctr"/>
            <a:r>
              <a:rPr lang="en-US" sz="1200">
                <a:latin typeface="Candara" pitchFamily="34" charset="0"/>
              </a:rPr>
              <a:t>© 2012 Pearson Education, Inc.</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107950"/>
            <a:ext cx="7581900" cy="1187450"/>
          </a:xfrm>
        </p:spPr>
        <p:txBody>
          <a:bodyPr wrap="square" numCol="1" anchorCtr="0" compatLnSpc="1">
            <a:prstTxWarp prst="textNoShape">
              <a:avLst/>
            </a:prstTxWarp>
          </a:bodyPr>
          <a:lstStyle/>
          <a:p>
            <a:r>
              <a:rPr lang="en-US" sz="4400" smtClean="0">
                <a:effectLst>
                  <a:outerShdw blurRad="38100" dist="38100" dir="2700000" algn="tl">
                    <a:srgbClr val="7C9BA5"/>
                  </a:outerShdw>
                </a:effectLst>
              </a:rPr>
              <a:t>Answer Process for Question 4</a:t>
            </a:r>
          </a:p>
        </p:txBody>
      </p:sp>
      <p:sp>
        <p:nvSpPr>
          <p:cNvPr id="3" name="Content Placeholder 2"/>
          <p:cNvSpPr>
            <a:spLocks noGrp="1"/>
          </p:cNvSpPr>
          <p:nvPr>
            <p:ph idx="1"/>
          </p:nvPr>
        </p:nvSpPr>
        <p:spPr>
          <a:xfrm>
            <a:off x="228600" y="1295400"/>
            <a:ext cx="8610600" cy="5257800"/>
          </a:xfrm>
        </p:spPr>
        <p:txBody>
          <a:bodyPr wrap="square" numCol="1" anchor="t" anchorCtr="0" compatLnSpc="1">
            <a:prstTxWarp prst="textNoShape">
              <a:avLst/>
            </a:prstTxWarp>
          </a:bodyPr>
          <a:lstStyle/>
          <a:p>
            <a:r>
              <a:rPr lang="en-US" sz="2800" dirty="0" smtClean="0">
                <a:effectLst>
                  <a:outerShdw blurRad="38100" dist="38100" dir="2700000" algn="tl">
                    <a:srgbClr val="7C9BA5"/>
                  </a:outerShdw>
                </a:effectLst>
              </a:rPr>
              <a:t>Questions like the one on the last slide are especially difficult. The student is really being asked multiple questions:  </a:t>
            </a:r>
          </a:p>
          <a:p>
            <a:pPr marL="742950" lvl="1" indent="-285750"/>
            <a:r>
              <a:rPr lang="en-US" sz="2600" dirty="0" smtClean="0">
                <a:effectLst>
                  <a:outerShdw blurRad="38100" dist="38100" dir="2700000" algn="tl">
                    <a:srgbClr val="7C9BA5"/>
                  </a:outerShdw>
                </a:effectLst>
              </a:rPr>
              <a:t>Is the language a simile?  </a:t>
            </a:r>
          </a:p>
          <a:p>
            <a:pPr marL="742950" lvl="1" indent="-285750"/>
            <a:r>
              <a:rPr lang="en-US" sz="2600" dirty="0" smtClean="0">
                <a:effectLst>
                  <a:outerShdw blurRad="38100" dist="38100" dir="2700000" algn="tl">
                    <a:srgbClr val="7C9BA5"/>
                  </a:outerShdw>
                </a:effectLst>
              </a:rPr>
              <a:t>Is it a hyperbole?  </a:t>
            </a:r>
          </a:p>
          <a:p>
            <a:pPr marL="742950" lvl="1" indent="-285750"/>
            <a:r>
              <a:rPr lang="en-US" sz="2600" dirty="0" smtClean="0">
                <a:effectLst>
                  <a:outerShdw blurRad="38100" dist="38100" dir="2700000" algn="tl">
                    <a:srgbClr val="7C9BA5"/>
                  </a:outerShdw>
                </a:effectLst>
              </a:rPr>
              <a:t>Is it a trope?  </a:t>
            </a:r>
          </a:p>
          <a:p>
            <a:pPr marL="742950" lvl="1" indent="-285750"/>
            <a:r>
              <a:rPr lang="en-US" sz="2600" dirty="0" smtClean="0">
                <a:effectLst>
                  <a:outerShdw blurRad="38100" dist="38100" dir="2700000" algn="tl">
                    <a:srgbClr val="7C9BA5"/>
                  </a:outerShdw>
                </a:effectLst>
              </a:rPr>
              <a:t>Could it be some of the above but not all of the above?  </a:t>
            </a:r>
          </a:p>
          <a:p>
            <a:pPr marL="742950" lvl="1" indent="-285750"/>
            <a:r>
              <a:rPr lang="en-US" sz="2600" dirty="0" smtClean="0">
                <a:effectLst>
                  <a:outerShdw blurRad="38100" dist="38100" dir="2700000" algn="tl">
                    <a:srgbClr val="7C9BA5"/>
                  </a:outerShdw>
                </a:effectLst>
              </a:rPr>
              <a:t>Or could it be all of the above?</a:t>
            </a:r>
          </a:p>
          <a:p>
            <a:pPr marL="742950" lvl="1" indent="-285750"/>
            <a:r>
              <a:rPr lang="en-US" sz="2600" dirty="0" smtClean="0">
                <a:effectLst>
                  <a:outerShdw blurRad="38100" dist="38100" dir="2700000" algn="tl">
                    <a:srgbClr val="7C9BA5"/>
                  </a:outerShdw>
                </a:effectLst>
              </a:rPr>
              <a:t>And what </a:t>
            </a:r>
            <a:r>
              <a:rPr lang="en-US" sz="2600" i="1" dirty="0" smtClean="0">
                <a:effectLst>
                  <a:outerShdw blurRad="38100" dist="38100" dir="2700000" algn="tl">
                    <a:srgbClr val="7C9BA5"/>
                  </a:outerShdw>
                </a:effectLst>
              </a:rPr>
              <a:t>are </a:t>
            </a:r>
            <a:r>
              <a:rPr lang="en-US" sz="2600" dirty="0" smtClean="0">
                <a:effectLst>
                  <a:outerShdw blurRad="38100" dist="38100" dir="2700000" algn="tl">
                    <a:srgbClr val="7C9BA5"/>
                  </a:outerShdw>
                </a:effectLst>
              </a:rPr>
              <a:t>similes, hyperboles, and tropes?</a:t>
            </a:r>
          </a:p>
        </p:txBody>
      </p:sp>
      <p:sp>
        <p:nvSpPr>
          <p:cNvPr id="52227" name="TextBox 5"/>
          <p:cNvSpPr txBox="1">
            <a:spLocks noChangeArrowheads="1"/>
          </p:cNvSpPr>
          <p:nvPr/>
        </p:nvSpPr>
        <p:spPr bwMode="auto">
          <a:xfrm>
            <a:off x="2743200" y="6581775"/>
            <a:ext cx="3962400" cy="276225"/>
          </a:xfrm>
          <a:prstGeom prst="rect">
            <a:avLst/>
          </a:prstGeom>
          <a:noFill/>
          <a:ln w="9525">
            <a:noFill/>
            <a:miter lim="800000"/>
            <a:headEnd/>
            <a:tailEnd/>
          </a:ln>
        </p:spPr>
        <p:txBody>
          <a:bodyPr>
            <a:spAutoFit/>
          </a:bodyPr>
          <a:lstStyle/>
          <a:p>
            <a:pPr algn="ctr"/>
            <a:r>
              <a:rPr lang="en-US" sz="1200">
                <a:latin typeface="Candara" pitchFamily="34" charset="0"/>
              </a:rPr>
              <a:t>© 2012 Pearson Education, Inc.</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auto">
              <a:spcAft>
                <a:spcPts val="0"/>
              </a:spcAft>
              <a:defRPr/>
            </a:pPr>
            <a:r>
              <a:rPr lang="en-US" dirty="0" smtClean="0"/>
              <a:t>The Goal of Multiple Choice Testing</a:t>
            </a:r>
            <a:endParaRPr lang="en-US" dirty="0"/>
          </a:p>
        </p:txBody>
      </p:sp>
      <p:sp>
        <p:nvSpPr>
          <p:cNvPr id="5" name="Content Placeholder 4"/>
          <p:cNvSpPr>
            <a:spLocks noGrp="1"/>
          </p:cNvSpPr>
          <p:nvPr>
            <p:ph idx="1"/>
          </p:nvPr>
        </p:nvSpPr>
        <p:spPr/>
        <p:txBody>
          <a:bodyPr/>
          <a:lstStyle/>
          <a:p>
            <a:pPr marL="36576" fontAlgn="auto">
              <a:spcAft>
                <a:spcPts val="0"/>
              </a:spcAft>
              <a:buFontTx/>
              <a:buNone/>
              <a:defRPr/>
            </a:pPr>
            <a:r>
              <a:rPr lang="en-US" dirty="0" smtClean="0"/>
              <a:t>Few of the professions students will enter are likely to require multiple choice tests. So why should testers give them? What might they hope to discern about a student from multiple choice questions?</a:t>
            </a:r>
          </a:p>
          <a:p>
            <a:pPr marL="36576" fontAlgn="auto">
              <a:spcAft>
                <a:spcPts val="0"/>
              </a:spcAft>
              <a:buFontTx/>
              <a:buNone/>
              <a:defRPr/>
            </a:pPr>
            <a:r>
              <a:rPr lang="en-US" dirty="0" smtClean="0"/>
              <a:t>The answers to this decidedly open-ended question are wide and varied.</a:t>
            </a:r>
            <a:endParaRPr lang="en-US" dirty="0"/>
          </a:p>
        </p:txBody>
      </p:sp>
      <p:sp>
        <p:nvSpPr>
          <p:cNvPr id="17411" name="TextBox 5"/>
          <p:cNvSpPr txBox="1">
            <a:spLocks noChangeArrowheads="1"/>
          </p:cNvSpPr>
          <p:nvPr/>
        </p:nvSpPr>
        <p:spPr bwMode="auto">
          <a:xfrm>
            <a:off x="2743200" y="6581775"/>
            <a:ext cx="3962400" cy="276225"/>
          </a:xfrm>
          <a:prstGeom prst="rect">
            <a:avLst/>
          </a:prstGeom>
          <a:noFill/>
          <a:ln w="9525">
            <a:noFill/>
            <a:miter lim="800000"/>
            <a:headEnd/>
            <a:tailEnd/>
          </a:ln>
        </p:spPr>
        <p:txBody>
          <a:bodyPr>
            <a:spAutoFit/>
          </a:bodyPr>
          <a:lstStyle/>
          <a:p>
            <a:pPr algn="ctr"/>
            <a:r>
              <a:rPr lang="en-US" sz="1200">
                <a:latin typeface="Candara" pitchFamily="34" charset="0"/>
              </a:rPr>
              <a:t>© 2012 Pearson Education, Inc.</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107950"/>
            <a:ext cx="7581900" cy="958850"/>
          </a:xfrm>
        </p:spPr>
        <p:txBody>
          <a:bodyPr wrap="square" numCol="1" anchorCtr="0" compatLnSpc="1">
            <a:prstTxWarp prst="textNoShape">
              <a:avLst/>
            </a:prstTxWarp>
          </a:bodyPr>
          <a:lstStyle/>
          <a:p>
            <a:r>
              <a:rPr lang="en-US" sz="4400" smtClean="0">
                <a:effectLst>
                  <a:outerShdw blurRad="38100" dist="38100" dir="2700000" algn="tl">
                    <a:srgbClr val="7C9BA5"/>
                  </a:outerShdw>
                </a:effectLst>
              </a:rPr>
              <a:t>Answer Process for Question 4</a:t>
            </a:r>
          </a:p>
        </p:txBody>
      </p:sp>
      <p:sp>
        <p:nvSpPr>
          <p:cNvPr id="3" name="Content Placeholder 2"/>
          <p:cNvSpPr>
            <a:spLocks noGrp="1"/>
          </p:cNvSpPr>
          <p:nvPr>
            <p:ph idx="1"/>
          </p:nvPr>
        </p:nvSpPr>
        <p:spPr>
          <a:xfrm>
            <a:off x="304800" y="1066800"/>
            <a:ext cx="8610600" cy="5486400"/>
          </a:xfrm>
        </p:spPr>
        <p:txBody>
          <a:bodyPr wrap="square" numCol="1" anchor="t" anchorCtr="0" compatLnSpc="1">
            <a:prstTxWarp prst="textNoShape">
              <a:avLst/>
            </a:prstTxWarp>
          </a:bodyPr>
          <a:lstStyle/>
          <a:p>
            <a:r>
              <a:rPr lang="en-US" sz="2800" smtClean="0">
                <a:effectLst>
                  <a:outerShdw blurRad="38100" dist="38100" dir="2700000" algn="tl">
                    <a:srgbClr val="7C9BA5"/>
                  </a:outerShdw>
                </a:effectLst>
              </a:rPr>
              <a:t>One way to prepare for the Multiple Choice section of the AP English Literature and Composition exam is to review the basic vocabulary of literary analysis.</a:t>
            </a:r>
          </a:p>
          <a:p>
            <a:pPr marL="742950" lvl="1" indent="-285750"/>
            <a:r>
              <a:rPr lang="en-US" sz="2600" smtClean="0">
                <a:effectLst>
                  <a:outerShdw blurRad="38100" dist="38100" dir="2700000" algn="tl">
                    <a:srgbClr val="7C9BA5"/>
                  </a:outerShdw>
                </a:effectLst>
              </a:rPr>
              <a:t>Simile: a figure of speech using “like” or “as”</a:t>
            </a:r>
          </a:p>
          <a:p>
            <a:pPr marL="742950" lvl="1" indent="-285750"/>
            <a:r>
              <a:rPr lang="en-US" sz="2600" smtClean="0">
                <a:effectLst>
                  <a:outerShdw blurRad="38100" dist="38100" dir="2700000" algn="tl">
                    <a:srgbClr val="7C9BA5"/>
                  </a:outerShdw>
                </a:effectLst>
              </a:rPr>
              <a:t>Hyperbole: a figure of speech in which emphasis is achieved through exaggeration</a:t>
            </a:r>
          </a:p>
          <a:p>
            <a:pPr marL="742950" lvl="1" indent="-285750"/>
            <a:r>
              <a:rPr lang="en-US" sz="2600" smtClean="0">
                <a:effectLst>
                  <a:outerShdw blurRad="38100" dist="38100" dir="2700000" algn="tl">
                    <a:srgbClr val="7C9BA5"/>
                  </a:outerShdw>
                </a:effectLst>
              </a:rPr>
              <a:t>Trope: a figure of speech using words in nonliteral ways</a:t>
            </a:r>
          </a:p>
          <a:p>
            <a:r>
              <a:rPr lang="en-US" sz="2800" smtClean="0">
                <a:effectLst>
                  <a:outerShdw blurRad="38100" dist="38100" dir="2700000" algn="tl">
                    <a:srgbClr val="7C9BA5"/>
                  </a:outerShdw>
                </a:effectLst>
              </a:rPr>
              <a:t>So … the correct answer is: </a:t>
            </a:r>
            <a:r>
              <a:rPr lang="en-US" smtClean="0">
                <a:effectLst>
                  <a:outerShdw blurRad="38100" dist="38100" dir="2700000" algn="tl">
                    <a:srgbClr val="7C9BA5"/>
                  </a:outerShdw>
                </a:effectLst>
              </a:rPr>
              <a:t>E.  I, II, and III.</a:t>
            </a:r>
          </a:p>
        </p:txBody>
      </p:sp>
      <p:sp>
        <p:nvSpPr>
          <p:cNvPr id="54275" name="TextBox 5"/>
          <p:cNvSpPr txBox="1">
            <a:spLocks noChangeArrowheads="1"/>
          </p:cNvSpPr>
          <p:nvPr/>
        </p:nvSpPr>
        <p:spPr bwMode="auto">
          <a:xfrm>
            <a:off x="2743200" y="6581775"/>
            <a:ext cx="3962400" cy="276225"/>
          </a:xfrm>
          <a:prstGeom prst="rect">
            <a:avLst/>
          </a:prstGeom>
          <a:noFill/>
          <a:ln w="9525">
            <a:noFill/>
            <a:miter lim="800000"/>
            <a:headEnd/>
            <a:tailEnd/>
          </a:ln>
        </p:spPr>
        <p:txBody>
          <a:bodyPr>
            <a:spAutoFit/>
          </a:bodyPr>
          <a:lstStyle/>
          <a:p>
            <a:pPr algn="ctr"/>
            <a:r>
              <a:rPr lang="en-US" sz="1200">
                <a:latin typeface="Candara" pitchFamily="34" charset="0"/>
              </a:rPr>
              <a:t>© 2012 Pearson Education, Inc.</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107950"/>
            <a:ext cx="7581900" cy="1263650"/>
          </a:xfrm>
        </p:spPr>
        <p:txBody>
          <a:bodyPr wrap="square" numCol="1" anchorCtr="0" compatLnSpc="1">
            <a:prstTxWarp prst="textNoShape">
              <a:avLst/>
            </a:prstTxWarp>
          </a:bodyPr>
          <a:lstStyle/>
          <a:p>
            <a:r>
              <a:rPr lang="en-US" sz="4400" dirty="0" smtClean="0">
                <a:effectLst>
                  <a:outerShdw blurRad="38100" dist="38100" dir="2700000" algn="tl">
                    <a:srgbClr val="7C9BA5"/>
                  </a:outerShdw>
                </a:effectLst>
              </a:rPr>
              <a:t>Why Would Test Writers </a:t>
            </a:r>
            <a:br>
              <a:rPr lang="en-US" sz="4400" dirty="0" smtClean="0">
                <a:effectLst>
                  <a:outerShdw blurRad="38100" dist="38100" dir="2700000" algn="tl">
                    <a:srgbClr val="7C9BA5"/>
                  </a:outerShdw>
                </a:effectLst>
              </a:rPr>
            </a:br>
            <a:r>
              <a:rPr lang="en-US" sz="4400" dirty="0" smtClean="0">
                <a:effectLst>
                  <a:outerShdw blurRad="38100" dist="38100" dir="2700000" algn="tl">
                    <a:srgbClr val="7C9BA5"/>
                  </a:outerShdw>
                </a:effectLst>
              </a:rPr>
              <a:t>Ask Question 4?</a:t>
            </a:r>
          </a:p>
        </p:txBody>
      </p:sp>
      <p:sp>
        <p:nvSpPr>
          <p:cNvPr id="3" name="Content Placeholder 2"/>
          <p:cNvSpPr>
            <a:spLocks noGrp="1"/>
          </p:cNvSpPr>
          <p:nvPr>
            <p:ph idx="1"/>
          </p:nvPr>
        </p:nvSpPr>
        <p:spPr>
          <a:xfrm>
            <a:off x="381000" y="1371600"/>
            <a:ext cx="8305800" cy="5105400"/>
          </a:xfrm>
        </p:spPr>
        <p:txBody>
          <a:bodyPr wrap="square" numCol="1" anchor="t" anchorCtr="0" compatLnSpc="1">
            <a:prstTxWarp prst="textNoShape">
              <a:avLst/>
            </a:prstTxWarp>
          </a:bodyPr>
          <a:lstStyle/>
          <a:p>
            <a:r>
              <a:rPr lang="en-US" sz="2800" dirty="0" smtClean="0">
                <a:effectLst>
                  <a:outerShdw blurRad="38100" dist="38100" dir="2700000" algn="tl">
                    <a:srgbClr val="7C9BA5"/>
                  </a:outerShdw>
                </a:effectLst>
              </a:rPr>
              <a:t>The test examiners need to determine if students can read richly—that is, see more than one idea simultaneously.  </a:t>
            </a:r>
          </a:p>
          <a:p>
            <a:r>
              <a:rPr lang="en-US" sz="2800" dirty="0" smtClean="0">
                <a:effectLst>
                  <a:outerShdw blurRad="38100" dist="38100" dir="2700000" algn="tl">
                    <a:srgbClr val="7C9BA5"/>
                  </a:outerShdw>
                </a:effectLst>
              </a:rPr>
              <a:t>Students who go on to college to study sophisticated subjects will find that rarely are the most important issues simple or one-dimensional.  </a:t>
            </a:r>
          </a:p>
          <a:p>
            <a:r>
              <a:rPr lang="en-US" sz="2800" dirty="0" smtClean="0">
                <a:effectLst>
                  <a:outerShdw blurRad="38100" dist="38100" dir="2700000" algn="tl">
                    <a:srgbClr val="7C9BA5"/>
                  </a:outerShdw>
                </a:effectLst>
              </a:rPr>
              <a:t>Students who can read a text and see its layers are those who can develop both critical and lateral thinking—skills necessary to do mature problem solving in a complex world.    </a:t>
            </a:r>
          </a:p>
        </p:txBody>
      </p:sp>
      <p:sp>
        <p:nvSpPr>
          <p:cNvPr id="58371" name="TextBox 5"/>
          <p:cNvSpPr txBox="1">
            <a:spLocks noChangeArrowheads="1"/>
          </p:cNvSpPr>
          <p:nvPr/>
        </p:nvSpPr>
        <p:spPr bwMode="auto">
          <a:xfrm>
            <a:off x="2743200" y="6581775"/>
            <a:ext cx="3962400" cy="276225"/>
          </a:xfrm>
          <a:prstGeom prst="rect">
            <a:avLst/>
          </a:prstGeom>
          <a:noFill/>
          <a:ln w="9525">
            <a:noFill/>
            <a:miter lim="800000"/>
            <a:headEnd/>
            <a:tailEnd/>
          </a:ln>
        </p:spPr>
        <p:txBody>
          <a:bodyPr>
            <a:spAutoFit/>
          </a:bodyPr>
          <a:lstStyle/>
          <a:p>
            <a:pPr algn="ctr"/>
            <a:r>
              <a:rPr lang="en-US" sz="1200">
                <a:latin typeface="Candara" pitchFamily="34" charset="0"/>
              </a:rPr>
              <a:t>© 2012 Pearson Education, Inc.</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4400" dirty="0" smtClean="0"/>
              <a:t>The Principles of </a:t>
            </a:r>
            <a:br>
              <a:rPr lang="en-US" sz="4400" dirty="0" smtClean="0"/>
            </a:br>
            <a:r>
              <a:rPr lang="en-US" sz="4400" dirty="0" smtClean="0"/>
              <a:t>Multiple Choice Testing</a:t>
            </a:r>
            <a:endParaRPr lang="en-US" sz="4400" dirty="0"/>
          </a:p>
        </p:txBody>
      </p:sp>
      <p:sp>
        <p:nvSpPr>
          <p:cNvPr id="3" name="Content Placeholder 2"/>
          <p:cNvSpPr>
            <a:spLocks noGrp="1"/>
          </p:cNvSpPr>
          <p:nvPr>
            <p:ph idx="1"/>
          </p:nvPr>
        </p:nvSpPr>
        <p:spPr>
          <a:xfrm>
            <a:off x="304800" y="1762124"/>
            <a:ext cx="8534400" cy="5095875"/>
          </a:xfrm>
        </p:spPr>
        <p:txBody>
          <a:bodyPr wrap="square" numCol="1" anchor="t" anchorCtr="0" compatLnSpc="1">
            <a:prstTxWarp prst="textNoShape">
              <a:avLst/>
            </a:prstTxWarp>
            <a:noAutofit/>
          </a:bodyPr>
          <a:lstStyle/>
          <a:p>
            <a:r>
              <a:rPr lang="en-US" sz="2800" dirty="0" smtClean="0">
                <a:effectLst>
                  <a:outerShdw blurRad="38100" dist="38100" dir="2700000" algn="tl">
                    <a:srgbClr val="7C9BA5"/>
                  </a:outerShdw>
                </a:effectLst>
              </a:rPr>
              <a:t>Good readers need to:</a:t>
            </a:r>
          </a:p>
          <a:p>
            <a:pPr marL="742950" lvl="1" indent="-285750"/>
            <a:r>
              <a:rPr lang="en-US" sz="2600" dirty="0" smtClean="0">
                <a:effectLst>
                  <a:outerShdw blurRad="38100" dist="38100" dir="2700000" algn="tl">
                    <a:srgbClr val="7C9BA5"/>
                  </a:outerShdw>
                </a:effectLst>
              </a:rPr>
              <a:t> pick up on textual clues</a:t>
            </a:r>
          </a:p>
          <a:p>
            <a:pPr marL="742950" lvl="1" indent="-285750"/>
            <a:r>
              <a:rPr lang="en-US" sz="2600" dirty="0" smtClean="0">
                <a:effectLst>
                  <a:outerShdw blurRad="38100" dist="38100" dir="2700000" algn="tl">
                    <a:srgbClr val="7C9BA5"/>
                  </a:outerShdw>
                </a:effectLst>
              </a:rPr>
              <a:t>discriminate between overarching ideas and specific ones</a:t>
            </a:r>
          </a:p>
          <a:p>
            <a:pPr marL="742950" lvl="1" indent="-285750"/>
            <a:r>
              <a:rPr lang="en-US" sz="2600" dirty="0" smtClean="0">
                <a:effectLst>
                  <a:outerShdw blurRad="38100" dist="38100" dir="2700000" algn="tl">
                    <a:srgbClr val="7C9BA5"/>
                  </a:outerShdw>
                </a:effectLst>
              </a:rPr>
              <a:t>know the vocabulary of literary analysis</a:t>
            </a:r>
          </a:p>
          <a:p>
            <a:pPr marL="742950" lvl="1" indent="-285750"/>
            <a:r>
              <a:rPr lang="en-US" sz="2600" dirty="0" smtClean="0">
                <a:effectLst>
                  <a:outerShdw blurRad="38100" dist="38100" dir="2700000" algn="tl">
                    <a:srgbClr val="7C9BA5"/>
                  </a:outerShdw>
                </a:effectLst>
              </a:rPr>
              <a:t>read the many layers of complex thought</a:t>
            </a:r>
          </a:p>
        </p:txBody>
      </p:sp>
      <p:sp>
        <p:nvSpPr>
          <p:cNvPr id="60419" name="TextBox 5"/>
          <p:cNvSpPr txBox="1">
            <a:spLocks noChangeArrowheads="1"/>
          </p:cNvSpPr>
          <p:nvPr/>
        </p:nvSpPr>
        <p:spPr bwMode="auto">
          <a:xfrm>
            <a:off x="2743200" y="6581775"/>
            <a:ext cx="3962400" cy="276225"/>
          </a:xfrm>
          <a:prstGeom prst="rect">
            <a:avLst/>
          </a:prstGeom>
          <a:noFill/>
          <a:ln w="9525">
            <a:noFill/>
            <a:miter lim="800000"/>
            <a:headEnd/>
            <a:tailEnd/>
          </a:ln>
        </p:spPr>
        <p:txBody>
          <a:bodyPr>
            <a:spAutoFit/>
          </a:bodyPr>
          <a:lstStyle/>
          <a:p>
            <a:pPr algn="ctr"/>
            <a:r>
              <a:rPr lang="en-US" sz="1200">
                <a:latin typeface="Candara" pitchFamily="34" charset="0"/>
              </a:rPr>
              <a:t>© 2012 Pearson Education, Inc.</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p:cNvSpPr>
          <p:nvPr>
            <p:ph type="title"/>
          </p:nvPr>
        </p:nvSpPr>
        <p:spPr bwMode="auto">
          <a:noFill/>
        </p:spPr>
        <p:txBody>
          <a:bodyPr wrap="square" numCol="1" anchorCtr="0" compatLnSpc="1">
            <a:prstTxWarp prst="textNoShape">
              <a:avLst/>
            </a:prstTxWarp>
          </a:bodyPr>
          <a:lstStyle/>
          <a:p>
            <a:r>
              <a:rPr lang="en-US" smtClean="0">
                <a:effectLst/>
              </a:rPr>
              <a:t>Preparation</a:t>
            </a:r>
          </a:p>
        </p:txBody>
      </p:sp>
      <p:sp>
        <p:nvSpPr>
          <p:cNvPr id="63491" name="Rectangle 3"/>
          <p:cNvSpPr>
            <a:spLocks noGrp="1"/>
          </p:cNvSpPr>
          <p:nvPr>
            <p:ph type="body" idx="1"/>
          </p:nvPr>
        </p:nvSpPr>
        <p:spPr bwMode="auto">
          <a:noFill/>
        </p:spPr>
        <p:txBody>
          <a:bodyPr wrap="square" numCol="1" anchor="t" anchorCtr="0" compatLnSpc="1">
            <a:prstTxWarp prst="textNoShape">
              <a:avLst/>
            </a:prstTxWarp>
          </a:bodyPr>
          <a:lstStyle/>
          <a:p>
            <a:r>
              <a:rPr lang="en-US" sz="2800" smtClean="0">
                <a:effectLst>
                  <a:outerShdw blurRad="38100" dist="38100" dir="2700000" algn="tl">
                    <a:srgbClr val="7C9BA5"/>
                  </a:outerShdw>
                </a:effectLst>
              </a:rPr>
              <a:t>Prepare for the Multiple Choice portion of the exam by :</a:t>
            </a:r>
          </a:p>
          <a:p>
            <a:pPr lvl="1"/>
            <a:r>
              <a:rPr lang="en-US" sz="2600" smtClean="0">
                <a:effectLst>
                  <a:outerShdw blurRad="38100" dist="38100" dir="2700000" algn="tl">
                    <a:srgbClr val="7C9BA5"/>
                  </a:outerShdw>
                </a:effectLst>
              </a:rPr>
              <a:t>learning the basics of literary analysis</a:t>
            </a:r>
          </a:p>
          <a:p>
            <a:pPr lvl="1"/>
            <a:r>
              <a:rPr lang="en-US" sz="2600" smtClean="0">
                <a:effectLst>
                  <a:outerShdw blurRad="38100" dist="38100" dir="2700000" algn="tl">
                    <a:srgbClr val="7C9BA5"/>
                  </a:outerShdw>
                </a:effectLst>
              </a:rPr>
              <a:t> reading your class assignments carefully and critically</a:t>
            </a:r>
          </a:p>
          <a:p>
            <a:pPr lvl="1"/>
            <a:r>
              <a:rPr lang="en-US" sz="2600" smtClean="0">
                <a:effectLst>
                  <a:outerShdw blurRad="38100" dist="38100" dir="2700000" algn="tl">
                    <a:srgbClr val="7C9BA5"/>
                  </a:outerShdw>
                </a:effectLst>
              </a:rPr>
              <a:t>practicing Multiple Choice questions on selected passages.</a:t>
            </a:r>
          </a:p>
          <a:p>
            <a:r>
              <a:rPr lang="en-US" sz="2800" smtClean="0">
                <a:effectLst>
                  <a:outerShdw blurRad="38100" dist="38100" dir="2700000" algn="tl">
                    <a:srgbClr val="7C9BA5"/>
                  </a:outerShdw>
                </a:effectLst>
              </a:rPr>
              <a:t>And Good Luck!</a:t>
            </a:r>
          </a:p>
          <a:p>
            <a:pPr>
              <a:buFontTx/>
              <a:buNone/>
            </a:pPr>
            <a:endParaRPr lang="en-US" smtClean="0">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r>
              <a:rPr lang="en-US" sz="4400" smtClean="0">
                <a:effectLst>
                  <a:outerShdw blurRad="38100" dist="38100" dir="2700000" algn="tl">
                    <a:srgbClr val="7C9BA5"/>
                  </a:outerShdw>
                </a:effectLst>
              </a:rPr>
              <a:t>Significant Details</a:t>
            </a:r>
          </a:p>
        </p:txBody>
      </p:sp>
      <p:sp>
        <p:nvSpPr>
          <p:cNvPr id="3" name="Content Placeholder 2"/>
          <p:cNvSpPr>
            <a:spLocks noGrp="1"/>
          </p:cNvSpPr>
          <p:nvPr>
            <p:ph idx="1"/>
          </p:nvPr>
        </p:nvSpPr>
        <p:spPr>
          <a:xfrm>
            <a:off x="779463" y="1447800"/>
            <a:ext cx="7581900" cy="4953000"/>
          </a:xfrm>
        </p:spPr>
        <p:txBody>
          <a:bodyPr/>
          <a:lstStyle/>
          <a:p>
            <a:pPr fontAlgn="auto">
              <a:spcAft>
                <a:spcPts val="0"/>
              </a:spcAft>
              <a:defRPr/>
            </a:pPr>
            <a:r>
              <a:rPr lang="en-US" sz="2800" dirty="0" smtClean="0"/>
              <a:t>One aspect of a student’s accomplishment that a multiple choice test can ascertain is the student’s ability to pick up on the significance of specific details in a literary work.</a:t>
            </a:r>
          </a:p>
          <a:p>
            <a:pPr fontAlgn="auto">
              <a:spcAft>
                <a:spcPts val="0"/>
              </a:spcAft>
              <a:defRPr/>
            </a:pPr>
            <a:r>
              <a:rPr lang="en-US" sz="2800" dirty="0" smtClean="0"/>
              <a:t>Reread “War” by Luigi Pirandello on pages 107-109 of the Roberts/ Zweig text to prepare for the discussion on the next slides.</a:t>
            </a:r>
            <a:endParaRPr lang="en-US" sz="2800" dirty="0"/>
          </a:p>
        </p:txBody>
      </p:sp>
      <p:sp>
        <p:nvSpPr>
          <p:cNvPr id="19459" name="TextBox 5"/>
          <p:cNvSpPr txBox="1">
            <a:spLocks noChangeArrowheads="1"/>
          </p:cNvSpPr>
          <p:nvPr/>
        </p:nvSpPr>
        <p:spPr bwMode="auto">
          <a:xfrm>
            <a:off x="2743200" y="6581775"/>
            <a:ext cx="3962400" cy="276225"/>
          </a:xfrm>
          <a:prstGeom prst="rect">
            <a:avLst/>
          </a:prstGeom>
          <a:noFill/>
          <a:ln w="9525">
            <a:noFill/>
            <a:miter lim="800000"/>
            <a:headEnd/>
            <a:tailEnd/>
          </a:ln>
        </p:spPr>
        <p:txBody>
          <a:bodyPr>
            <a:spAutoFit/>
          </a:bodyPr>
          <a:lstStyle/>
          <a:p>
            <a:pPr algn="ctr"/>
            <a:r>
              <a:rPr lang="en-US" sz="1200">
                <a:latin typeface="Candara" pitchFamily="34" charset="0"/>
              </a:rPr>
              <a:t>© 2012 Pearson Education, Inc.</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r>
              <a:rPr lang="en-US" sz="4400" smtClean="0">
                <a:effectLst>
                  <a:outerShdw blurRad="38100" dist="38100" dir="2700000" algn="tl">
                    <a:srgbClr val="7C9BA5"/>
                  </a:outerShdw>
                </a:effectLst>
              </a:rPr>
              <a:t>Question 1</a:t>
            </a:r>
          </a:p>
        </p:txBody>
      </p:sp>
      <p:sp>
        <p:nvSpPr>
          <p:cNvPr id="3" name="Content Placeholder 2"/>
          <p:cNvSpPr>
            <a:spLocks noGrp="1"/>
          </p:cNvSpPr>
          <p:nvPr>
            <p:ph idx="1"/>
          </p:nvPr>
        </p:nvSpPr>
        <p:spPr>
          <a:xfrm>
            <a:off x="779463" y="1524000"/>
            <a:ext cx="7581900" cy="4953000"/>
          </a:xfrm>
        </p:spPr>
        <p:txBody>
          <a:bodyPr/>
          <a:lstStyle/>
          <a:p>
            <a:pPr fontAlgn="auto">
              <a:spcAft>
                <a:spcPts val="0"/>
              </a:spcAft>
              <a:buFontTx/>
              <a:buNone/>
              <a:defRPr/>
            </a:pPr>
            <a:r>
              <a:rPr lang="en-US" sz="2800" dirty="0" smtClean="0"/>
              <a:t>The setting of the passage occurs in</a:t>
            </a:r>
          </a:p>
          <a:p>
            <a:pPr fontAlgn="auto">
              <a:spcAft>
                <a:spcPts val="0"/>
              </a:spcAft>
              <a:buFontTx/>
              <a:buNone/>
              <a:defRPr/>
            </a:pPr>
            <a:r>
              <a:rPr lang="en-US" sz="2800" dirty="0" smtClean="0"/>
              <a:t>	A.  Italy – Early nineteenth century</a:t>
            </a:r>
          </a:p>
          <a:p>
            <a:pPr fontAlgn="auto">
              <a:spcAft>
                <a:spcPts val="0"/>
              </a:spcAft>
              <a:buFontTx/>
              <a:buNone/>
              <a:defRPr/>
            </a:pPr>
            <a:r>
              <a:rPr lang="en-US" sz="2800" dirty="0" smtClean="0"/>
              <a:t>	B.  France – Early twentieth century</a:t>
            </a:r>
          </a:p>
          <a:p>
            <a:pPr fontAlgn="auto">
              <a:spcAft>
                <a:spcPts val="0"/>
              </a:spcAft>
              <a:buFontTx/>
              <a:buNone/>
              <a:defRPr/>
            </a:pPr>
            <a:r>
              <a:rPr lang="en-US" sz="2800" dirty="0" smtClean="0"/>
              <a:t>	C.  Italy – Early twentieth century</a:t>
            </a:r>
          </a:p>
          <a:p>
            <a:pPr fontAlgn="auto">
              <a:spcAft>
                <a:spcPts val="0"/>
              </a:spcAft>
              <a:buFontTx/>
              <a:buNone/>
              <a:defRPr/>
            </a:pPr>
            <a:r>
              <a:rPr lang="en-US" sz="2800" dirty="0" smtClean="0"/>
              <a:t>	D.  Sicily – Early nineteenth century</a:t>
            </a:r>
          </a:p>
          <a:p>
            <a:pPr fontAlgn="auto">
              <a:spcAft>
                <a:spcPts val="0"/>
              </a:spcAft>
              <a:buFontTx/>
              <a:buNone/>
              <a:defRPr/>
            </a:pPr>
            <a:r>
              <a:rPr lang="en-US" sz="2800" dirty="0" smtClean="0"/>
              <a:t>	E.  Spain – Early nineteenth century</a:t>
            </a:r>
            <a:endParaRPr lang="en-US" sz="2800" dirty="0"/>
          </a:p>
        </p:txBody>
      </p:sp>
      <p:sp>
        <p:nvSpPr>
          <p:cNvPr id="21507" name="TextBox 5"/>
          <p:cNvSpPr txBox="1">
            <a:spLocks noChangeArrowheads="1"/>
          </p:cNvSpPr>
          <p:nvPr/>
        </p:nvSpPr>
        <p:spPr bwMode="auto">
          <a:xfrm>
            <a:off x="2743200" y="6581775"/>
            <a:ext cx="3962400" cy="276225"/>
          </a:xfrm>
          <a:prstGeom prst="rect">
            <a:avLst/>
          </a:prstGeom>
          <a:noFill/>
          <a:ln w="9525">
            <a:noFill/>
            <a:miter lim="800000"/>
            <a:headEnd/>
            <a:tailEnd/>
          </a:ln>
        </p:spPr>
        <p:txBody>
          <a:bodyPr>
            <a:spAutoFit/>
          </a:bodyPr>
          <a:lstStyle/>
          <a:p>
            <a:pPr algn="ctr"/>
            <a:r>
              <a:rPr lang="en-US" sz="1200">
                <a:latin typeface="Candara" pitchFamily="34" charset="0"/>
              </a:rPr>
              <a:t>© 2012 Pearson Education, Inc.</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107950"/>
            <a:ext cx="7581900" cy="1111250"/>
          </a:xfrm>
        </p:spPr>
        <p:txBody>
          <a:bodyPr wrap="square" numCol="1" anchorCtr="0" compatLnSpc="1">
            <a:prstTxWarp prst="textNoShape">
              <a:avLst/>
            </a:prstTxWarp>
          </a:bodyPr>
          <a:lstStyle/>
          <a:p>
            <a:r>
              <a:rPr lang="en-US" sz="5400" smtClean="0">
                <a:effectLst>
                  <a:outerShdw blurRad="38100" dist="38100" dir="2700000" algn="tl">
                    <a:srgbClr val="7C9BA5"/>
                  </a:outerShdw>
                </a:effectLst>
              </a:rPr>
              <a:t>Approach to Question 1</a:t>
            </a:r>
          </a:p>
        </p:txBody>
      </p:sp>
      <p:sp>
        <p:nvSpPr>
          <p:cNvPr id="3" name="Content Placeholder 2"/>
          <p:cNvSpPr>
            <a:spLocks noGrp="1"/>
          </p:cNvSpPr>
          <p:nvPr>
            <p:ph idx="1"/>
          </p:nvPr>
        </p:nvSpPr>
        <p:spPr>
          <a:xfrm>
            <a:off x="779463" y="1219200"/>
            <a:ext cx="7581900" cy="5334000"/>
          </a:xfrm>
        </p:spPr>
        <p:txBody>
          <a:bodyPr wrap="square" numCol="1" anchor="t" anchorCtr="0" compatLnSpc="1">
            <a:prstTxWarp prst="textNoShape">
              <a:avLst/>
            </a:prstTxWarp>
            <a:normAutofit lnSpcReduction="10000"/>
          </a:bodyPr>
          <a:lstStyle/>
          <a:p>
            <a:r>
              <a:rPr lang="en-US" dirty="0" smtClean="0">
                <a:effectLst>
                  <a:outerShdw blurRad="38100" dist="38100" dir="2700000" algn="tl">
                    <a:srgbClr val="7C9BA5"/>
                  </a:outerShdw>
                </a:effectLst>
              </a:rPr>
              <a:t>The facts of a story, particularly the time and place in which it is set, contain much of the potential for meaning and theme.  </a:t>
            </a:r>
          </a:p>
          <a:p>
            <a:pPr marL="742950" lvl="1" indent="-285750"/>
            <a:r>
              <a:rPr lang="en-US" dirty="0" smtClean="0">
                <a:effectLst>
                  <a:outerShdw blurRad="38100" dist="38100" dir="2700000" algn="tl">
                    <a:srgbClr val="7C9BA5"/>
                  </a:outerShdw>
                </a:effectLst>
              </a:rPr>
              <a:t>“War” concerns nameless passengers on a train from “Rome” stopping until dawn in “</a:t>
            </a:r>
            <a:r>
              <a:rPr lang="en-US" dirty="0" err="1" smtClean="0">
                <a:effectLst>
                  <a:outerShdw blurRad="38100" dist="38100" dir="2700000" algn="tl">
                    <a:srgbClr val="7C9BA5"/>
                  </a:outerShdw>
                </a:effectLst>
              </a:rPr>
              <a:t>Fabriano</a:t>
            </a:r>
            <a:r>
              <a:rPr lang="en-US" dirty="0" smtClean="0">
                <a:effectLst>
                  <a:outerShdw blurRad="38100" dist="38100" dir="2700000" algn="tl">
                    <a:srgbClr val="7C9BA5"/>
                  </a:outerShdw>
                </a:effectLst>
              </a:rPr>
              <a:t>” before catching a train to “</a:t>
            </a:r>
            <a:r>
              <a:rPr lang="en-US" dirty="0" err="1" smtClean="0">
                <a:effectLst>
                  <a:outerShdw blurRad="38100" dist="38100" dir="2700000" algn="tl">
                    <a:srgbClr val="7C9BA5"/>
                  </a:outerShdw>
                </a:effectLst>
              </a:rPr>
              <a:t>Sulmona</a:t>
            </a:r>
            <a:r>
              <a:rPr lang="en-US" dirty="0" smtClean="0">
                <a:effectLst>
                  <a:outerShdw blurRad="38100" dist="38100" dir="2700000" algn="tl">
                    <a:srgbClr val="7C9BA5"/>
                  </a:outerShdw>
                </a:effectLst>
              </a:rPr>
              <a:t>.”  </a:t>
            </a:r>
          </a:p>
          <a:p>
            <a:pPr lvl="2" indent="-228600"/>
            <a:r>
              <a:rPr lang="en-US" dirty="0" smtClean="0">
                <a:effectLst>
                  <a:outerShdw blurRad="38100" dist="38100" dir="2700000" algn="tl">
                    <a:srgbClr val="7C9BA5"/>
                  </a:outerShdw>
                </a:effectLst>
              </a:rPr>
              <a:t>Even if we don’t know the whereabouts of the last two towns, a general reader can be expected to know that Rome is in Italy.  </a:t>
            </a:r>
          </a:p>
          <a:p>
            <a:pPr marL="742950" lvl="1" indent="-285750"/>
            <a:r>
              <a:rPr lang="en-US" dirty="0" smtClean="0">
                <a:effectLst>
                  <a:outerShdw blurRad="38100" dist="38100" dir="2700000" algn="tl">
                    <a:srgbClr val="7C9BA5"/>
                  </a:outerShdw>
                </a:effectLst>
              </a:rPr>
              <a:t>And the date of the story’s composition, 1919, should indicate to a general, educated reader the end of WWI. </a:t>
            </a:r>
          </a:p>
          <a:p>
            <a:r>
              <a:rPr lang="en-US" dirty="0" smtClean="0">
                <a:effectLst>
                  <a:outerShdw blurRad="38100" dist="38100" dir="2700000" algn="tl">
                    <a:srgbClr val="7C9BA5"/>
                  </a:outerShdw>
                </a:effectLst>
              </a:rPr>
              <a:t>With these two pieces of information in hand, the student should arrive at Italy in the early 20</a:t>
            </a:r>
            <a:r>
              <a:rPr lang="en-US" baseline="30000" dirty="0" smtClean="0">
                <a:effectLst>
                  <a:outerShdw blurRad="38100" dist="38100" dir="2700000" algn="tl">
                    <a:srgbClr val="7C9BA5"/>
                  </a:outerShdw>
                </a:effectLst>
              </a:rPr>
              <a:t>th</a:t>
            </a:r>
            <a:r>
              <a:rPr lang="en-US" dirty="0" smtClean="0">
                <a:effectLst>
                  <a:outerShdw blurRad="38100" dist="38100" dir="2700000" algn="tl">
                    <a:srgbClr val="7C9BA5"/>
                  </a:outerShdw>
                </a:effectLst>
              </a:rPr>
              <a:t> century as the answer.</a:t>
            </a:r>
          </a:p>
        </p:txBody>
      </p:sp>
      <p:sp>
        <p:nvSpPr>
          <p:cNvPr id="23555" name="TextBox 5"/>
          <p:cNvSpPr txBox="1">
            <a:spLocks noChangeArrowheads="1"/>
          </p:cNvSpPr>
          <p:nvPr/>
        </p:nvSpPr>
        <p:spPr bwMode="auto">
          <a:xfrm>
            <a:off x="2743200" y="6581775"/>
            <a:ext cx="3962400" cy="276225"/>
          </a:xfrm>
          <a:prstGeom prst="rect">
            <a:avLst/>
          </a:prstGeom>
          <a:noFill/>
          <a:ln w="9525">
            <a:noFill/>
            <a:miter lim="800000"/>
            <a:headEnd/>
            <a:tailEnd/>
          </a:ln>
        </p:spPr>
        <p:txBody>
          <a:bodyPr>
            <a:spAutoFit/>
          </a:bodyPr>
          <a:lstStyle/>
          <a:p>
            <a:pPr algn="ctr"/>
            <a:r>
              <a:rPr lang="en-US" sz="1200">
                <a:latin typeface="Candara" pitchFamily="34" charset="0"/>
              </a:rPr>
              <a:t>© 2012 Pearson Education, Inc.</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107950"/>
            <a:ext cx="7581900" cy="1187450"/>
          </a:xfrm>
        </p:spPr>
        <p:txBody>
          <a:bodyPr wrap="square" numCol="1" anchorCtr="0" compatLnSpc="1">
            <a:prstTxWarp prst="textNoShape">
              <a:avLst/>
            </a:prstTxWarp>
          </a:bodyPr>
          <a:lstStyle/>
          <a:p>
            <a:r>
              <a:rPr lang="en-US" sz="4400" smtClean="0">
                <a:effectLst>
                  <a:outerShdw blurRad="38100" dist="38100" dir="2700000" algn="tl">
                    <a:srgbClr val="7C9BA5"/>
                  </a:outerShdw>
                </a:effectLst>
              </a:rPr>
              <a:t>Process of Elimination </a:t>
            </a:r>
          </a:p>
        </p:txBody>
      </p:sp>
      <p:sp>
        <p:nvSpPr>
          <p:cNvPr id="3" name="Content Placeholder 2"/>
          <p:cNvSpPr>
            <a:spLocks noGrp="1"/>
          </p:cNvSpPr>
          <p:nvPr>
            <p:ph idx="1"/>
          </p:nvPr>
        </p:nvSpPr>
        <p:spPr>
          <a:xfrm>
            <a:off x="381000" y="1066800"/>
            <a:ext cx="8458200" cy="5791200"/>
          </a:xfrm>
        </p:spPr>
        <p:txBody>
          <a:bodyPr wrap="square" numCol="1" anchor="t" anchorCtr="0" compatLnSpc="1">
            <a:prstTxWarp prst="textNoShape">
              <a:avLst/>
            </a:prstTxWarp>
          </a:bodyPr>
          <a:lstStyle/>
          <a:p>
            <a:pPr marL="36576">
              <a:buFontTx/>
              <a:buNone/>
            </a:pPr>
            <a:r>
              <a:rPr lang="en-US" dirty="0" smtClean="0">
                <a:effectLst>
                  <a:outerShdw blurRad="38100" dist="38100" dir="2700000" algn="tl">
                    <a:srgbClr val="7C9BA5"/>
                  </a:outerShdw>
                </a:effectLst>
              </a:rPr>
              <a:t>One good approach to finding the correct answer to a question is to use process of elimination.</a:t>
            </a:r>
          </a:p>
          <a:p>
            <a:pPr marL="742950" lvl="1" indent="-285750"/>
            <a:r>
              <a:rPr lang="en-US" dirty="0" smtClean="0">
                <a:effectLst>
                  <a:outerShdw blurRad="38100" dist="38100" dir="2700000" algn="tl">
                    <a:srgbClr val="7C9BA5"/>
                  </a:outerShdw>
                </a:effectLst>
              </a:rPr>
              <a:t>Italy in 19</a:t>
            </a:r>
            <a:r>
              <a:rPr lang="en-US" baseline="30000" dirty="0" smtClean="0">
                <a:effectLst>
                  <a:outerShdw blurRad="38100" dist="38100" dir="2700000" algn="tl">
                    <a:srgbClr val="7C9BA5"/>
                  </a:outerShdw>
                </a:effectLst>
              </a:rPr>
              <a:t>th</a:t>
            </a:r>
            <a:r>
              <a:rPr lang="en-US" dirty="0" smtClean="0">
                <a:effectLst>
                  <a:outerShdw blurRad="38100" dist="38100" dir="2700000" algn="tl">
                    <a:srgbClr val="7C9BA5"/>
                  </a:outerShdw>
                </a:effectLst>
              </a:rPr>
              <a:t> century? No, because the story is clearly set in WWI, which is the early 20</a:t>
            </a:r>
            <a:r>
              <a:rPr lang="en-US" baseline="30000" dirty="0" smtClean="0">
                <a:effectLst>
                  <a:outerShdw blurRad="38100" dist="38100" dir="2700000" algn="tl">
                    <a:srgbClr val="7C9BA5"/>
                  </a:outerShdw>
                </a:effectLst>
              </a:rPr>
              <a:t>th</a:t>
            </a:r>
            <a:r>
              <a:rPr lang="en-US" dirty="0" smtClean="0">
                <a:effectLst>
                  <a:outerShdw blurRad="38100" dist="38100" dir="2700000" algn="tl">
                    <a:srgbClr val="7C9BA5"/>
                  </a:outerShdw>
                </a:effectLst>
              </a:rPr>
              <a:t> century.</a:t>
            </a:r>
          </a:p>
          <a:p>
            <a:pPr marL="742950" lvl="1" indent="-285750"/>
            <a:r>
              <a:rPr lang="en-US" dirty="0" smtClean="0">
                <a:effectLst>
                  <a:outerShdw blurRad="38100" dist="38100" dir="2700000" algn="tl">
                    <a:srgbClr val="7C9BA5"/>
                  </a:outerShdw>
                </a:effectLst>
              </a:rPr>
              <a:t>France? No textual evidence of anything French.</a:t>
            </a:r>
          </a:p>
          <a:p>
            <a:pPr marL="742950" lvl="1" indent="-285750"/>
            <a:r>
              <a:rPr lang="en-US" dirty="0" smtClean="0">
                <a:effectLst>
                  <a:outerShdw blurRad="38100" dist="38100" dir="2700000" algn="tl">
                    <a:srgbClr val="7C9BA5"/>
                  </a:outerShdw>
                </a:effectLst>
              </a:rPr>
              <a:t>Sicily? Appealing answer because Pirandello is Sicilian. But early 19</a:t>
            </a:r>
            <a:r>
              <a:rPr lang="en-US" baseline="30000" dirty="0" smtClean="0">
                <a:effectLst>
                  <a:outerShdw blurRad="38100" dist="38100" dir="2700000" algn="tl">
                    <a:srgbClr val="7C9BA5"/>
                  </a:outerShdw>
                </a:effectLst>
              </a:rPr>
              <a:t>th</a:t>
            </a:r>
            <a:r>
              <a:rPr lang="en-US" dirty="0" smtClean="0">
                <a:effectLst>
                  <a:outerShdw blurRad="38100" dist="38100" dir="2700000" algn="tl">
                    <a:srgbClr val="7C9BA5"/>
                  </a:outerShdw>
                </a:effectLst>
              </a:rPr>
              <a:t> century is the wrong time for the story.</a:t>
            </a:r>
          </a:p>
          <a:p>
            <a:pPr marL="742950" lvl="1" indent="-285750"/>
            <a:r>
              <a:rPr lang="en-US" dirty="0" smtClean="0">
                <a:effectLst>
                  <a:outerShdw blurRad="38100" dist="38100" dir="2700000" algn="tl">
                    <a:srgbClr val="7C9BA5"/>
                  </a:outerShdw>
                </a:effectLst>
              </a:rPr>
              <a:t>Spain? Like France—no textual evidence of anything Spanish.</a:t>
            </a:r>
          </a:p>
          <a:p>
            <a:pPr>
              <a:buFontTx/>
              <a:buNone/>
            </a:pPr>
            <a:r>
              <a:rPr lang="en-US" dirty="0" smtClean="0">
                <a:effectLst>
                  <a:outerShdw blurRad="38100" dist="38100" dir="2700000" algn="tl">
                    <a:srgbClr val="7C9BA5"/>
                  </a:outerShdw>
                </a:effectLst>
              </a:rPr>
              <a:t>	</a:t>
            </a:r>
          </a:p>
          <a:p>
            <a:pPr>
              <a:buFontTx/>
              <a:buNone/>
            </a:pPr>
            <a:endParaRPr lang="en-US" sz="2200" dirty="0" smtClean="0">
              <a:effectLst>
                <a:outerShdw blurRad="38100" dist="38100" dir="2700000" algn="tl">
                  <a:srgbClr val="7C9BA5"/>
                </a:outerShdw>
              </a:effectLst>
            </a:endParaRPr>
          </a:p>
        </p:txBody>
      </p:sp>
      <p:sp>
        <p:nvSpPr>
          <p:cNvPr id="25603" name="TextBox 5"/>
          <p:cNvSpPr txBox="1">
            <a:spLocks noChangeArrowheads="1"/>
          </p:cNvSpPr>
          <p:nvPr/>
        </p:nvSpPr>
        <p:spPr bwMode="auto">
          <a:xfrm>
            <a:off x="2743200" y="6581775"/>
            <a:ext cx="3962400" cy="276225"/>
          </a:xfrm>
          <a:prstGeom prst="rect">
            <a:avLst/>
          </a:prstGeom>
          <a:noFill/>
          <a:ln w="9525">
            <a:noFill/>
            <a:miter lim="800000"/>
            <a:headEnd/>
            <a:tailEnd/>
          </a:ln>
        </p:spPr>
        <p:txBody>
          <a:bodyPr>
            <a:spAutoFit/>
          </a:bodyPr>
          <a:lstStyle/>
          <a:p>
            <a:pPr algn="ctr"/>
            <a:r>
              <a:rPr lang="en-US" sz="1200">
                <a:latin typeface="Candara" pitchFamily="34" charset="0"/>
              </a:rPr>
              <a:t>© 2012 Pearson Education, Inc.</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107950"/>
            <a:ext cx="7581900" cy="1187450"/>
          </a:xfrm>
        </p:spPr>
        <p:txBody>
          <a:bodyPr wrap="square" numCol="1" anchorCtr="0" compatLnSpc="1">
            <a:prstTxWarp prst="textNoShape">
              <a:avLst/>
            </a:prstTxWarp>
          </a:bodyPr>
          <a:lstStyle/>
          <a:p>
            <a:r>
              <a:rPr lang="en-US" sz="4400" dirty="0" smtClean="0">
                <a:effectLst>
                  <a:outerShdw blurRad="38100" dist="38100" dir="2700000" algn="tl">
                    <a:srgbClr val="7C9BA5"/>
                  </a:outerShdw>
                </a:effectLst>
              </a:rPr>
              <a:t>Why Would Test Writers </a:t>
            </a:r>
            <a:br>
              <a:rPr lang="en-US" sz="4400" dirty="0" smtClean="0">
                <a:effectLst>
                  <a:outerShdw blurRad="38100" dist="38100" dir="2700000" algn="tl">
                    <a:srgbClr val="7C9BA5"/>
                  </a:outerShdw>
                </a:effectLst>
              </a:rPr>
            </a:br>
            <a:r>
              <a:rPr lang="en-US" sz="4400" dirty="0" smtClean="0">
                <a:effectLst>
                  <a:outerShdw blurRad="38100" dist="38100" dir="2700000" algn="tl">
                    <a:srgbClr val="7C9BA5"/>
                  </a:outerShdw>
                </a:effectLst>
              </a:rPr>
              <a:t>Ask Question 1?</a:t>
            </a:r>
          </a:p>
        </p:txBody>
      </p:sp>
      <p:sp>
        <p:nvSpPr>
          <p:cNvPr id="3" name="Content Placeholder 2"/>
          <p:cNvSpPr>
            <a:spLocks noGrp="1"/>
          </p:cNvSpPr>
          <p:nvPr>
            <p:ph idx="1"/>
          </p:nvPr>
        </p:nvSpPr>
        <p:spPr>
          <a:xfrm>
            <a:off x="304800" y="1323975"/>
            <a:ext cx="8458200" cy="5257800"/>
          </a:xfrm>
        </p:spPr>
        <p:txBody>
          <a:bodyPr wrap="square" numCol="1" anchor="t" anchorCtr="0" compatLnSpc="1">
            <a:prstTxWarp prst="textNoShape">
              <a:avLst/>
            </a:prstTxWarp>
          </a:bodyPr>
          <a:lstStyle/>
          <a:p>
            <a:r>
              <a:rPr lang="en-US" sz="2800" smtClean="0">
                <a:effectLst>
                  <a:outerShdw blurRad="38100" dist="38100" dir="2700000" algn="tl">
                    <a:srgbClr val="7C9BA5"/>
                  </a:outerShdw>
                </a:effectLst>
              </a:rPr>
              <a:t>What the test examiners can learn is whether the student reader is careful to note the significance of the places identified in the early sentences of the story.  </a:t>
            </a:r>
          </a:p>
          <a:p>
            <a:pPr marL="742950" lvl="1" indent="-285750"/>
            <a:r>
              <a:rPr lang="en-US" sz="2600" smtClean="0">
                <a:effectLst>
                  <a:outerShdw blurRad="38100" dist="38100" dir="2700000" algn="tl">
                    <a:srgbClr val="7C9BA5"/>
                  </a:outerShdw>
                </a:effectLst>
              </a:rPr>
              <a:t>Knowing where and when this story occurs sets up expectations regarding the war.  </a:t>
            </a:r>
          </a:p>
          <a:p>
            <a:pPr marL="742950" lvl="1" indent="-285750"/>
            <a:r>
              <a:rPr lang="en-US" sz="2600" smtClean="0">
                <a:effectLst>
                  <a:outerShdw blurRad="38100" dist="38100" dir="2700000" algn="tl">
                    <a:srgbClr val="7C9BA5"/>
                  </a:outerShdw>
                </a:effectLst>
              </a:rPr>
              <a:t>Those expectations coupled with the fact that none of the passengers is actually named allows us to conclude that the story’s theme has less to do with the individual characters than with the effect of war in general.  </a:t>
            </a:r>
          </a:p>
        </p:txBody>
      </p:sp>
      <p:sp>
        <p:nvSpPr>
          <p:cNvPr id="27651" name="TextBox 5"/>
          <p:cNvSpPr txBox="1">
            <a:spLocks noChangeArrowheads="1"/>
          </p:cNvSpPr>
          <p:nvPr/>
        </p:nvSpPr>
        <p:spPr bwMode="auto">
          <a:xfrm>
            <a:off x="2743200" y="6581775"/>
            <a:ext cx="3962400" cy="276225"/>
          </a:xfrm>
          <a:prstGeom prst="rect">
            <a:avLst/>
          </a:prstGeom>
          <a:noFill/>
          <a:ln w="9525">
            <a:noFill/>
            <a:miter lim="800000"/>
            <a:headEnd/>
            <a:tailEnd/>
          </a:ln>
        </p:spPr>
        <p:txBody>
          <a:bodyPr>
            <a:spAutoFit/>
          </a:bodyPr>
          <a:lstStyle/>
          <a:p>
            <a:pPr algn="ctr"/>
            <a:r>
              <a:rPr lang="en-US" sz="1200">
                <a:latin typeface="Candara" pitchFamily="34" charset="0"/>
              </a:rPr>
              <a:t>© 2012 Pearson Education, Inc.</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107950"/>
            <a:ext cx="7581900" cy="1187450"/>
          </a:xfrm>
        </p:spPr>
        <p:txBody>
          <a:bodyPr wrap="square" numCol="1" anchorCtr="0" compatLnSpc="1">
            <a:prstTxWarp prst="textNoShape">
              <a:avLst/>
            </a:prstTxWarp>
          </a:bodyPr>
          <a:lstStyle/>
          <a:p>
            <a:r>
              <a:rPr lang="en-US" sz="4800" dirty="0" smtClean="0">
                <a:effectLst>
                  <a:outerShdw blurRad="38100" dist="38100" dir="2700000" algn="tl">
                    <a:srgbClr val="7C9BA5"/>
                  </a:outerShdw>
                </a:effectLst>
              </a:rPr>
              <a:t>Question 2: </a:t>
            </a:r>
            <a:br>
              <a:rPr lang="en-US" sz="4800" dirty="0" smtClean="0">
                <a:effectLst>
                  <a:outerShdw blurRad="38100" dist="38100" dir="2700000" algn="tl">
                    <a:srgbClr val="7C9BA5"/>
                  </a:outerShdw>
                </a:effectLst>
              </a:rPr>
            </a:br>
            <a:r>
              <a:rPr lang="en-US" sz="4800" dirty="0" smtClean="0">
                <a:effectLst>
                  <a:outerShdw blurRad="38100" dist="38100" dir="2700000" algn="tl">
                    <a:srgbClr val="7C9BA5"/>
                  </a:outerShdw>
                </a:effectLst>
              </a:rPr>
              <a:t>A Theme-based Question</a:t>
            </a:r>
          </a:p>
        </p:txBody>
      </p:sp>
      <p:sp>
        <p:nvSpPr>
          <p:cNvPr id="3" name="Content Placeholder 2"/>
          <p:cNvSpPr>
            <a:spLocks noGrp="1"/>
          </p:cNvSpPr>
          <p:nvPr>
            <p:ph idx="1"/>
          </p:nvPr>
        </p:nvSpPr>
        <p:spPr>
          <a:xfrm>
            <a:off x="228600" y="1447800"/>
            <a:ext cx="8686800" cy="5791200"/>
          </a:xfrm>
        </p:spPr>
        <p:txBody>
          <a:bodyPr wrap="square" numCol="1" anchor="t" anchorCtr="0" compatLnSpc="1">
            <a:prstTxWarp prst="textNoShape">
              <a:avLst/>
            </a:prstTxWarp>
          </a:bodyPr>
          <a:lstStyle/>
          <a:p>
            <a:pPr>
              <a:lnSpc>
                <a:spcPct val="90000"/>
              </a:lnSpc>
              <a:buFontTx/>
              <a:buNone/>
            </a:pPr>
            <a:r>
              <a:rPr lang="en-US" dirty="0" smtClean="0">
                <a:effectLst>
                  <a:outerShdw blurRad="38100" dist="38100" dir="2700000" algn="tl">
                    <a:srgbClr val="7C9BA5"/>
                  </a:outerShdw>
                </a:effectLst>
              </a:rPr>
              <a:t>The story’s theme:</a:t>
            </a:r>
          </a:p>
          <a:p>
            <a:pPr marL="310896" indent="-493776">
              <a:lnSpc>
                <a:spcPct val="90000"/>
              </a:lnSpc>
              <a:buFontTx/>
              <a:buNone/>
            </a:pPr>
            <a:r>
              <a:rPr lang="en-US" dirty="0" smtClean="0">
                <a:effectLst>
                  <a:outerShdw blurRad="38100" dist="38100" dir="2700000" algn="tl">
                    <a:srgbClr val="7C9BA5"/>
                  </a:outerShdw>
                </a:effectLst>
              </a:rPr>
              <a:t>	A.  expresses admiration for parents who are willing to</a:t>
            </a:r>
            <a:br>
              <a:rPr lang="en-US" dirty="0" smtClean="0">
                <a:effectLst>
                  <a:outerShdw blurRad="38100" dist="38100" dir="2700000" algn="tl">
                    <a:srgbClr val="7C9BA5"/>
                  </a:outerShdw>
                </a:effectLst>
              </a:rPr>
            </a:br>
            <a:r>
              <a:rPr lang="en-US" dirty="0" smtClean="0">
                <a:effectLst>
                  <a:outerShdw blurRad="38100" dist="38100" dir="2700000" algn="tl">
                    <a:srgbClr val="7C9BA5"/>
                  </a:outerShdw>
                </a:effectLst>
              </a:rPr>
              <a:t>      sacrifice their sons for country’s sake</a:t>
            </a:r>
          </a:p>
          <a:p>
            <a:pPr marL="310896" indent="-493776">
              <a:lnSpc>
                <a:spcPct val="90000"/>
              </a:lnSpc>
              <a:buFontTx/>
              <a:buNone/>
            </a:pPr>
            <a:r>
              <a:rPr lang="en-US" dirty="0" smtClean="0">
                <a:effectLst>
                  <a:outerShdw blurRad="38100" dist="38100" dir="2700000" algn="tl">
                    <a:srgbClr val="7C9BA5"/>
                  </a:outerShdw>
                </a:effectLst>
              </a:rPr>
              <a:t>	B.  expresses the belief that war is necessary for the survival </a:t>
            </a:r>
            <a:br>
              <a:rPr lang="en-US" dirty="0" smtClean="0">
                <a:effectLst>
                  <a:outerShdw blurRad="38100" dist="38100" dir="2700000" algn="tl">
                    <a:srgbClr val="7C9BA5"/>
                  </a:outerShdw>
                </a:effectLst>
              </a:rPr>
            </a:br>
            <a:r>
              <a:rPr lang="en-US" dirty="0" smtClean="0">
                <a:effectLst>
                  <a:outerShdw blurRad="38100" dist="38100" dir="2700000" algn="tl">
                    <a:srgbClr val="7C9BA5"/>
                  </a:outerShdw>
                </a:effectLst>
              </a:rPr>
              <a:t>      of a nation</a:t>
            </a:r>
          </a:p>
          <a:p>
            <a:pPr marL="310896" indent="-493776">
              <a:lnSpc>
                <a:spcPct val="90000"/>
              </a:lnSpc>
              <a:buFontTx/>
              <a:buNone/>
            </a:pPr>
            <a:r>
              <a:rPr lang="en-US" dirty="0" smtClean="0">
                <a:effectLst>
                  <a:outerShdw blurRad="38100" dist="38100" dir="2700000" algn="tl">
                    <a:srgbClr val="7C9BA5"/>
                  </a:outerShdw>
                </a:effectLst>
              </a:rPr>
              <a:t>	C.  expresses the conviction that children are not possessions</a:t>
            </a:r>
            <a:br>
              <a:rPr lang="en-US" dirty="0" smtClean="0">
                <a:effectLst>
                  <a:outerShdw blurRad="38100" dist="38100" dir="2700000" algn="tl">
                    <a:srgbClr val="7C9BA5"/>
                  </a:outerShdw>
                </a:effectLst>
              </a:rPr>
            </a:br>
            <a:r>
              <a:rPr lang="en-US" dirty="0" smtClean="0">
                <a:effectLst>
                  <a:outerShdw blurRad="38100" dist="38100" dir="2700000" algn="tl">
                    <a:srgbClr val="7C9BA5"/>
                  </a:outerShdw>
                </a:effectLst>
              </a:rPr>
              <a:t>      of their parents</a:t>
            </a:r>
          </a:p>
          <a:p>
            <a:pPr marL="310896" indent="-493776">
              <a:lnSpc>
                <a:spcPct val="90000"/>
              </a:lnSpc>
              <a:buFontTx/>
              <a:buNone/>
            </a:pPr>
            <a:r>
              <a:rPr lang="en-US" dirty="0" smtClean="0">
                <a:effectLst>
                  <a:outerShdw blurRad="38100" dist="38100" dir="2700000" algn="tl">
                    <a:srgbClr val="7C9BA5"/>
                  </a:outerShdw>
                </a:effectLst>
              </a:rPr>
              <a:t>	D.  affirms that loss of life supersedes feelings of patriotism</a:t>
            </a:r>
            <a:br>
              <a:rPr lang="en-US" dirty="0" smtClean="0">
                <a:effectLst>
                  <a:outerShdw blurRad="38100" dist="38100" dir="2700000" algn="tl">
                    <a:srgbClr val="7C9BA5"/>
                  </a:outerShdw>
                </a:effectLst>
              </a:rPr>
            </a:br>
            <a:r>
              <a:rPr lang="en-US" dirty="0" smtClean="0">
                <a:effectLst>
                  <a:outerShdw blurRad="38100" dist="38100" dir="2700000" algn="tl">
                    <a:srgbClr val="7C9BA5"/>
                  </a:outerShdw>
                </a:effectLst>
              </a:rPr>
              <a:t>      and nationalism</a:t>
            </a:r>
          </a:p>
          <a:p>
            <a:pPr marL="310896" indent="-493776">
              <a:lnSpc>
                <a:spcPct val="90000"/>
              </a:lnSpc>
              <a:buFontTx/>
              <a:buNone/>
            </a:pPr>
            <a:r>
              <a:rPr lang="en-US" dirty="0" smtClean="0">
                <a:effectLst>
                  <a:outerShdw blurRad="38100" dist="38100" dir="2700000" algn="tl">
                    <a:srgbClr val="7C9BA5"/>
                  </a:outerShdw>
                </a:effectLst>
              </a:rPr>
              <a:t>	E.  affirms that war is futile in a world of powerful regimes and</a:t>
            </a:r>
            <a:br>
              <a:rPr lang="en-US" dirty="0" smtClean="0">
                <a:effectLst>
                  <a:outerShdw blurRad="38100" dist="38100" dir="2700000" algn="tl">
                    <a:srgbClr val="7C9BA5"/>
                  </a:outerShdw>
                </a:effectLst>
              </a:rPr>
            </a:br>
            <a:r>
              <a:rPr lang="en-US" dirty="0" smtClean="0">
                <a:effectLst>
                  <a:outerShdw blurRad="38100" dist="38100" dir="2700000" algn="tl">
                    <a:srgbClr val="7C9BA5"/>
                  </a:outerShdw>
                </a:effectLst>
              </a:rPr>
              <a:t>      corruption</a:t>
            </a:r>
          </a:p>
        </p:txBody>
      </p:sp>
      <p:sp>
        <p:nvSpPr>
          <p:cNvPr id="29699" name="TextBox 5"/>
          <p:cNvSpPr txBox="1">
            <a:spLocks noChangeArrowheads="1"/>
          </p:cNvSpPr>
          <p:nvPr/>
        </p:nvSpPr>
        <p:spPr bwMode="auto">
          <a:xfrm>
            <a:off x="2743200" y="6581775"/>
            <a:ext cx="3962400" cy="276225"/>
          </a:xfrm>
          <a:prstGeom prst="rect">
            <a:avLst/>
          </a:prstGeom>
          <a:noFill/>
          <a:ln w="9525">
            <a:noFill/>
            <a:miter lim="800000"/>
            <a:headEnd/>
            <a:tailEnd/>
          </a:ln>
        </p:spPr>
        <p:txBody>
          <a:bodyPr>
            <a:spAutoFit/>
          </a:bodyPr>
          <a:lstStyle/>
          <a:p>
            <a:pPr algn="ctr"/>
            <a:r>
              <a:rPr lang="en-US" sz="1200">
                <a:latin typeface="Candara" pitchFamily="34" charset="0"/>
              </a:rPr>
              <a:t>© 2012 Pearson Education, Inc.</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107950"/>
            <a:ext cx="7581900" cy="1187450"/>
          </a:xfrm>
        </p:spPr>
        <p:txBody>
          <a:bodyPr/>
          <a:lstStyle/>
          <a:p>
            <a:pPr fontAlgn="auto">
              <a:spcAft>
                <a:spcPts val="0"/>
              </a:spcAft>
              <a:defRPr/>
            </a:pPr>
            <a:r>
              <a:rPr lang="en-US" dirty="0" smtClean="0"/>
              <a:t>Answer Process</a:t>
            </a:r>
            <a:endParaRPr lang="en-US" dirty="0"/>
          </a:p>
        </p:txBody>
      </p:sp>
      <p:sp>
        <p:nvSpPr>
          <p:cNvPr id="3" name="Content Placeholder 2"/>
          <p:cNvSpPr>
            <a:spLocks noGrp="1"/>
          </p:cNvSpPr>
          <p:nvPr>
            <p:ph idx="1"/>
          </p:nvPr>
        </p:nvSpPr>
        <p:spPr>
          <a:xfrm>
            <a:off x="304800" y="1295400"/>
            <a:ext cx="8534400" cy="5334000"/>
          </a:xfrm>
        </p:spPr>
        <p:txBody>
          <a:bodyPr wrap="square" numCol="1" anchor="t" anchorCtr="0" compatLnSpc="1">
            <a:prstTxWarp prst="textNoShape">
              <a:avLst/>
            </a:prstTxWarp>
          </a:bodyPr>
          <a:lstStyle/>
          <a:p>
            <a:pPr>
              <a:lnSpc>
                <a:spcPct val="90000"/>
              </a:lnSpc>
            </a:pPr>
            <a:r>
              <a:rPr lang="en-US" dirty="0" smtClean="0">
                <a:effectLst>
                  <a:outerShdw blurRad="38100" dist="38100" dir="2700000" algn="tl">
                    <a:srgbClr val="7C9BA5"/>
                  </a:outerShdw>
                </a:effectLst>
              </a:rPr>
              <a:t>We can eliminate the first three choices right away. True, certain characters speak each of the ideas expressed in answer choices A, B, and C. But the fact that one or more characters articulate an idea is not evidence of the story’s theme.  </a:t>
            </a:r>
          </a:p>
          <a:p>
            <a:pPr>
              <a:lnSpc>
                <a:spcPct val="90000"/>
              </a:lnSpc>
            </a:pPr>
            <a:r>
              <a:rPr lang="en-US" dirty="0" smtClean="0">
                <a:effectLst>
                  <a:outerShdw blurRad="38100" dist="38100" dir="2700000" algn="tl">
                    <a:srgbClr val="7C9BA5"/>
                  </a:outerShdw>
                </a:effectLst>
              </a:rPr>
              <a:t>More important is the resolution of the story’s tension when the old fat man, who has been denying the emotional impact of his son’s death in the war on himself, breaks down in “harrowing, heart-rending, uncontrollable sobs.” Despite his many protestations, he is grief-stricken.</a:t>
            </a:r>
          </a:p>
          <a:p>
            <a:pPr>
              <a:lnSpc>
                <a:spcPct val="90000"/>
              </a:lnSpc>
            </a:pPr>
            <a:r>
              <a:rPr lang="en-US" dirty="0" smtClean="0">
                <a:effectLst>
                  <a:outerShdw blurRad="38100" dist="38100" dir="2700000" algn="tl">
                    <a:srgbClr val="7C9BA5"/>
                  </a:outerShdw>
                </a:effectLst>
              </a:rPr>
              <a:t>Coming as it does at the story’s end, the man’s breakdown convinces us of the story’s theme—that the loss of life supersedes patriotism and nationalism.</a:t>
            </a:r>
          </a:p>
        </p:txBody>
      </p:sp>
      <p:sp>
        <p:nvSpPr>
          <p:cNvPr id="31747" name="TextBox 5"/>
          <p:cNvSpPr txBox="1">
            <a:spLocks noChangeArrowheads="1"/>
          </p:cNvSpPr>
          <p:nvPr/>
        </p:nvSpPr>
        <p:spPr bwMode="auto">
          <a:xfrm>
            <a:off x="2743200" y="6581775"/>
            <a:ext cx="3962400" cy="276225"/>
          </a:xfrm>
          <a:prstGeom prst="rect">
            <a:avLst/>
          </a:prstGeom>
          <a:noFill/>
          <a:ln w="9525">
            <a:noFill/>
            <a:miter lim="800000"/>
            <a:headEnd/>
            <a:tailEnd/>
          </a:ln>
        </p:spPr>
        <p:txBody>
          <a:bodyPr>
            <a:spAutoFit/>
          </a:bodyPr>
          <a:lstStyle/>
          <a:p>
            <a:pPr algn="ctr"/>
            <a:r>
              <a:rPr lang="en-US" sz="1200">
                <a:latin typeface="Candara" pitchFamily="34" charset="0"/>
              </a:rPr>
              <a:t>© 2012 Pearson Education, Inc.</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bit">
  <a:themeElements>
    <a:clrScheme name="Orbit">
      <a:dk1>
        <a:srgbClr val="FFFFFF"/>
      </a:dk1>
      <a:lt1>
        <a:srgbClr val="000000"/>
      </a:lt1>
      <a:dk2>
        <a:srgbClr val="212C28"/>
      </a:dk2>
      <a:lt2>
        <a:srgbClr val="7C9BA5"/>
      </a:lt2>
      <a:accent1>
        <a:srgbClr val="F2D908"/>
      </a:accent1>
      <a:accent2>
        <a:srgbClr val="9DE61E"/>
      </a:accent2>
      <a:accent3>
        <a:srgbClr val="0D8BE6"/>
      </a:accent3>
      <a:accent4>
        <a:srgbClr val="C61B1B"/>
      </a:accent4>
      <a:accent5>
        <a:srgbClr val="E26F08"/>
      </a:accent5>
      <a:accent6>
        <a:srgbClr val="8D35D1"/>
      </a:accent6>
      <a:hlink>
        <a:srgbClr val="ECBF0B"/>
      </a:hlink>
      <a:folHlink>
        <a:srgbClr val="F4E5A8"/>
      </a:folHlink>
    </a:clrScheme>
    <a:fontScheme name="Orbit">
      <a:majorFont>
        <a:latin typeface="Candara"/>
        <a:ea typeface=""/>
        <a:cs typeface=""/>
        <a:font script="Jpan" typeface="ＭＳ Ｐゴシック"/>
      </a:majorFont>
      <a:minorFont>
        <a:latin typeface="Candara"/>
        <a:ea typeface=""/>
        <a:cs typeface=""/>
        <a:font script="Jpan" typeface="ＭＳ Ｐゴシック"/>
      </a:minorFont>
    </a:fontScheme>
    <a:fmtScheme name="Orbit">
      <a:fillStyleLst>
        <a:solidFill>
          <a:schemeClr val="phClr"/>
        </a:solidFill>
        <a:solidFill>
          <a:schemeClr val="phClr">
            <a:shade val="80000"/>
          </a:schemeClr>
        </a:solidFill>
        <a:gradFill rotWithShape="1">
          <a:gsLst>
            <a:gs pos="0">
              <a:schemeClr val="phClr">
                <a:shade val="30000"/>
                <a:satMod val="100000"/>
              </a:schemeClr>
            </a:gs>
            <a:gs pos="80000">
              <a:schemeClr val="phClr">
                <a:shade val="90000"/>
                <a:satMod val="100000"/>
              </a:schemeClr>
            </a:gs>
            <a:gs pos="100000">
              <a:schemeClr val="phClr">
                <a:tint val="90000"/>
                <a:shade val="100000"/>
                <a:satMod val="150000"/>
              </a:schemeClr>
            </a:gs>
          </a:gsLst>
          <a:lin ang="16200000" scaled="0"/>
        </a:grad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76200" cap="flat" cmpd="sng" algn="ctr">
          <a:solidFill>
            <a:schemeClr val="phClr"/>
          </a:solidFill>
          <a:prstDash val="solid"/>
        </a:ln>
      </a:lnStyleLst>
      <a:effectStyleLst>
        <a:effectStyle>
          <a:effectLst/>
        </a:effectStyle>
        <a:effectStyle>
          <a:effectLst>
            <a:outerShdw blurRad="228600" dist="38100" dir="5400000" sx="104000" sy="104000" algn="ctr" rotWithShape="0">
              <a:srgbClr val="000000">
                <a:alpha val="80000"/>
              </a:srgbClr>
            </a:outerShdw>
          </a:effectLst>
        </a:effectStyle>
        <a:effectStyle>
          <a:effectLst>
            <a:outerShdw blurRad="317500" dist="381000" dir="5400000" sx="90000" sy="20000" rotWithShape="0">
              <a:srgbClr val="000000">
                <a:alpha val="40000"/>
              </a:srgbClr>
            </a:outerShdw>
          </a:effectLst>
          <a:scene3d>
            <a:camera prst="orthographicFront">
              <a:rot lat="0" lon="0" rev="0"/>
            </a:camera>
            <a:lightRig rig="balanced" dir="t"/>
          </a:scene3d>
          <a:sp3d prstMaterial="metal">
            <a:bevelT w="254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lin ang="5400000" scaled="0"/>
        </a:gradFill>
        <a:blipFill rotWithShape="1">
          <a:blip xmlns:r="http://schemas.openxmlformats.org/officeDocument/2006/relationships" r:embed="rId1">
            <a:duotone>
              <a:schemeClr val="phClr">
                <a:shade val="1000"/>
                <a:lumMod val="80000"/>
              </a:schemeClr>
              <a:schemeClr val="phClr">
                <a:satMod val="360000"/>
                <a:lumMod val="14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Orbit.thmx</Template>
  <TotalTime>326</TotalTime>
  <Words>1691</Words>
  <Application>Microsoft Office PowerPoint</Application>
  <PresentationFormat>On-screen Show (4:3)</PresentationFormat>
  <Paragraphs>158</Paragraphs>
  <Slides>23</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Candara</vt:lpstr>
      <vt:lpstr>Orbit</vt:lpstr>
      <vt:lpstr>Multiple Choice</vt:lpstr>
      <vt:lpstr>The Goal of Multiple Choice Testing</vt:lpstr>
      <vt:lpstr>Significant Details</vt:lpstr>
      <vt:lpstr>Question 1</vt:lpstr>
      <vt:lpstr>Approach to Question 1</vt:lpstr>
      <vt:lpstr>Process of Elimination </vt:lpstr>
      <vt:lpstr>Why Would Test Writers  Ask Question 1?</vt:lpstr>
      <vt:lpstr>Question 2:  A Theme-based Question</vt:lpstr>
      <vt:lpstr>Answer Process</vt:lpstr>
      <vt:lpstr>The Answer Process (cont.)</vt:lpstr>
      <vt:lpstr>Why Would Test Writers  Ask Question 2?</vt:lpstr>
      <vt:lpstr>Worries</vt:lpstr>
      <vt:lpstr>Question 3</vt:lpstr>
      <vt:lpstr>Accurate Reading of the Text</vt:lpstr>
      <vt:lpstr>Tracking for Comprehension</vt:lpstr>
      <vt:lpstr>From Noun to Pronoun</vt:lpstr>
      <vt:lpstr>Why Would Test Writers  Ask Question 3?</vt:lpstr>
      <vt:lpstr>Question 4</vt:lpstr>
      <vt:lpstr>Answer Process for Question 4</vt:lpstr>
      <vt:lpstr>Answer Process for Question 4</vt:lpstr>
      <vt:lpstr>Why Would Test Writers  Ask Question 4?</vt:lpstr>
      <vt:lpstr>The Principles of  Multiple Choice Testing</vt:lpstr>
      <vt:lpstr>Preparation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Multiple Choice</dc:title>
  <dc:creator>Mary Basson</dc:creator>
  <cp:lastModifiedBy>Amanda Long</cp:lastModifiedBy>
  <cp:revision>77</cp:revision>
  <dcterms:created xsi:type="dcterms:W3CDTF">2011-06-01T01:22:13Z</dcterms:created>
  <dcterms:modified xsi:type="dcterms:W3CDTF">2015-08-11T15:49:49Z</dcterms:modified>
</cp:coreProperties>
</file>