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72" r:id="rId12"/>
    <p:sldId id="273" r:id="rId13"/>
    <p:sldId id="266" r:id="rId14"/>
    <p:sldId id="271" r:id="rId15"/>
    <p:sldId id="269" r:id="rId16"/>
    <p:sldId id="274" r:id="rId17"/>
    <p:sldId id="270" r:id="rId18"/>
    <p:sldId id="267" r:id="rId19"/>
    <p:sldId id="268"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DB69E2-9817-4AA3-B4B2-0BBE54D6D36C}" type="datetimeFigureOut">
              <a:rPr lang="en-US" smtClean="0"/>
              <a:pPr/>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64A621-3F01-49B7-8B15-AF9F5C1BBE9C}" type="slidenum">
              <a:rPr lang="en-US" smtClean="0"/>
              <a:pPr/>
              <a:t>‹#›</a:t>
            </a:fld>
            <a:endParaRPr lang="en-US"/>
          </a:p>
        </p:txBody>
      </p:sp>
    </p:spTree>
    <p:extLst>
      <p:ext uri="{BB962C8B-B14F-4D97-AF65-F5344CB8AC3E}">
        <p14:creationId xmlns:p14="http://schemas.microsoft.com/office/powerpoint/2010/main" val="3349238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1</a:t>
            </a:fld>
            <a:endParaRPr lang="en-US"/>
          </a:p>
        </p:txBody>
      </p:sp>
    </p:spTree>
    <p:extLst>
      <p:ext uri="{BB962C8B-B14F-4D97-AF65-F5344CB8AC3E}">
        <p14:creationId xmlns:p14="http://schemas.microsoft.com/office/powerpoint/2010/main" val="23646413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4A621-3F01-49B7-8B15-AF9F5C1BBE9C}" type="slidenum">
              <a:rPr lang="en-US" smtClean="0"/>
              <a:pPr/>
              <a:t>10</a:t>
            </a:fld>
            <a:endParaRPr lang="en-US"/>
          </a:p>
        </p:txBody>
      </p:sp>
    </p:spTree>
    <p:extLst>
      <p:ext uri="{BB962C8B-B14F-4D97-AF65-F5344CB8AC3E}">
        <p14:creationId xmlns:p14="http://schemas.microsoft.com/office/powerpoint/2010/main" val="36405021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11</a:t>
            </a:fld>
            <a:endParaRPr lang="en-US"/>
          </a:p>
        </p:txBody>
      </p:sp>
    </p:spTree>
    <p:extLst>
      <p:ext uri="{BB962C8B-B14F-4D97-AF65-F5344CB8AC3E}">
        <p14:creationId xmlns:p14="http://schemas.microsoft.com/office/powerpoint/2010/main" val="371027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4A621-3F01-49B7-8B15-AF9F5C1BBE9C}" type="slidenum">
              <a:rPr lang="en-US" smtClean="0"/>
              <a:pPr/>
              <a:t>12</a:t>
            </a:fld>
            <a:endParaRPr lang="en-US"/>
          </a:p>
        </p:txBody>
      </p:sp>
    </p:spTree>
    <p:extLst>
      <p:ext uri="{BB962C8B-B14F-4D97-AF65-F5344CB8AC3E}">
        <p14:creationId xmlns:p14="http://schemas.microsoft.com/office/powerpoint/2010/main" val="3193038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13</a:t>
            </a:fld>
            <a:endParaRPr lang="en-US"/>
          </a:p>
        </p:txBody>
      </p:sp>
    </p:spTree>
    <p:extLst>
      <p:ext uri="{BB962C8B-B14F-4D97-AF65-F5344CB8AC3E}">
        <p14:creationId xmlns:p14="http://schemas.microsoft.com/office/powerpoint/2010/main" val="36377484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4A621-3F01-49B7-8B15-AF9F5C1BBE9C}" type="slidenum">
              <a:rPr lang="en-US" smtClean="0"/>
              <a:pPr/>
              <a:t>14</a:t>
            </a:fld>
            <a:endParaRPr lang="en-US"/>
          </a:p>
        </p:txBody>
      </p:sp>
    </p:spTree>
    <p:extLst>
      <p:ext uri="{BB962C8B-B14F-4D97-AF65-F5344CB8AC3E}">
        <p14:creationId xmlns:p14="http://schemas.microsoft.com/office/powerpoint/2010/main" val="1072102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4A621-3F01-49B7-8B15-AF9F5C1BBE9C}" type="slidenum">
              <a:rPr lang="en-US" smtClean="0"/>
              <a:pPr/>
              <a:t>15</a:t>
            </a:fld>
            <a:endParaRPr lang="en-US"/>
          </a:p>
        </p:txBody>
      </p:sp>
    </p:spTree>
    <p:extLst>
      <p:ext uri="{BB962C8B-B14F-4D97-AF65-F5344CB8AC3E}">
        <p14:creationId xmlns:p14="http://schemas.microsoft.com/office/powerpoint/2010/main" val="1646319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4A621-3F01-49B7-8B15-AF9F5C1BBE9C}" type="slidenum">
              <a:rPr lang="en-US" smtClean="0"/>
              <a:pPr/>
              <a:t>16</a:t>
            </a:fld>
            <a:endParaRPr lang="en-US"/>
          </a:p>
        </p:txBody>
      </p:sp>
    </p:spTree>
    <p:extLst>
      <p:ext uri="{BB962C8B-B14F-4D97-AF65-F5344CB8AC3E}">
        <p14:creationId xmlns:p14="http://schemas.microsoft.com/office/powerpoint/2010/main" val="3521631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17</a:t>
            </a:fld>
            <a:endParaRPr lang="en-US"/>
          </a:p>
        </p:txBody>
      </p:sp>
    </p:spTree>
    <p:extLst>
      <p:ext uri="{BB962C8B-B14F-4D97-AF65-F5344CB8AC3E}">
        <p14:creationId xmlns:p14="http://schemas.microsoft.com/office/powerpoint/2010/main" val="38686850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18</a:t>
            </a:fld>
            <a:endParaRPr lang="en-US"/>
          </a:p>
        </p:txBody>
      </p:sp>
    </p:spTree>
    <p:extLst>
      <p:ext uri="{BB962C8B-B14F-4D97-AF65-F5344CB8AC3E}">
        <p14:creationId xmlns:p14="http://schemas.microsoft.com/office/powerpoint/2010/main" val="19033244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4A621-3F01-49B7-8B15-AF9F5C1BBE9C}" type="slidenum">
              <a:rPr lang="en-US" smtClean="0"/>
              <a:pPr/>
              <a:t>19</a:t>
            </a:fld>
            <a:endParaRPr lang="en-US"/>
          </a:p>
        </p:txBody>
      </p:sp>
    </p:spTree>
    <p:extLst>
      <p:ext uri="{BB962C8B-B14F-4D97-AF65-F5344CB8AC3E}">
        <p14:creationId xmlns:p14="http://schemas.microsoft.com/office/powerpoint/2010/main" val="2494893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2</a:t>
            </a:fld>
            <a:endParaRPr lang="en-US"/>
          </a:p>
        </p:txBody>
      </p:sp>
    </p:spTree>
    <p:extLst>
      <p:ext uri="{BB962C8B-B14F-4D97-AF65-F5344CB8AC3E}">
        <p14:creationId xmlns:p14="http://schemas.microsoft.com/office/powerpoint/2010/main" val="370219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4A621-3F01-49B7-8B15-AF9F5C1BBE9C}" type="slidenum">
              <a:rPr lang="en-US" smtClean="0"/>
              <a:pPr/>
              <a:t>20</a:t>
            </a:fld>
            <a:endParaRPr lang="en-US"/>
          </a:p>
        </p:txBody>
      </p:sp>
    </p:spTree>
    <p:extLst>
      <p:ext uri="{BB962C8B-B14F-4D97-AF65-F5344CB8AC3E}">
        <p14:creationId xmlns:p14="http://schemas.microsoft.com/office/powerpoint/2010/main" val="3466336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3</a:t>
            </a:fld>
            <a:endParaRPr lang="en-US"/>
          </a:p>
        </p:txBody>
      </p:sp>
    </p:spTree>
    <p:extLst>
      <p:ext uri="{BB962C8B-B14F-4D97-AF65-F5344CB8AC3E}">
        <p14:creationId xmlns:p14="http://schemas.microsoft.com/office/powerpoint/2010/main" val="227648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4</a:t>
            </a:fld>
            <a:endParaRPr lang="en-US"/>
          </a:p>
        </p:txBody>
      </p:sp>
    </p:spTree>
    <p:extLst>
      <p:ext uri="{BB962C8B-B14F-4D97-AF65-F5344CB8AC3E}">
        <p14:creationId xmlns:p14="http://schemas.microsoft.com/office/powerpoint/2010/main" val="368978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5</a:t>
            </a:fld>
            <a:endParaRPr lang="en-US"/>
          </a:p>
        </p:txBody>
      </p:sp>
    </p:spTree>
    <p:extLst>
      <p:ext uri="{BB962C8B-B14F-4D97-AF65-F5344CB8AC3E}">
        <p14:creationId xmlns:p14="http://schemas.microsoft.com/office/powerpoint/2010/main" val="3119696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6</a:t>
            </a:fld>
            <a:endParaRPr lang="en-US"/>
          </a:p>
        </p:txBody>
      </p:sp>
    </p:spTree>
    <p:extLst>
      <p:ext uri="{BB962C8B-B14F-4D97-AF65-F5344CB8AC3E}">
        <p14:creationId xmlns:p14="http://schemas.microsoft.com/office/powerpoint/2010/main" val="1704873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64A621-3F01-49B7-8B15-AF9F5C1BBE9C}" type="slidenum">
              <a:rPr lang="en-US" smtClean="0"/>
              <a:pPr/>
              <a:t>7</a:t>
            </a:fld>
            <a:endParaRPr lang="en-US"/>
          </a:p>
        </p:txBody>
      </p:sp>
    </p:spTree>
    <p:extLst>
      <p:ext uri="{BB962C8B-B14F-4D97-AF65-F5344CB8AC3E}">
        <p14:creationId xmlns:p14="http://schemas.microsoft.com/office/powerpoint/2010/main" val="2985946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4A621-3F01-49B7-8B15-AF9F5C1BBE9C}" type="slidenum">
              <a:rPr lang="en-US" smtClean="0"/>
              <a:pPr/>
              <a:t>8</a:t>
            </a:fld>
            <a:endParaRPr lang="en-US"/>
          </a:p>
        </p:txBody>
      </p:sp>
    </p:spTree>
    <p:extLst>
      <p:ext uri="{BB962C8B-B14F-4D97-AF65-F5344CB8AC3E}">
        <p14:creationId xmlns:p14="http://schemas.microsoft.com/office/powerpoint/2010/main" val="292024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64A621-3F01-49B7-8B15-AF9F5C1BBE9C}" type="slidenum">
              <a:rPr lang="en-US" smtClean="0"/>
              <a:pPr/>
              <a:t>9</a:t>
            </a:fld>
            <a:endParaRPr lang="en-US"/>
          </a:p>
        </p:txBody>
      </p:sp>
    </p:spTree>
    <p:extLst>
      <p:ext uri="{BB962C8B-B14F-4D97-AF65-F5344CB8AC3E}">
        <p14:creationId xmlns:p14="http://schemas.microsoft.com/office/powerpoint/2010/main" val="12750767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065233DE-0156-9641-AA6D-46289BE0BEA7}" type="datetimeFigureOut">
              <a:rPr lang="en-US" smtClean="0"/>
              <a:pPr/>
              <a:t>8/11/2015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BC527352-2C19-E241-BACE-781F33FEFC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5233DE-0156-9641-AA6D-46289BE0BEA7}"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7352-2C19-E241-BACE-781F33FEFC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065233DE-0156-9641-AA6D-46289BE0BEA7}" type="datetimeFigureOut">
              <a:rPr lang="en-US" smtClean="0"/>
              <a:pPr/>
              <a:t>8/11/2015</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lstStyle>
          <a:p>
            <a:fld id="{BC527352-2C19-E241-BACE-781F33FEFC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5233DE-0156-9641-AA6D-46289BE0BEA7}" type="datetimeFigureOut">
              <a:rPr lang="en-US" smtClean="0"/>
              <a:pPr/>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527352-2C19-E241-BACE-781F33FEFC6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065233DE-0156-9641-AA6D-46289BE0BEA7}" type="datetimeFigureOut">
              <a:rPr lang="en-US" smtClean="0"/>
              <a:pPr/>
              <a:t>8/11/2015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C527352-2C19-E241-BACE-781F33FEFC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5233DE-0156-9641-AA6D-46289BE0BEA7}"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27352-2C19-E241-BACE-781F33FEFC6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5233DE-0156-9641-AA6D-46289BE0BEA7}" type="datetimeFigureOut">
              <a:rPr lang="en-US" smtClean="0"/>
              <a:pPr/>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527352-2C19-E241-BACE-781F33FEFC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5233DE-0156-9641-AA6D-46289BE0BEA7}" type="datetimeFigureOut">
              <a:rPr lang="en-US" smtClean="0"/>
              <a:pPr/>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527352-2C19-E241-BACE-781F33FEFC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065233DE-0156-9641-AA6D-46289BE0BEA7}" type="datetimeFigureOut">
              <a:rPr lang="en-US" smtClean="0"/>
              <a:pPr/>
              <a:t>8/11/2015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p>
            <a:fld id="{BC527352-2C19-E241-BACE-781F33FEFC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5233DE-0156-9641-AA6D-46289BE0BEA7}"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27352-2C19-E241-BACE-781F33FEFC6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065233DE-0156-9641-AA6D-46289BE0BEA7}" type="datetimeFigureOut">
              <a:rPr lang="en-US" smtClean="0"/>
              <a:pPr/>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527352-2C19-E241-BACE-781F33FEFC6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065233DE-0156-9641-AA6D-46289BE0BEA7}" type="datetimeFigureOut">
              <a:rPr lang="en-US" smtClean="0"/>
              <a:pPr/>
              <a:t>8/11/2015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BC527352-2C19-E241-BACE-781F33FEFC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Succeeding </a:t>
            </a:r>
            <a:br>
              <a:rPr lang="en-US" sz="5400" dirty="0" smtClean="0"/>
            </a:br>
            <a:r>
              <a:rPr lang="en-US" sz="5400" dirty="0" smtClean="0"/>
              <a:t>in Class</a:t>
            </a:r>
            <a:endParaRPr lang="en-US" sz="5400" dirty="0"/>
          </a:p>
        </p:txBody>
      </p:sp>
      <p:sp>
        <p:nvSpPr>
          <p:cNvPr id="3" name="Subtitle 2"/>
          <p:cNvSpPr>
            <a:spLocks noGrp="1"/>
          </p:cNvSpPr>
          <p:nvPr>
            <p:ph type="subTitle" idx="1"/>
          </p:nvPr>
        </p:nvSpPr>
        <p:spPr/>
        <p:txBody>
          <a:bodyPr>
            <a:normAutofit/>
          </a:bodyPr>
          <a:lstStyle/>
          <a:p>
            <a:r>
              <a:rPr lang="en-US" sz="3200" dirty="0" smtClean="0"/>
              <a:t>It’s Not Rocket Science</a:t>
            </a:r>
            <a:endParaRPr lang="en-US" sz="3200"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Don’t they make me sound ignorant?</a:t>
            </a:r>
            <a:endParaRPr lang="en-US" dirty="0"/>
          </a:p>
        </p:txBody>
      </p:sp>
      <p:sp>
        <p:nvSpPr>
          <p:cNvPr id="3" name="Content Placeholder 2"/>
          <p:cNvSpPr>
            <a:spLocks noGrp="1"/>
          </p:cNvSpPr>
          <p:nvPr>
            <p:ph idx="1"/>
          </p:nvPr>
        </p:nvSpPr>
        <p:spPr>
          <a:xfrm>
            <a:off x="228600" y="1463040"/>
            <a:ext cx="7696200" cy="4992696"/>
          </a:xfrm>
        </p:spPr>
        <p:txBody>
          <a:bodyPr>
            <a:normAutofit lnSpcReduction="10000"/>
          </a:bodyPr>
          <a:lstStyle/>
          <a:p>
            <a:pPr marL="182880" lvl="1" indent="0">
              <a:buNone/>
            </a:pPr>
            <a:r>
              <a:rPr lang="en-US" dirty="0" smtClean="0"/>
              <a:t>Asking questions is fundamental to learning. From Socrates to today’s scientists, learners know that asking questions shows engagement, focus, and reflection. But not all questions belong in the classroom. Ask these kinds of questions:</a:t>
            </a:r>
          </a:p>
          <a:p>
            <a:pPr lvl="1"/>
            <a:r>
              <a:rPr lang="en-US" dirty="0" smtClean="0"/>
              <a:t>Questions of clarification. (What did you mean when you said Nora was deceitful?)</a:t>
            </a:r>
          </a:p>
          <a:p>
            <a:pPr lvl="1"/>
            <a:r>
              <a:rPr lang="en-US" dirty="0" smtClean="0"/>
              <a:t>Questions of evidence. (Where did you see proof of her love for </a:t>
            </a:r>
            <a:r>
              <a:rPr lang="en-US" dirty="0" err="1" smtClean="0"/>
              <a:t>Torvald</a:t>
            </a:r>
            <a:r>
              <a:rPr lang="en-US" dirty="0" smtClean="0"/>
              <a:t> in the play?)</a:t>
            </a:r>
          </a:p>
          <a:p>
            <a:pPr lvl="1"/>
            <a:r>
              <a:rPr lang="en-US" dirty="0" smtClean="0"/>
              <a:t>Questions to determine purpose. (Why doesn’t Ibsen include the party scene with the Tarantella in the text of the play?)</a:t>
            </a:r>
          </a:p>
          <a:p>
            <a:pPr lvl="1"/>
            <a:r>
              <a:rPr lang="en-US" dirty="0" smtClean="0"/>
              <a:t>Questions to establish validity. (Are we certain that </a:t>
            </a:r>
            <a:r>
              <a:rPr lang="en-US" dirty="0" err="1" smtClean="0"/>
              <a:t>Torvald</a:t>
            </a:r>
            <a:r>
              <a:rPr lang="en-US" dirty="0" smtClean="0"/>
              <a:t> knows nothing of Nora’s loan?)</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Projects</a:t>
            </a:r>
            <a:endParaRPr lang="en-US" dirty="0"/>
          </a:p>
        </p:txBody>
      </p:sp>
      <p:sp>
        <p:nvSpPr>
          <p:cNvPr id="3" name="Content Placeholder 2"/>
          <p:cNvSpPr>
            <a:spLocks noGrp="1"/>
          </p:cNvSpPr>
          <p:nvPr>
            <p:ph idx="1"/>
          </p:nvPr>
        </p:nvSpPr>
        <p:spPr/>
        <p:txBody>
          <a:bodyPr/>
          <a:lstStyle/>
          <a:p>
            <a:r>
              <a:rPr lang="en-US" dirty="0" smtClean="0"/>
              <a:t>Many businesses today require employees to work in groups to produce complex, multi-faceted products. Teachers realize that asking students to work in groups is good preparation for activities they will do in college and beyond.</a:t>
            </a:r>
          </a:p>
          <a:p>
            <a:r>
              <a:rPr lang="en-US" dirty="0" smtClean="0"/>
              <a:t>But group work has its drawbacks, so successful students minimize the negatives of group work. See the next slide for some suggestions. </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42048" cy="822960"/>
          </a:xfrm>
        </p:spPr>
        <p:txBody>
          <a:bodyPr/>
          <a:lstStyle/>
          <a:p>
            <a:r>
              <a:rPr lang="en-US" dirty="0" smtClean="0"/>
              <a:t>Do’s and Don’ts</a:t>
            </a:r>
            <a:endParaRPr lang="en-US" dirty="0"/>
          </a:p>
        </p:txBody>
      </p:sp>
      <p:sp>
        <p:nvSpPr>
          <p:cNvPr id="5" name="Content Placeholder 4"/>
          <p:cNvSpPr>
            <a:spLocks noGrp="1"/>
          </p:cNvSpPr>
          <p:nvPr>
            <p:ph sz="half" idx="1"/>
          </p:nvPr>
        </p:nvSpPr>
        <p:spPr>
          <a:xfrm>
            <a:off x="457200" y="1143000"/>
            <a:ext cx="3520440" cy="4983163"/>
          </a:xfrm>
        </p:spPr>
        <p:txBody>
          <a:bodyPr>
            <a:normAutofit/>
          </a:bodyPr>
          <a:lstStyle/>
          <a:p>
            <a:r>
              <a:rPr lang="en-US" dirty="0" smtClean="0"/>
              <a:t>Do be sure you understand the nature of the task.</a:t>
            </a:r>
          </a:p>
          <a:p>
            <a:r>
              <a:rPr lang="en-US" dirty="0" smtClean="0"/>
              <a:t>If the task can </a:t>
            </a:r>
            <a:br>
              <a:rPr lang="en-US" dirty="0" smtClean="0"/>
            </a:br>
            <a:r>
              <a:rPr lang="en-US" dirty="0" smtClean="0"/>
              <a:t>be divided, do apportion the jobs equally.</a:t>
            </a:r>
          </a:p>
          <a:p>
            <a:r>
              <a:rPr lang="en-US" dirty="0" smtClean="0"/>
              <a:t>Do take action if one or more group member fails to contribute.   </a:t>
            </a:r>
            <a:endParaRPr lang="en-US" dirty="0"/>
          </a:p>
        </p:txBody>
      </p:sp>
      <p:sp>
        <p:nvSpPr>
          <p:cNvPr id="6" name="Content Placeholder 5"/>
          <p:cNvSpPr>
            <a:spLocks noGrp="1"/>
          </p:cNvSpPr>
          <p:nvPr>
            <p:ph sz="half" idx="2"/>
          </p:nvPr>
        </p:nvSpPr>
        <p:spPr>
          <a:xfrm>
            <a:off x="4178808" y="1143000"/>
            <a:ext cx="3520440" cy="4983163"/>
          </a:xfrm>
        </p:spPr>
        <p:txBody>
          <a:bodyPr>
            <a:normAutofit/>
          </a:bodyPr>
          <a:lstStyle/>
          <a:p>
            <a:r>
              <a:rPr lang="en-US" dirty="0" smtClean="0"/>
              <a:t>Don’t let others distract you from the task.</a:t>
            </a:r>
          </a:p>
          <a:p>
            <a:r>
              <a:rPr lang="en-US" dirty="0" smtClean="0"/>
              <a:t>Don’t let just one person in the group dominate.</a:t>
            </a:r>
          </a:p>
          <a:p>
            <a:r>
              <a:rPr lang="en-US" dirty="0" smtClean="0"/>
              <a:t>Don’t procrastinate.</a:t>
            </a:r>
          </a:p>
          <a:p>
            <a:endParaRPr lang="en-US" dirty="0"/>
          </a:p>
        </p:txBody>
      </p:sp>
      <p:sp>
        <p:nvSpPr>
          <p:cNvPr id="7"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of Class</a:t>
            </a:r>
            <a:endParaRPr lang="en-US" dirty="0"/>
          </a:p>
        </p:txBody>
      </p:sp>
      <p:sp>
        <p:nvSpPr>
          <p:cNvPr id="3" name="Content Placeholder 2"/>
          <p:cNvSpPr>
            <a:spLocks noGrp="1"/>
          </p:cNvSpPr>
          <p:nvPr>
            <p:ph idx="1"/>
          </p:nvPr>
        </p:nvSpPr>
        <p:spPr/>
        <p:txBody>
          <a:bodyPr/>
          <a:lstStyle/>
          <a:p>
            <a:r>
              <a:rPr lang="en-US" dirty="0" smtClean="0"/>
              <a:t>Do all of your homework, every time.</a:t>
            </a:r>
          </a:p>
          <a:p>
            <a:pPr lvl="1"/>
            <a:r>
              <a:rPr lang="en-US" dirty="0" smtClean="0"/>
              <a:t>Read the assignments.</a:t>
            </a:r>
          </a:p>
          <a:p>
            <a:pPr lvl="1"/>
            <a:r>
              <a:rPr lang="en-US" dirty="0" smtClean="0"/>
              <a:t>Take notes as you read.</a:t>
            </a:r>
          </a:p>
          <a:p>
            <a:pPr lvl="1"/>
            <a:r>
              <a:rPr lang="en-US" dirty="0" smtClean="0"/>
              <a:t>Begin preparing all writing projects in advance so that you have plenty of time to read them over and revise them.</a:t>
            </a:r>
          </a:p>
          <a:p>
            <a:pPr lvl="1"/>
            <a:r>
              <a:rPr lang="en-US" dirty="0" smtClean="0"/>
              <a:t>Get help from your teacher when you are confused or undecided about the direction or purpose of an assignment.</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Choices</a:t>
            </a:r>
            <a:endParaRPr lang="en-US" dirty="0"/>
          </a:p>
        </p:txBody>
      </p:sp>
      <p:sp>
        <p:nvSpPr>
          <p:cNvPr id="3" name="Content Placeholder 2"/>
          <p:cNvSpPr>
            <a:spLocks noGrp="1"/>
          </p:cNvSpPr>
          <p:nvPr>
            <p:ph idx="1"/>
          </p:nvPr>
        </p:nvSpPr>
        <p:spPr/>
        <p:txBody>
          <a:bodyPr>
            <a:normAutofit lnSpcReduction="10000"/>
          </a:bodyPr>
          <a:lstStyle/>
          <a:p>
            <a:r>
              <a:rPr lang="en-US" dirty="0" smtClean="0"/>
              <a:t>Many a capable student has been overwhelmed by failing to limit the number of activities in his or her life. Realize that learning takes time, and if you are going to succeed, you will need to build in time for study in your day and week. That may require you to say “no” to some invitations, to some people, to some opportunities, to some temptations.</a:t>
            </a:r>
          </a:p>
          <a:p>
            <a:r>
              <a:rPr lang="en-US" dirty="0" smtClean="0"/>
              <a:t>No one can “do it all” well. Choose where you want to have success, and then plan what you can take on and what you will need to discard.</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Studying</a:t>
            </a:r>
            <a:endParaRPr lang="en-US" dirty="0"/>
          </a:p>
        </p:txBody>
      </p:sp>
      <p:sp>
        <p:nvSpPr>
          <p:cNvPr id="3" name="Content Placeholder 2"/>
          <p:cNvSpPr>
            <a:spLocks noGrp="1"/>
          </p:cNvSpPr>
          <p:nvPr>
            <p:ph idx="1"/>
          </p:nvPr>
        </p:nvSpPr>
        <p:spPr>
          <a:xfrm>
            <a:off x="228600" y="1143000"/>
            <a:ext cx="7696200" cy="5312736"/>
          </a:xfrm>
        </p:spPr>
        <p:txBody>
          <a:bodyPr>
            <a:normAutofit fontScale="92500"/>
          </a:bodyPr>
          <a:lstStyle/>
          <a:p>
            <a:r>
              <a:rPr lang="en-US" dirty="0" smtClean="0"/>
              <a:t>Studying means more than merely following the teacher’s directions and completing the work assigned. Studying is self-directed. When we study, we hold ourselves accountable for our progress.</a:t>
            </a:r>
          </a:p>
          <a:p>
            <a:r>
              <a:rPr lang="en-US" dirty="0" smtClean="0"/>
              <a:t>In your AP English Lit class, study by:</a:t>
            </a:r>
          </a:p>
          <a:p>
            <a:pPr lvl="1"/>
            <a:r>
              <a:rPr lang="en-US" dirty="0" smtClean="0"/>
              <a:t>reading to follow the inner logic of the passage</a:t>
            </a:r>
          </a:p>
          <a:p>
            <a:pPr lvl="1"/>
            <a:r>
              <a:rPr lang="en-US" dirty="0" smtClean="0"/>
              <a:t>reviewing to see patterns of thought and organization</a:t>
            </a:r>
          </a:p>
          <a:p>
            <a:pPr lvl="1"/>
            <a:r>
              <a:rPr lang="en-US" dirty="0" smtClean="0"/>
              <a:t>keeping lists of characters, facts, and principles</a:t>
            </a:r>
          </a:p>
          <a:p>
            <a:pPr lvl="1"/>
            <a:r>
              <a:rPr lang="en-US" dirty="0" smtClean="0"/>
              <a:t> articulating themes</a:t>
            </a:r>
          </a:p>
          <a:p>
            <a:pPr lvl="1"/>
            <a:r>
              <a:rPr lang="en-US" dirty="0" smtClean="0"/>
              <a:t>memorizing basic rules or definitions</a:t>
            </a:r>
          </a:p>
          <a:p>
            <a:pPr lvl="1"/>
            <a:r>
              <a:rPr lang="en-US" dirty="0" smtClean="0"/>
              <a:t>revising written work for completeness and organization; and editing for both correction and effectiveness.</a:t>
            </a:r>
          </a:p>
          <a:p>
            <a:r>
              <a:rPr lang="en-US" dirty="0" smtClean="0"/>
              <a:t>Studying means being proactive about learning.   </a:t>
            </a: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Artisanal Studying</a:t>
            </a:r>
            <a:endParaRPr lang="en-US" dirty="0"/>
          </a:p>
        </p:txBody>
      </p:sp>
      <p:sp>
        <p:nvSpPr>
          <p:cNvPr id="3" name="Content Placeholder 2"/>
          <p:cNvSpPr>
            <a:spLocks noGrp="1"/>
          </p:cNvSpPr>
          <p:nvPr>
            <p:ph idx="1"/>
          </p:nvPr>
        </p:nvSpPr>
        <p:spPr>
          <a:xfrm>
            <a:off x="457200" y="1066800"/>
            <a:ext cx="7239000" cy="5388936"/>
          </a:xfrm>
        </p:spPr>
        <p:txBody>
          <a:bodyPr>
            <a:normAutofit fontScale="92500" lnSpcReduction="10000"/>
          </a:bodyPr>
          <a:lstStyle/>
          <a:p>
            <a:r>
              <a:rPr lang="en-US" dirty="0" smtClean="0"/>
              <a:t>A good craftsman is dedicated to the process as well as to the product. He or she takes charge of the whole project from design to clean-up, no shavings or residue left behind for another to wipe away.  </a:t>
            </a:r>
          </a:p>
          <a:p>
            <a:r>
              <a:rPr lang="en-US" dirty="0" smtClean="0"/>
              <a:t>Do your work with similar inner purpose, skill, and care.  </a:t>
            </a:r>
          </a:p>
          <a:p>
            <a:pPr lvl="1"/>
            <a:r>
              <a:rPr lang="en-US" dirty="0" smtClean="0"/>
              <a:t>Try to master your assignment—to memorize or clarify or organize or create or analyze as fully and as carefully as you can.  </a:t>
            </a:r>
          </a:p>
          <a:p>
            <a:pPr lvl="1"/>
            <a:r>
              <a:rPr lang="en-US" dirty="0" smtClean="0"/>
              <a:t>Quiz yourself.  </a:t>
            </a:r>
          </a:p>
          <a:p>
            <a:pPr lvl="1"/>
            <a:r>
              <a:rPr lang="en-US" dirty="0" smtClean="0"/>
              <a:t>Review what you have read.  </a:t>
            </a:r>
          </a:p>
          <a:p>
            <a:pPr lvl="1"/>
            <a:r>
              <a:rPr lang="en-US" dirty="0" smtClean="0"/>
              <a:t>Say aloud the purpose of your homework or your essay.  </a:t>
            </a:r>
          </a:p>
          <a:p>
            <a:pPr lvl="1"/>
            <a:r>
              <a:rPr lang="en-US" dirty="0" smtClean="0"/>
              <a:t>Strive to become an expert on your assignments, the go-to person other students seek out. </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 a Routine</a:t>
            </a:r>
            <a:endParaRPr lang="en-US" dirty="0"/>
          </a:p>
        </p:txBody>
      </p:sp>
      <p:sp>
        <p:nvSpPr>
          <p:cNvPr id="3" name="Content Placeholder 2"/>
          <p:cNvSpPr>
            <a:spLocks noGrp="1"/>
          </p:cNvSpPr>
          <p:nvPr>
            <p:ph idx="1"/>
          </p:nvPr>
        </p:nvSpPr>
        <p:spPr/>
        <p:txBody>
          <a:bodyPr/>
          <a:lstStyle/>
          <a:p>
            <a:r>
              <a:rPr lang="en-US" dirty="0" smtClean="0"/>
              <a:t>Many learners find routine effective in creating the best circumstances for concentration.  </a:t>
            </a:r>
          </a:p>
          <a:p>
            <a:r>
              <a:rPr lang="en-US" dirty="0" smtClean="0"/>
              <a:t>Whether it be early in the morning or late at night, a study routine can be a powerful tool in harnessing your mental energy.  </a:t>
            </a:r>
          </a:p>
          <a:p>
            <a:r>
              <a:rPr lang="en-US" dirty="0" smtClean="0"/>
              <a:t>Pick the times and places where you can reliably do your best work, and then keep to the routine.  </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have to be absent</a:t>
            </a:r>
            <a:endParaRPr lang="en-US" dirty="0"/>
          </a:p>
        </p:txBody>
      </p:sp>
      <p:sp>
        <p:nvSpPr>
          <p:cNvPr id="3" name="Content Placeholder 2"/>
          <p:cNvSpPr>
            <a:spLocks noGrp="1"/>
          </p:cNvSpPr>
          <p:nvPr>
            <p:ph idx="1"/>
          </p:nvPr>
        </p:nvSpPr>
        <p:spPr/>
        <p:txBody>
          <a:bodyPr/>
          <a:lstStyle/>
          <a:p>
            <a:r>
              <a:rPr lang="en-US" dirty="0" smtClean="0"/>
              <a:t>Call a reliable friend and ask for the class notes.</a:t>
            </a:r>
          </a:p>
          <a:p>
            <a:r>
              <a:rPr lang="en-US" dirty="0" smtClean="0"/>
              <a:t>Get the homework assignment and do it as soon as you can.</a:t>
            </a:r>
          </a:p>
          <a:p>
            <a:r>
              <a:rPr lang="en-US" dirty="0" smtClean="0"/>
              <a:t>Communicate with your teacher and ask for guidance in completing missing work.</a:t>
            </a:r>
          </a:p>
          <a:p>
            <a:r>
              <a:rPr lang="en-US" dirty="0" smtClean="0"/>
              <a:t>Take ownership for what you missed.</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Summers and Holidays</a:t>
            </a:r>
            <a:endParaRPr lang="en-US" dirty="0"/>
          </a:p>
        </p:txBody>
      </p:sp>
      <p:sp>
        <p:nvSpPr>
          <p:cNvPr id="3" name="Content Placeholder 2"/>
          <p:cNvSpPr>
            <a:spLocks noGrp="1"/>
          </p:cNvSpPr>
          <p:nvPr>
            <p:ph idx="1"/>
          </p:nvPr>
        </p:nvSpPr>
        <p:spPr/>
        <p:txBody>
          <a:bodyPr>
            <a:normAutofit fontScale="92500"/>
          </a:bodyPr>
          <a:lstStyle/>
          <a:p>
            <a:r>
              <a:rPr lang="en-US" dirty="0" smtClean="0"/>
              <a:t>Some students think that school holidays are no-work times. But people are happiest (and most successful) when they are growing and learning. Make good use of your free hours by:</a:t>
            </a:r>
          </a:p>
          <a:p>
            <a:pPr lvl="1"/>
            <a:r>
              <a:rPr lang="en-US" dirty="0" smtClean="0"/>
              <a:t>Reading books and articles that will expand your world of information and experience.</a:t>
            </a:r>
          </a:p>
          <a:p>
            <a:pPr lvl="1"/>
            <a:r>
              <a:rPr lang="en-US" dirty="0" smtClean="0"/>
              <a:t>Writing journals and letters that allow you to express your feelings and observations about your experiences.</a:t>
            </a:r>
          </a:p>
          <a:p>
            <a:pPr lvl="1"/>
            <a:r>
              <a:rPr lang="en-US" dirty="0" smtClean="0"/>
              <a:t>Talking and interacting with friends, family, fellow workers, and neighbors.</a:t>
            </a:r>
          </a:p>
          <a:p>
            <a:pPr lvl="1"/>
            <a:r>
              <a:rPr lang="en-US" dirty="0" smtClean="0"/>
              <a:t>Limit your use of electronic devices to develop the full range of your intellect and spirit.</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543800" cy="1143000"/>
          </a:xfrm>
        </p:spPr>
        <p:txBody>
          <a:bodyPr>
            <a:normAutofit/>
          </a:bodyPr>
          <a:lstStyle/>
          <a:p>
            <a:r>
              <a:rPr lang="en-US" sz="2800" dirty="0" smtClean="0"/>
              <a:t>The MYTH OF THE LEVEL PLAYING FIELD</a:t>
            </a:r>
            <a:endParaRPr lang="en-US" sz="2800" dirty="0"/>
          </a:p>
        </p:txBody>
      </p:sp>
      <p:sp>
        <p:nvSpPr>
          <p:cNvPr id="3" name="Content Placeholder 2"/>
          <p:cNvSpPr>
            <a:spLocks noGrp="1"/>
          </p:cNvSpPr>
          <p:nvPr>
            <p:ph idx="1"/>
          </p:nvPr>
        </p:nvSpPr>
        <p:spPr/>
        <p:txBody>
          <a:bodyPr/>
          <a:lstStyle/>
          <a:p>
            <a:r>
              <a:rPr lang="en-US" dirty="0" smtClean="0"/>
              <a:t>All men (and women) are created equal.  Right?</a:t>
            </a:r>
          </a:p>
          <a:p>
            <a:r>
              <a:rPr lang="en-US" dirty="0" smtClean="0"/>
              <a:t>Well, perhaps. But everyone has some strengths and some weaknesses. Students who succeed capitalize on their strengths and work to overcome their weaknesses.  </a:t>
            </a:r>
          </a:p>
          <a:p>
            <a:r>
              <a:rPr lang="en-US" dirty="0" smtClean="0"/>
              <a:t>Taking charge of your learning is the first step toward success.</a:t>
            </a:r>
            <a:endParaRPr lang="en-US" dirty="0"/>
          </a:p>
        </p:txBody>
      </p:sp>
      <p:sp>
        <p:nvSpPr>
          <p:cNvPr id="6"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822960"/>
          </a:xfrm>
        </p:spPr>
        <p:txBody>
          <a:bodyPr>
            <a:normAutofit fontScale="90000"/>
          </a:bodyPr>
          <a:lstStyle/>
          <a:p>
            <a:r>
              <a:rPr lang="en-US" dirty="0" smtClean="0"/>
              <a:t>Set High but Reasonable Goals</a:t>
            </a:r>
            <a:endParaRPr lang="en-US" dirty="0"/>
          </a:p>
        </p:txBody>
      </p:sp>
      <p:sp>
        <p:nvSpPr>
          <p:cNvPr id="5" name="Content Placeholder 4"/>
          <p:cNvSpPr>
            <a:spLocks noGrp="1"/>
          </p:cNvSpPr>
          <p:nvPr>
            <p:ph idx="1"/>
          </p:nvPr>
        </p:nvSpPr>
        <p:spPr>
          <a:xfrm>
            <a:off x="457200" y="1143000"/>
            <a:ext cx="7239000" cy="5312736"/>
          </a:xfrm>
        </p:spPr>
        <p:txBody>
          <a:bodyPr>
            <a:normAutofit lnSpcReduction="10000"/>
          </a:bodyPr>
          <a:lstStyle/>
          <a:p>
            <a:r>
              <a:rPr lang="en-US" dirty="0" smtClean="0"/>
              <a:t>Few students go from D to A in a single semester. But with focused attention to the task, good effort, and the guidance and support of knowledgeable teachers, all students can make the most of their talents and intelligence. </a:t>
            </a:r>
          </a:p>
          <a:p>
            <a:r>
              <a:rPr lang="en-US" dirty="0" smtClean="0"/>
              <a:t>Set goals you can reach, and then put everything you have into the task. Learning, after all, is not about what you GET but about what you DO.  </a:t>
            </a:r>
          </a:p>
          <a:p>
            <a:pPr>
              <a:buNone/>
            </a:pPr>
            <a:endParaRPr lang="en-US" dirty="0" smtClean="0"/>
          </a:p>
          <a:p>
            <a:pPr>
              <a:buNone/>
            </a:pPr>
            <a:r>
              <a:rPr lang="en-US" i="1" dirty="0" smtClean="0"/>
              <a:t>“A man’s reach should exceed his grasp, or what’s a heaven for?”</a:t>
            </a:r>
          </a:p>
          <a:p>
            <a:pPr lvl="8"/>
            <a:r>
              <a:rPr lang="en-US" sz="1800" dirty="0" smtClean="0"/>
              <a:t>Robert Browning </a:t>
            </a:r>
            <a:endParaRPr lang="en-US" sz="1800" dirty="0"/>
          </a:p>
        </p:txBody>
      </p:sp>
      <p:sp>
        <p:nvSpPr>
          <p:cNvPr id="6"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I take charge?</a:t>
            </a:r>
            <a:endParaRPr lang="en-US" dirty="0"/>
          </a:p>
        </p:txBody>
      </p:sp>
      <p:sp>
        <p:nvSpPr>
          <p:cNvPr id="3" name="Content Placeholder 2"/>
          <p:cNvSpPr>
            <a:spLocks noGrp="1"/>
          </p:cNvSpPr>
          <p:nvPr>
            <p:ph idx="1"/>
          </p:nvPr>
        </p:nvSpPr>
        <p:spPr/>
        <p:txBody>
          <a:bodyPr/>
          <a:lstStyle/>
          <a:p>
            <a:r>
              <a:rPr lang="en-US" dirty="0" smtClean="0"/>
              <a:t>Most people have the capacity to achieve a great deal.</a:t>
            </a:r>
          </a:p>
          <a:p>
            <a:r>
              <a:rPr lang="en-US" dirty="0" smtClean="0"/>
              <a:t>The question is whether you are willing to do the things that are in the best interests of your success.  </a:t>
            </a:r>
          </a:p>
          <a:p>
            <a:r>
              <a:rPr lang="en-US" dirty="0" smtClean="0"/>
              <a:t>Some behaviors pay off richly, while others undermine your progress.  </a:t>
            </a:r>
          </a:p>
          <a:p>
            <a:r>
              <a:rPr lang="en-US" dirty="0" smtClean="0"/>
              <a:t>You have control over which behaviors you choose.</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What?</a:t>
            </a:r>
            <a:endParaRPr lang="en-US" dirty="0"/>
          </a:p>
        </p:txBody>
      </p:sp>
      <p:sp>
        <p:nvSpPr>
          <p:cNvPr id="3" name="Content Placeholder 2"/>
          <p:cNvSpPr>
            <a:spLocks noGrp="1"/>
          </p:cNvSpPr>
          <p:nvPr>
            <p:ph idx="1"/>
          </p:nvPr>
        </p:nvSpPr>
        <p:spPr/>
        <p:txBody>
          <a:bodyPr/>
          <a:lstStyle/>
          <a:p>
            <a:r>
              <a:rPr lang="en-US" dirty="0" smtClean="0"/>
              <a:t>The first and most obvious thing you can do to succeed is to TRY.  </a:t>
            </a:r>
          </a:p>
          <a:p>
            <a:r>
              <a:rPr lang="en-US" dirty="0" smtClean="0"/>
              <a:t>Avoiding your work, sitting back and dreaming, socializing, and disrupting the lesson the teacher has planned will be counterproductive to your learning and your success.  </a:t>
            </a:r>
          </a:p>
          <a:p>
            <a:r>
              <a:rPr lang="en-US" dirty="0" smtClean="0"/>
              <a:t>Instead, try some of the suggestions on the next slides.</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Readiness</a:t>
            </a:r>
            <a:endParaRPr lang="en-US" dirty="0"/>
          </a:p>
        </p:txBody>
      </p:sp>
      <p:sp>
        <p:nvSpPr>
          <p:cNvPr id="3" name="Content Placeholder 2"/>
          <p:cNvSpPr>
            <a:spLocks noGrp="1"/>
          </p:cNvSpPr>
          <p:nvPr>
            <p:ph idx="1"/>
          </p:nvPr>
        </p:nvSpPr>
        <p:spPr/>
        <p:txBody>
          <a:bodyPr/>
          <a:lstStyle/>
          <a:p>
            <a:r>
              <a:rPr lang="en-US" dirty="0" smtClean="0"/>
              <a:t>Come to class in time to get organized with your books, writing utensils, and assigned papers.  </a:t>
            </a:r>
          </a:p>
          <a:p>
            <a:r>
              <a:rPr lang="en-US" dirty="0" smtClean="0"/>
              <a:t>Spend the time between classes putting yourself in the mental framework for the subject matter to come.  </a:t>
            </a:r>
          </a:p>
          <a:p>
            <a:r>
              <a:rPr lang="en-US" dirty="0" smtClean="0"/>
              <a:t>If you can, choose your seat where you are least likely to be distracted by friends, people passing in the hallway, or anything else that could take your mind away from the lesson.</a:t>
            </a:r>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Approach the Subject</a:t>
            </a:r>
            <a:endParaRPr lang="en-US" dirty="0"/>
          </a:p>
        </p:txBody>
      </p:sp>
      <p:sp>
        <p:nvSpPr>
          <p:cNvPr id="3" name="Content Placeholder 2"/>
          <p:cNvSpPr>
            <a:spLocks noGrp="1"/>
          </p:cNvSpPr>
          <p:nvPr>
            <p:ph idx="1"/>
          </p:nvPr>
        </p:nvSpPr>
        <p:spPr>
          <a:xfrm>
            <a:off x="152400" y="1143000"/>
            <a:ext cx="7848600" cy="5312736"/>
          </a:xfrm>
        </p:spPr>
        <p:txBody>
          <a:bodyPr>
            <a:normAutofit lnSpcReduction="10000"/>
          </a:bodyPr>
          <a:lstStyle/>
          <a:p>
            <a:r>
              <a:rPr lang="en-US" sz="2400" dirty="0" smtClean="0"/>
              <a:t>Know the objective of each class lesson. If you have any doubts, ask your teacher. Here is a small sample of the objectives you might encounter in an AP English Literature and Composition class:</a:t>
            </a:r>
          </a:p>
          <a:p>
            <a:pPr lvl="1"/>
            <a:r>
              <a:rPr lang="en-US" sz="2100" dirty="0" smtClean="0"/>
              <a:t>Understanding the literary purpose of a piece of fiction or poetry.</a:t>
            </a:r>
          </a:p>
          <a:p>
            <a:pPr lvl="1"/>
            <a:r>
              <a:rPr lang="en-US" sz="2100" dirty="0" smtClean="0"/>
              <a:t>Comprehending difficult and sophisticated language.</a:t>
            </a:r>
          </a:p>
          <a:p>
            <a:pPr lvl="1"/>
            <a:r>
              <a:rPr lang="en-US" sz="2100" dirty="0" smtClean="0"/>
              <a:t>Identifying literary devices such as figurative language, tone, and point of view.</a:t>
            </a:r>
          </a:p>
          <a:p>
            <a:pPr lvl="1"/>
            <a:r>
              <a:rPr lang="en-US" sz="2100" dirty="0" smtClean="0"/>
              <a:t>Preparing for an out-of-class writing assignment or writing an impromptu essay.</a:t>
            </a:r>
          </a:p>
          <a:p>
            <a:pPr lvl="1"/>
            <a:r>
              <a:rPr lang="en-US" sz="2100" dirty="0" smtClean="0"/>
              <a:t>Evaluating student-written essays.</a:t>
            </a:r>
          </a:p>
          <a:p>
            <a:pPr lvl="1">
              <a:buNone/>
            </a:pPr>
            <a:endParaRPr lang="en-US" sz="2100" dirty="0" smtClean="0"/>
          </a:p>
          <a:p>
            <a:pPr marL="457200" indent="-457200"/>
            <a:r>
              <a:rPr lang="en-US" sz="2400" dirty="0" smtClean="0"/>
              <a:t>Knowing the goal of the class helps you work to achieve it.</a:t>
            </a:r>
          </a:p>
          <a:p>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lstStyle/>
          <a:p>
            <a:r>
              <a:rPr lang="en-US" dirty="0" smtClean="0"/>
              <a:t>Work?  You bet!</a:t>
            </a:r>
            <a:endParaRPr lang="en-US" dirty="0"/>
          </a:p>
        </p:txBody>
      </p:sp>
      <p:sp>
        <p:nvSpPr>
          <p:cNvPr id="3" name="Content Placeholder 2"/>
          <p:cNvSpPr>
            <a:spLocks noGrp="1"/>
          </p:cNvSpPr>
          <p:nvPr>
            <p:ph idx="1"/>
          </p:nvPr>
        </p:nvSpPr>
        <p:spPr>
          <a:xfrm>
            <a:off x="457200" y="1143000"/>
            <a:ext cx="7239000" cy="5312736"/>
          </a:xfrm>
        </p:spPr>
        <p:txBody>
          <a:bodyPr/>
          <a:lstStyle/>
          <a:p>
            <a:r>
              <a:rPr lang="en-US" dirty="0" smtClean="0"/>
              <a:t>During class, engage with the subject matter in a variety of ways:</a:t>
            </a:r>
          </a:p>
          <a:p>
            <a:pPr lvl="1"/>
            <a:r>
              <a:rPr lang="en-US" dirty="0" smtClean="0"/>
              <a:t>Pay attention to the teacher’s lecture and try to summarize the ideas as the lecture unfolds.</a:t>
            </a:r>
          </a:p>
          <a:p>
            <a:pPr lvl="1"/>
            <a:r>
              <a:rPr lang="en-US" dirty="0" smtClean="0"/>
              <a:t>Participate in class discussion by speaking and listening.</a:t>
            </a:r>
          </a:p>
          <a:p>
            <a:pPr lvl="1"/>
            <a:r>
              <a:rPr lang="en-US" dirty="0" smtClean="0"/>
              <a:t>Ask questions of both the teacher and other students who are participating in the discussion.</a:t>
            </a:r>
          </a:p>
          <a:p>
            <a:pPr lvl="1"/>
            <a:r>
              <a:rPr lang="en-US" dirty="0" smtClean="0"/>
              <a:t>Take notes on the discussion, noting contradictory points of view as well as seeing how ideas build on one another.</a:t>
            </a:r>
          </a:p>
          <a:p>
            <a:pPr lvl="1">
              <a:buNone/>
            </a:pPr>
            <a:endParaRPr lang="en-US" dirty="0" smtClean="0"/>
          </a:p>
          <a:p>
            <a:pPr lvl="1"/>
            <a:endParaRPr lang="en-US" dirty="0" smtClean="0"/>
          </a:p>
          <a:p>
            <a:pPr lvl="1"/>
            <a:endParaRPr lang="en-US" dirty="0"/>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46760"/>
          </a:xfrm>
        </p:spPr>
        <p:txBody>
          <a:bodyPr/>
          <a:lstStyle/>
          <a:p>
            <a:r>
              <a:rPr lang="en-US" dirty="0" smtClean="0"/>
              <a:t>What Kind of Class Notes?</a:t>
            </a:r>
            <a:endParaRPr lang="en-US" dirty="0"/>
          </a:p>
        </p:txBody>
      </p:sp>
      <p:sp>
        <p:nvSpPr>
          <p:cNvPr id="3" name="Content Placeholder 2"/>
          <p:cNvSpPr>
            <a:spLocks noGrp="1"/>
          </p:cNvSpPr>
          <p:nvPr>
            <p:ph idx="1"/>
          </p:nvPr>
        </p:nvSpPr>
        <p:spPr>
          <a:xfrm>
            <a:off x="457200" y="1066800"/>
            <a:ext cx="7239000" cy="5388936"/>
          </a:xfrm>
        </p:spPr>
        <p:txBody>
          <a:bodyPr>
            <a:normAutofit lnSpcReduction="10000"/>
          </a:bodyPr>
          <a:lstStyle/>
          <a:p>
            <a:pPr lvl="1"/>
            <a:r>
              <a:rPr lang="en-US" dirty="0" smtClean="0"/>
              <a:t>Write down facts and words that are new to you.</a:t>
            </a:r>
          </a:p>
          <a:p>
            <a:pPr lvl="1"/>
            <a:r>
              <a:rPr lang="en-US" dirty="0" smtClean="0"/>
              <a:t>Keep a list of positions raised in the discussion, and try to categorize them (Nora </a:t>
            </a:r>
            <a:r>
              <a:rPr lang="en-US" dirty="0" err="1" smtClean="0"/>
              <a:t>Helmer</a:t>
            </a:r>
            <a:r>
              <a:rPr lang="en-US" dirty="0" smtClean="0"/>
              <a:t> as a heroine, as a victim, as a liar, as a good wife, etc.).</a:t>
            </a:r>
          </a:p>
          <a:p>
            <a:pPr lvl="1"/>
            <a:r>
              <a:rPr lang="en-US" dirty="0" smtClean="0"/>
              <a:t>If you own your text, underline significant passages whose importance has been brought to the class’s attention. If you don’t own the text, keep a list of quotations by writing down a few of its words in your notebook and noting the page on which the passage can be found.</a:t>
            </a:r>
          </a:p>
          <a:p>
            <a:pPr lvl="1"/>
            <a:r>
              <a:rPr lang="en-US" dirty="0" smtClean="0"/>
              <a:t>Distinguish between facts, positions, and opinions.  </a:t>
            </a:r>
          </a:p>
          <a:p>
            <a:pPr lvl="1"/>
            <a:r>
              <a:rPr lang="en-US" dirty="0" smtClean="0"/>
              <a:t>Write down all directions and instructions from your teacher.</a:t>
            </a: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fontScale="90000"/>
          </a:bodyPr>
          <a:lstStyle/>
          <a:p>
            <a:r>
              <a:rPr lang="en-US" dirty="0" smtClean="0"/>
              <a:t>How Can I participate in Class Effectively?</a:t>
            </a:r>
            <a:endParaRPr lang="en-US" dirty="0"/>
          </a:p>
        </p:txBody>
      </p:sp>
      <p:sp>
        <p:nvSpPr>
          <p:cNvPr id="3" name="Content Placeholder 2"/>
          <p:cNvSpPr>
            <a:spLocks noGrp="1"/>
          </p:cNvSpPr>
          <p:nvPr>
            <p:ph idx="1"/>
          </p:nvPr>
        </p:nvSpPr>
        <p:spPr>
          <a:xfrm>
            <a:off x="228600" y="1219200"/>
            <a:ext cx="7696200" cy="5236536"/>
          </a:xfrm>
        </p:spPr>
        <p:txBody>
          <a:bodyPr/>
          <a:lstStyle/>
          <a:p>
            <a:r>
              <a:rPr lang="en-US" dirty="0" smtClean="0"/>
              <a:t>The key word here is “effectively.” Some students think that anything they say or do in the classroom counts as “participating.” But the best ways to engage in class are these:</a:t>
            </a:r>
          </a:p>
          <a:p>
            <a:pPr lvl="1"/>
            <a:r>
              <a:rPr lang="en-US" dirty="0" smtClean="0"/>
              <a:t>Ask relevant questions.</a:t>
            </a:r>
          </a:p>
          <a:p>
            <a:pPr lvl="1"/>
            <a:r>
              <a:rPr lang="en-US" dirty="0" smtClean="0"/>
              <a:t>Follow up on others’ ideas and comments.</a:t>
            </a:r>
          </a:p>
          <a:p>
            <a:pPr lvl="1"/>
            <a:r>
              <a:rPr lang="en-US" dirty="0" smtClean="0"/>
              <a:t>Introduce new but related subjects for discussion.</a:t>
            </a:r>
          </a:p>
          <a:p>
            <a:pPr lvl="1"/>
            <a:r>
              <a:rPr lang="en-US" dirty="0" smtClean="0"/>
              <a:t>Participate fully in group work.</a:t>
            </a:r>
          </a:p>
          <a:p>
            <a:pPr lvl="1"/>
            <a:r>
              <a:rPr lang="en-US" dirty="0" smtClean="0"/>
              <a:t>Limit sharing personal experiences to topics directly relevant to the study under way.</a:t>
            </a:r>
          </a:p>
        </p:txBody>
      </p:sp>
      <p:sp>
        <p:nvSpPr>
          <p:cNvPr id="4" name="TextBox 5"/>
          <p:cNvSpPr txBox="1"/>
          <p:nvPr/>
        </p:nvSpPr>
        <p:spPr>
          <a:xfrm>
            <a:off x="2590800" y="6581001"/>
            <a:ext cx="396240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smtClean="0"/>
              <a:t>© 2012 Pearson Education, Inc.</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Opulent.thmx</Template>
  <TotalTime>268</TotalTime>
  <Words>1748</Words>
  <Application>Microsoft Office PowerPoint</Application>
  <PresentationFormat>On-screen Show (4:3)</PresentationFormat>
  <Paragraphs>152</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Trebuchet MS</vt:lpstr>
      <vt:lpstr>Wingdings</vt:lpstr>
      <vt:lpstr>Wingdings 2</vt:lpstr>
      <vt:lpstr>Opulent</vt:lpstr>
      <vt:lpstr>Succeeding  in Class</vt:lpstr>
      <vt:lpstr>The MYTH OF THE LEVEL PLAYING FIELD</vt:lpstr>
      <vt:lpstr>How do I take charge?</vt:lpstr>
      <vt:lpstr>Like What?</vt:lpstr>
      <vt:lpstr>Class Readiness</vt:lpstr>
      <vt:lpstr>Approach the Subject</vt:lpstr>
      <vt:lpstr>Work?  You bet!</vt:lpstr>
      <vt:lpstr>What Kind of Class Notes?</vt:lpstr>
      <vt:lpstr>How Can I participate in Class Effectively?</vt:lpstr>
      <vt:lpstr>Questions. Don’t they make me sound ignorant?</vt:lpstr>
      <vt:lpstr>Group Projects</vt:lpstr>
      <vt:lpstr>Do’s and Don’ts</vt:lpstr>
      <vt:lpstr>Out of Class</vt:lpstr>
      <vt:lpstr>Make Choices</vt:lpstr>
      <vt:lpstr>Studying</vt:lpstr>
      <vt:lpstr>Artisanal Studying</vt:lpstr>
      <vt:lpstr>Set Up a Routine</vt:lpstr>
      <vt:lpstr>When you have to be absent</vt:lpstr>
      <vt:lpstr>Summers and Holidays</vt:lpstr>
      <vt:lpstr>Set High but Reasonable Goals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Succeeding in Class</dc:title>
  <dc:creator>Mary Basson</dc:creator>
  <cp:lastModifiedBy>Amanda Long</cp:lastModifiedBy>
  <cp:revision>77</cp:revision>
  <dcterms:created xsi:type="dcterms:W3CDTF">2011-06-01T01:49:53Z</dcterms:created>
  <dcterms:modified xsi:type="dcterms:W3CDTF">2015-08-11T16:13:05Z</dcterms:modified>
</cp:coreProperties>
</file>