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77" r:id="rId16"/>
    <p:sldId id="278" r:id="rId17"/>
    <p:sldId id="269" r:id="rId18"/>
    <p:sldId id="276" r:id="rId19"/>
    <p:sldId id="271" r:id="rId20"/>
    <p:sldId id="274" r:id="rId21"/>
    <p:sldId id="272" r:id="rId22"/>
    <p:sldId id="273" r:id="rId23"/>
    <p:sldId id="275"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9756305-224D-2543-9091-FB241A2B96FB}" type="datetimeFigureOut">
              <a:rPr lang="en-US" smtClean="0"/>
              <a:pPr/>
              <a:t>8/11/2015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6E3E96CE-D17B-4143-A7EF-3C6BC902EA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756305-224D-2543-9091-FB241A2B96FB}"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96CE-D17B-4143-A7EF-3C6BC902EA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756305-224D-2543-9091-FB241A2B96FB}"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96CE-D17B-4143-A7EF-3C6BC902EA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756305-224D-2543-9091-FB241A2B96FB}"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96CE-D17B-4143-A7EF-3C6BC902EAC5}"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756305-224D-2543-9091-FB241A2B96FB}"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E96CE-D17B-4143-A7EF-3C6BC902EAC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756305-224D-2543-9091-FB241A2B96FB}"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E96CE-D17B-4143-A7EF-3C6BC902EAC5}"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756305-224D-2543-9091-FB241A2B96FB}"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E96CE-D17B-4143-A7EF-3C6BC902EA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756305-224D-2543-9091-FB241A2B96FB}"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E96CE-D17B-4143-A7EF-3C6BC902EAC5}"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56305-224D-2543-9091-FB241A2B96FB}" type="datetimeFigureOut">
              <a:rPr lang="en-US" smtClean="0"/>
              <a:pPr/>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E96CE-D17B-4143-A7EF-3C6BC902EA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9756305-224D-2543-9091-FB241A2B96FB}"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E96CE-D17B-4143-A7EF-3C6BC902EA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9756305-224D-2543-9091-FB241A2B96FB}" type="datetimeFigureOut">
              <a:rPr lang="en-US" smtClean="0"/>
              <a:pPr/>
              <a:t>8/11/2015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E3E96CE-D17B-4143-A7EF-3C6BC902EAC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F9756305-224D-2543-9091-FB241A2B96FB}" type="datetimeFigureOut">
              <a:rPr lang="en-US" smtClean="0"/>
              <a:pPr/>
              <a:t>8/11/2015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6E3E96CE-D17B-4143-A7EF-3C6BC902EA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Success on the AP Essay</a:t>
            </a:r>
            <a:endParaRPr lang="en-US" dirty="0"/>
          </a:p>
        </p:txBody>
      </p:sp>
      <p:sp>
        <p:nvSpPr>
          <p:cNvPr id="3" name="Subtitle 2"/>
          <p:cNvSpPr>
            <a:spLocks noGrp="1"/>
          </p:cNvSpPr>
          <p:nvPr>
            <p:ph type="subTitle" idx="1"/>
          </p:nvPr>
        </p:nvSpPr>
        <p:spPr/>
        <p:txBody>
          <a:bodyPr/>
          <a:lstStyle/>
          <a:p>
            <a:r>
              <a:rPr lang="en-US" dirty="0" smtClean="0"/>
              <a:t>The Art of Literary Argument</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Writing Prompt on John Donne’s sonnet “Death Be Not Proud” might read like this:</a:t>
            </a:r>
          </a:p>
          <a:p>
            <a:endParaRPr lang="en-US" dirty="0" smtClean="0"/>
          </a:p>
          <a:p>
            <a:pPr marL="457200" indent="0">
              <a:buNone/>
            </a:pPr>
            <a:r>
              <a:rPr lang="en-US" dirty="0" smtClean="0">
                <a:latin typeface="Arial Black"/>
                <a:cs typeface="Arial Black"/>
              </a:rPr>
              <a:t>In a well-organized essay, discuss how the poet uses literary devices such as personification, apostrophe, irony, and paradox to convey the speaker’s attitude toward death.</a:t>
            </a:r>
            <a:endParaRPr lang="en-US" dirty="0">
              <a:latin typeface="Arial Black"/>
              <a:cs typeface="Arial Black"/>
            </a:endParaRPr>
          </a:p>
        </p:txBody>
      </p:sp>
      <p:sp>
        <p:nvSpPr>
          <p:cNvPr id="3" name="Title 2"/>
          <p:cNvSpPr>
            <a:spLocks noGrp="1"/>
          </p:cNvSpPr>
          <p:nvPr>
            <p:ph type="title"/>
          </p:nvPr>
        </p:nvSpPr>
        <p:spPr/>
        <p:txBody>
          <a:bodyPr>
            <a:normAutofit fontScale="90000"/>
          </a:bodyPr>
          <a:lstStyle/>
          <a:p>
            <a:r>
              <a:rPr lang="en-US" dirty="0" smtClean="0"/>
              <a:t>Sample Free Response Question </a:t>
            </a:r>
            <a:br>
              <a:rPr lang="en-US" dirty="0" smtClean="0"/>
            </a:br>
            <a:r>
              <a:rPr lang="en-US" dirty="0" smtClean="0"/>
              <a:t>on a Poem</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Inadequate Support, I.</a:t>
            </a:r>
            <a:endParaRPr lang="en-US" dirty="0"/>
          </a:p>
        </p:txBody>
      </p:sp>
      <p:sp>
        <p:nvSpPr>
          <p:cNvPr id="5" name="Content Placeholder 4"/>
          <p:cNvSpPr>
            <a:spLocks noGrp="1"/>
          </p:cNvSpPr>
          <p:nvPr>
            <p:ph idx="1"/>
          </p:nvPr>
        </p:nvSpPr>
        <p:spPr/>
        <p:txBody>
          <a:bodyPr>
            <a:normAutofit/>
          </a:bodyPr>
          <a:lstStyle/>
          <a:p>
            <a:r>
              <a:rPr lang="en-US" sz="2600" b="1" dirty="0" smtClean="0"/>
              <a:t>A Poor Example: </a:t>
            </a:r>
            <a:r>
              <a:rPr lang="en-US" sz="2600" dirty="0" smtClean="0"/>
              <a:t>John Donne uses personification, a device of making an inanimate object animate, in the poem.</a:t>
            </a:r>
          </a:p>
          <a:p>
            <a:pPr>
              <a:buNone/>
            </a:pPr>
            <a:endParaRPr lang="en-US" sz="2600" dirty="0" smtClean="0"/>
          </a:p>
          <a:p>
            <a:r>
              <a:rPr lang="en-US" sz="2600" dirty="0" smtClean="0"/>
              <a:t>Yes, but what we have here is a definition, not an analysis. The writer doesn’t address the “speaker’s attitude toward death.” This writer just points to the personification. </a:t>
            </a:r>
          </a:p>
          <a:p>
            <a:endParaRPr lang="en-US" dirty="0" smtClean="0"/>
          </a:p>
        </p:txBody>
      </p:sp>
      <p:sp>
        <p:nvSpPr>
          <p:cNvPr id="6"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b="1" dirty="0" smtClean="0"/>
              <a:t>Another Poor Example: </a:t>
            </a:r>
            <a:r>
              <a:rPr lang="en-US" sz="2600" dirty="0" smtClean="0"/>
              <a:t>John Donne uses personification to show that death is alive.</a:t>
            </a:r>
          </a:p>
          <a:p>
            <a:pPr>
              <a:buNone/>
            </a:pPr>
            <a:endParaRPr lang="en-US" sz="2600" dirty="0" smtClean="0"/>
          </a:p>
          <a:p>
            <a:r>
              <a:rPr lang="en-US" sz="2600" dirty="0" smtClean="0"/>
              <a:t>Yes, but the prompt asks us to address how the personification conveys the “speaker’s attitude” toward death. This is a simplistic response </a:t>
            </a:r>
            <a:br>
              <a:rPr lang="en-US" sz="2600" dirty="0" smtClean="0"/>
            </a:br>
            <a:r>
              <a:rPr lang="en-US" sz="2600" dirty="0" smtClean="0"/>
              <a:t>to the task. How, we should ask, does the speaker feel about this real presence of death in his life? </a:t>
            </a:r>
          </a:p>
          <a:p>
            <a:endParaRPr lang="en-US" dirty="0"/>
          </a:p>
        </p:txBody>
      </p:sp>
      <p:sp>
        <p:nvSpPr>
          <p:cNvPr id="3" name="Title 2"/>
          <p:cNvSpPr>
            <a:spLocks noGrp="1"/>
          </p:cNvSpPr>
          <p:nvPr>
            <p:ph type="title"/>
          </p:nvPr>
        </p:nvSpPr>
        <p:spPr/>
        <p:txBody>
          <a:bodyPr/>
          <a:lstStyle/>
          <a:p>
            <a:r>
              <a:rPr lang="en-US" dirty="0" smtClean="0"/>
              <a:t>Inadequate Support, II</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Autofit/>
          </a:bodyPr>
          <a:lstStyle/>
          <a:p>
            <a:r>
              <a:rPr lang="en-US" sz="2400" b="1" dirty="0" smtClean="0"/>
              <a:t>A Good Example: </a:t>
            </a:r>
            <a:r>
              <a:rPr lang="en-US" sz="2400" dirty="0" smtClean="0"/>
              <a:t>When the speaker personifies death, directly addressing death in an apostrophe and even belittling his opponent with “poor death,” he shows his desire to master death and thus overcome his own fear.</a:t>
            </a:r>
          </a:p>
          <a:p>
            <a:pPr lvl="1"/>
            <a:endParaRPr lang="en-US" sz="2400" dirty="0" smtClean="0"/>
          </a:p>
          <a:p>
            <a:r>
              <a:rPr lang="en-US" sz="2400" b="1" dirty="0" smtClean="0"/>
              <a:t>Another Good Example: </a:t>
            </a:r>
            <a:r>
              <a:rPr lang="en-US" sz="2400" dirty="0" smtClean="0"/>
              <a:t>The speaker personifies death in a direct challenge, the way the schoolyard hero confronts the bully, showing the speaker’s sense that death needs to be brought in line, put in perspective, and learn his place. In doing so, the speaker reveals his own self-confidence of spiritual immortality.</a:t>
            </a:r>
            <a:endParaRPr lang="en-US" sz="2400" dirty="0"/>
          </a:p>
        </p:txBody>
      </p:sp>
      <p:sp>
        <p:nvSpPr>
          <p:cNvPr id="3" name="Title 2"/>
          <p:cNvSpPr>
            <a:spLocks noGrp="1"/>
          </p:cNvSpPr>
          <p:nvPr>
            <p:ph type="title"/>
          </p:nvPr>
        </p:nvSpPr>
        <p:spPr>
          <a:xfrm>
            <a:off x="457200" y="0"/>
            <a:ext cx="8229600" cy="1066800"/>
          </a:xfrm>
        </p:spPr>
        <p:txBody>
          <a:bodyPr/>
          <a:lstStyle/>
          <a:p>
            <a:r>
              <a:rPr lang="en-US" dirty="0" smtClean="0"/>
              <a:t>Bet</a:t>
            </a:r>
            <a:r>
              <a:rPr lang="en-US" sz="3600" dirty="0" smtClean="0"/>
              <a:t>ter Support</a:t>
            </a:r>
            <a:endParaRPr lang="en-US" sz="3600"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257800"/>
          </a:xfrm>
        </p:spPr>
        <p:txBody>
          <a:bodyPr>
            <a:normAutofit fontScale="92500"/>
          </a:bodyPr>
          <a:lstStyle/>
          <a:p>
            <a:r>
              <a:rPr lang="en-US" sz="2595" dirty="0" smtClean="0"/>
              <a:t>Once you have identified the literary device you want to discuss, consider using some of these words to tie the device to its purpose in the passage:</a:t>
            </a:r>
          </a:p>
          <a:p>
            <a:pPr lvl="2"/>
            <a:r>
              <a:rPr lang="en-US" dirty="0" smtClean="0"/>
              <a:t>Show</a:t>
            </a:r>
          </a:p>
          <a:p>
            <a:pPr lvl="2"/>
            <a:r>
              <a:rPr lang="en-US" dirty="0" smtClean="0"/>
              <a:t>Reveal</a:t>
            </a:r>
          </a:p>
          <a:p>
            <a:pPr lvl="2"/>
            <a:r>
              <a:rPr lang="en-US" dirty="0" smtClean="0"/>
              <a:t>Indicate</a:t>
            </a:r>
          </a:p>
          <a:p>
            <a:pPr lvl="2"/>
            <a:r>
              <a:rPr lang="en-US" dirty="0" smtClean="0"/>
              <a:t>Points to</a:t>
            </a:r>
          </a:p>
          <a:p>
            <a:pPr lvl="2"/>
            <a:r>
              <a:rPr lang="en-US" dirty="0" smtClean="0"/>
              <a:t>Suggests</a:t>
            </a:r>
          </a:p>
          <a:p>
            <a:r>
              <a:rPr lang="en-US" sz="2600" b="1" dirty="0" smtClean="0"/>
              <a:t>Example: </a:t>
            </a:r>
            <a:r>
              <a:rPr lang="en-US" sz="2600" dirty="0" smtClean="0"/>
              <a:t>The use of apostrophe not only </a:t>
            </a:r>
            <a:r>
              <a:rPr lang="en-US" sz="2600" i="1" dirty="0" smtClean="0"/>
              <a:t>shows </a:t>
            </a:r>
            <a:r>
              <a:rPr lang="en-US" sz="2600" dirty="0" smtClean="0"/>
              <a:t>that that speaker has personified death to bring him to the level of a human being but also </a:t>
            </a:r>
            <a:r>
              <a:rPr lang="en-US" sz="2600" i="1" dirty="0" smtClean="0"/>
              <a:t>suggests </a:t>
            </a:r>
            <a:r>
              <a:rPr lang="en-US" sz="2600" dirty="0" smtClean="0"/>
              <a:t>that the speaker has put on a brave front before his enemy, even taunting him.</a:t>
            </a:r>
          </a:p>
          <a:p>
            <a:pPr lvl="2"/>
            <a:endParaRPr lang="en-US" dirty="0"/>
          </a:p>
        </p:txBody>
      </p:sp>
      <p:sp>
        <p:nvSpPr>
          <p:cNvPr id="3" name="Title 2"/>
          <p:cNvSpPr>
            <a:spLocks noGrp="1"/>
          </p:cNvSpPr>
          <p:nvPr>
            <p:ph type="title"/>
          </p:nvPr>
        </p:nvSpPr>
        <p:spPr>
          <a:xfrm>
            <a:off x="457200" y="122238"/>
            <a:ext cx="8229600" cy="792162"/>
          </a:xfrm>
        </p:spPr>
        <p:txBody>
          <a:bodyPr>
            <a:normAutofit/>
          </a:bodyPr>
          <a:lstStyle/>
          <a:p>
            <a:r>
              <a:rPr lang="en-US" sz="3600" dirty="0" smtClean="0"/>
              <a:t>Words That Help Support</a:t>
            </a:r>
            <a:endParaRPr lang="en-US" sz="3600"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Q.  If the prompt names literary devices as </a:t>
            </a:r>
            <a:br>
              <a:rPr lang="en-US" dirty="0" smtClean="0"/>
            </a:br>
            <a:r>
              <a:rPr lang="en-US" dirty="0" smtClean="0"/>
              <a:t>it does in the sample (</a:t>
            </a:r>
            <a:r>
              <a:rPr lang="en-US" dirty="0" smtClean="0">
                <a:cs typeface="Arial Black"/>
              </a:rPr>
              <a:t>literary devices such </a:t>
            </a:r>
            <a:br>
              <a:rPr lang="en-US" dirty="0" smtClean="0">
                <a:cs typeface="Arial Black"/>
              </a:rPr>
            </a:br>
            <a:r>
              <a:rPr lang="en-US" dirty="0" smtClean="0">
                <a:cs typeface="Arial Black"/>
              </a:rPr>
              <a:t>as personification, apostrophe, irony, and paradox), is it necessary to use all of those devices that are named?</a:t>
            </a:r>
          </a:p>
          <a:p>
            <a:pPr>
              <a:buNone/>
            </a:pPr>
            <a:endParaRPr lang="en-US" dirty="0" smtClean="0">
              <a:cs typeface="Arial Black"/>
            </a:endParaRPr>
          </a:p>
          <a:p>
            <a:r>
              <a:rPr lang="en-US" dirty="0" smtClean="0">
                <a:cs typeface="Arial Black"/>
              </a:rPr>
              <a:t>A.  If the prompt says “such as,” the examiners are making suggestions but not insisting on specific literary devices. That said, it might still be a good idea to use as many of the named devices as possible. </a:t>
            </a:r>
          </a:p>
          <a:p>
            <a:endParaRPr lang="en-US" dirty="0" smtClean="0">
              <a:cs typeface="Arial Black"/>
            </a:endParaRPr>
          </a:p>
          <a:p>
            <a:endParaRPr lang="en-US" dirty="0"/>
          </a:p>
        </p:txBody>
      </p:sp>
      <p:sp>
        <p:nvSpPr>
          <p:cNvPr id="3" name="Title 2"/>
          <p:cNvSpPr>
            <a:spLocks noGrp="1"/>
          </p:cNvSpPr>
          <p:nvPr>
            <p:ph type="title"/>
          </p:nvPr>
        </p:nvSpPr>
        <p:spPr/>
        <p:txBody>
          <a:bodyPr>
            <a:normAutofit fontScale="90000"/>
          </a:bodyPr>
          <a:lstStyle/>
          <a:p>
            <a:r>
              <a:rPr lang="en-US" dirty="0" smtClean="0"/>
              <a:t>Common Question #1</a:t>
            </a:r>
            <a:br>
              <a:rPr lang="en-US" dirty="0" smtClean="0"/>
            </a:b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  What if the prompt says “discuss the poet’s use of personification, apostrophe, and paradox”?</a:t>
            </a:r>
          </a:p>
          <a:p>
            <a:pPr>
              <a:buNone/>
            </a:pPr>
            <a:endParaRPr lang="en-US" dirty="0" smtClean="0"/>
          </a:p>
          <a:p>
            <a:r>
              <a:rPr lang="en-US" dirty="0" smtClean="0"/>
              <a:t>A.  This question format asks for a specific response, and you must include all of the literary devices in your essay or risk getting </a:t>
            </a:r>
            <a:br>
              <a:rPr lang="en-US" dirty="0" smtClean="0"/>
            </a:br>
            <a:r>
              <a:rPr lang="en-US" dirty="0" smtClean="0"/>
              <a:t>a lower score.</a:t>
            </a:r>
            <a:endParaRPr lang="en-US" dirty="0"/>
          </a:p>
        </p:txBody>
      </p:sp>
      <p:sp>
        <p:nvSpPr>
          <p:cNvPr id="3" name="Title 2"/>
          <p:cNvSpPr>
            <a:spLocks noGrp="1"/>
          </p:cNvSpPr>
          <p:nvPr>
            <p:ph type="title"/>
          </p:nvPr>
        </p:nvSpPr>
        <p:spPr/>
        <p:txBody>
          <a:bodyPr>
            <a:normAutofit/>
          </a:bodyPr>
          <a:lstStyle/>
          <a:p>
            <a:r>
              <a:rPr lang="en-US" sz="3700" dirty="0" smtClean="0"/>
              <a:t>Common Question #2</a:t>
            </a:r>
            <a:endParaRPr lang="en-US" sz="3700"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Writing Prompt on the opening paragraphs from Katherine Mansfield’s “Miss Brill” might read like this:</a:t>
            </a:r>
          </a:p>
          <a:p>
            <a:endParaRPr lang="en-US" dirty="0" smtClean="0"/>
          </a:p>
          <a:p>
            <a:pPr indent="0">
              <a:buNone/>
            </a:pPr>
            <a:r>
              <a:rPr lang="en-US" b="1" dirty="0" smtClean="0">
                <a:latin typeface="Arial"/>
                <a:cs typeface="Arial"/>
              </a:rPr>
              <a:t>In a well-organized essay, discuss how the author uses connotation, imagery, and point of view to convey Miss Brill’s perception of her life.</a:t>
            </a:r>
          </a:p>
          <a:p>
            <a:endParaRPr lang="en-US" dirty="0"/>
          </a:p>
        </p:txBody>
      </p:sp>
      <p:sp>
        <p:nvSpPr>
          <p:cNvPr id="3" name="Title 2"/>
          <p:cNvSpPr>
            <a:spLocks noGrp="1"/>
          </p:cNvSpPr>
          <p:nvPr>
            <p:ph type="title"/>
          </p:nvPr>
        </p:nvSpPr>
        <p:spPr/>
        <p:txBody>
          <a:bodyPr>
            <a:normAutofit fontScale="90000"/>
          </a:bodyPr>
          <a:lstStyle/>
          <a:p>
            <a:r>
              <a:rPr lang="en-US" dirty="0" smtClean="0"/>
              <a:t>Sample Free Response Question </a:t>
            </a:r>
            <a:br>
              <a:rPr lang="en-US" dirty="0" smtClean="0"/>
            </a:br>
            <a:r>
              <a:rPr lang="en-US" dirty="0" smtClean="0"/>
              <a:t>on a Prose Passage</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Follow the same approach to the prose analysis as to the poetry analysis.</a:t>
            </a:r>
          </a:p>
          <a:p>
            <a:pPr lvl="1"/>
            <a:r>
              <a:rPr lang="en-US" dirty="0" smtClean="0"/>
              <a:t>Don’t just FIND the literary devices; SHOW how they are used to convey MEANING.</a:t>
            </a:r>
          </a:p>
          <a:p>
            <a:pPr lvl="1"/>
            <a:r>
              <a:rPr lang="en-US" dirty="0" smtClean="0"/>
              <a:t>Use the LANGUAGE of SUPPORT.</a:t>
            </a:r>
          </a:p>
          <a:p>
            <a:endParaRPr lang="en-US" dirty="0" smtClean="0"/>
          </a:p>
          <a:p>
            <a:r>
              <a:rPr lang="en-US" sz="2000" b="1" dirty="0" smtClean="0"/>
              <a:t>Example:  </a:t>
            </a:r>
            <a:r>
              <a:rPr lang="en-US" sz="2000" dirty="0" smtClean="0"/>
              <a:t>Mansfield’s use of cold images as in “faint chill” and “chill from a glass of iced water” help reveal the protagonist’s motivation to wear her prized fox fur.</a:t>
            </a:r>
            <a:endParaRPr lang="en-US" sz="2000" dirty="0"/>
          </a:p>
        </p:txBody>
      </p:sp>
      <p:sp>
        <p:nvSpPr>
          <p:cNvPr id="3" name="Title 2"/>
          <p:cNvSpPr>
            <a:spLocks noGrp="1"/>
          </p:cNvSpPr>
          <p:nvPr>
            <p:ph type="title"/>
          </p:nvPr>
        </p:nvSpPr>
        <p:spPr/>
        <p:txBody>
          <a:bodyPr/>
          <a:lstStyle/>
          <a:p>
            <a:r>
              <a:rPr lang="en-US" dirty="0" smtClean="0"/>
              <a:t>Approach to the Prose Analysis</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410200"/>
          </a:xfrm>
        </p:spPr>
        <p:txBody>
          <a:bodyPr>
            <a:normAutofit fontScale="77500" lnSpcReduction="20000"/>
          </a:bodyPr>
          <a:lstStyle/>
          <a:p>
            <a:r>
              <a:rPr lang="en-US" dirty="0" smtClean="0"/>
              <a:t>The Open Question asks the writer to consider how a topic is used in a work of literary merit. The writer may choose his or her own novel or play to discuss in the Open Question essay, though a list of titles is provided to suggest some possibilities.</a:t>
            </a:r>
          </a:p>
          <a:p>
            <a:pPr>
              <a:lnSpc>
                <a:spcPts val="1820"/>
              </a:lnSpc>
            </a:pPr>
            <a:endParaRPr lang="en-US" dirty="0" smtClean="0"/>
          </a:p>
          <a:p>
            <a:r>
              <a:rPr lang="en-US" dirty="0" smtClean="0"/>
              <a:t>Here is a sample question. Note that the prompt is followed by the direct assignment.</a:t>
            </a:r>
          </a:p>
          <a:p>
            <a:pPr>
              <a:lnSpc>
                <a:spcPts val="1820"/>
              </a:lnSpc>
              <a:buNone/>
            </a:pPr>
            <a:endParaRPr lang="en-US" dirty="0" smtClean="0"/>
          </a:p>
          <a:p>
            <a:pPr indent="0">
              <a:buNone/>
            </a:pPr>
            <a:r>
              <a:rPr lang="en-US" dirty="0" smtClean="0">
                <a:latin typeface="Arial Black"/>
                <a:cs typeface="Arial Black"/>
              </a:rPr>
              <a:t>The physical property where a character lives (house, apartment, estate, castle, tent, cave) often has a direct bearing on the choices the character makes and the consequences of his choices.</a:t>
            </a:r>
          </a:p>
          <a:p>
            <a:pPr indent="0">
              <a:spcBef>
                <a:spcPts val="1000"/>
              </a:spcBef>
              <a:buNone/>
            </a:pPr>
            <a:r>
              <a:rPr lang="en-US" dirty="0" smtClean="0">
                <a:latin typeface="Arial Black"/>
                <a:cs typeface="Arial Black"/>
              </a:rPr>
              <a:t>Select a novel or play in which where a character lives influences his or her actions, and show how the character’s response to this place helps reveal the themes of the work as a whole.</a:t>
            </a:r>
          </a:p>
          <a:p>
            <a:pPr>
              <a:buNone/>
            </a:pPr>
            <a:endParaRPr lang="en-US" dirty="0"/>
          </a:p>
        </p:txBody>
      </p:sp>
      <p:sp>
        <p:nvSpPr>
          <p:cNvPr id="3" name="Title 2"/>
          <p:cNvSpPr>
            <a:spLocks noGrp="1"/>
          </p:cNvSpPr>
          <p:nvPr>
            <p:ph type="title"/>
          </p:nvPr>
        </p:nvSpPr>
        <p:spPr>
          <a:xfrm>
            <a:off x="457200" y="274638"/>
            <a:ext cx="8229600" cy="792162"/>
          </a:xfrm>
        </p:spPr>
        <p:txBody>
          <a:bodyPr>
            <a:normAutofit/>
          </a:bodyPr>
          <a:lstStyle/>
          <a:p>
            <a:r>
              <a:rPr lang="en-US" sz="3600" dirty="0" smtClean="0"/>
              <a:t>Sample Open Question</a:t>
            </a:r>
            <a:endParaRPr lang="en-US" sz="3600"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Free Response section of the AP examination asks you to write three essays </a:t>
            </a:r>
            <a:br>
              <a:rPr lang="en-US" dirty="0" smtClean="0"/>
            </a:br>
            <a:r>
              <a:rPr lang="en-US" dirty="0" smtClean="0"/>
              <a:t>in 120 minutes.  </a:t>
            </a:r>
          </a:p>
          <a:p>
            <a:pPr lvl="1"/>
            <a:r>
              <a:rPr lang="en-US" dirty="0" smtClean="0"/>
              <a:t>In a sense, it is three tasks.  </a:t>
            </a:r>
          </a:p>
          <a:p>
            <a:pPr lvl="1"/>
            <a:r>
              <a:rPr lang="en-US" dirty="0" smtClean="0"/>
              <a:t>For two of these essays, you will be provided with a passage to analyze.  </a:t>
            </a:r>
          </a:p>
          <a:p>
            <a:pPr lvl="1"/>
            <a:r>
              <a:rPr lang="en-US" dirty="0" smtClean="0"/>
              <a:t>For the third, you will be asked to respond to a prompt on a novel or play.</a:t>
            </a:r>
          </a:p>
        </p:txBody>
      </p:sp>
      <p:sp>
        <p:nvSpPr>
          <p:cNvPr id="3" name="Title 2"/>
          <p:cNvSpPr>
            <a:spLocks noGrp="1"/>
          </p:cNvSpPr>
          <p:nvPr>
            <p:ph type="title"/>
          </p:nvPr>
        </p:nvSpPr>
        <p:spPr/>
        <p:txBody>
          <a:bodyPr/>
          <a:lstStyle/>
          <a:p>
            <a:r>
              <a:rPr lang="en-US" dirty="0" smtClean="0"/>
              <a:t>The Task</a:t>
            </a:r>
            <a:endParaRPr lang="en-US" dirty="0"/>
          </a:p>
        </p:txBody>
      </p:sp>
      <p:sp>
        <p:nvSpPr>
          <p:cNvPr id="5"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Once again, the question asks the writer to consider two things—how the character’s </a:t>
            </a:r>
            <a:r>
              <a:rPr lang="en-US" i="1" dirty="0" smtClean="0"/>
              <a:t>response to a physical living place </a:t>
            </a:r>
            <a:r>
              <a:rPr lang="en-US" dirty="0" smtClean="0"/>
              <a:t>helps </a:t>
            </a:r>
            <a:r>
              <a:rPr lang="en-US" i="1" dirty="0" smtClean="0"/>
              <a:t>reveal a theme </a:t>
            </a:r>
            <a:r>
              <a:rPr lang="en-US" dirty="0" smtClean="0"/>
              <a:t>of the novel or play.</a:t>
            </a:r>
            <a:endParaRPr lang="en-US" dirty="0"/>
          </a:p>
        </p:txBody>
      </p:sp>
      <p:sp>
        <p:nvSpPr>
          <p:cNvPr id="3" name="Title 2"/>
          <p:cNvSpPr>
            <a:spLocks noGrp="1"/>
          </p:cNvSpPr>
          <p:nvPr>
            <p:ph type="title"/>
          </p:nvPr>
        </p:nvSpPr>
        <p:spPr/>
        <p:txBody>
          <a:bodyPr/>
          <a:lstStyle/>
          <a:p>
            <a:r>
              <a:rPr lang="en-US" dirty="0" smtClean="0"/>
              <a:t>Dual Tasks</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500" b="1" dirty="0" smtClean="0"/>
              <a:t>Poor Example:  </a:t>
            </a:r>
            <a:r>
              <a:rPr lang="en-US" sz="2500" dirty="0" smtClean="0"/>
              <a:t>In </a:t>
            </a:r>
            <a:r>
              <a:rPr lang="en-US" sz="2500" i="1" dirty="0" smtClean="0"/>
              <a:t>The Count of Monte Cristo</a:t>
            </a:r>
            <a:r>
              <a:rPr lang="en-US" sz="2500" dirty="0" smtClean="0"/>
              <a:t>, Edmond </a:t>
            </a:r>
            <a:r>
              <a:rPr lang="en-US" sz="2500" dirty="0" err="1" smtClean="0"/>
              <a:t>Dantes</a:t>
            </a:r>
            <a:r>
              <a:rPr lang="en-US" sz="2500" dirty="0" smtClean="0"/>
              <a:t> is wrongly imprisoned in the Chateau </a:t>
            </a:r>
            <a:r>
              <a:rPr lang="en-US" sz="2500" dirty="0" err="1" smtClean="0"/>
              <a:t>d’If</a:t>
            </a:r>
            <a:r>
              <a:rPr lang="en-US" sz="2500" dirty="0" smtClean="0"/>
              <a:t>, and he becomes depressed until he meets the </a:t>
            </a:r>
            <a:r>
              <a:rPr lang="en-US" sz="2500" dirty="0" err="1" smtClean="0"/>
              <a:t>Abbe</a:t>
            </a:r>
            <a:r>
              <a:rPr lang="en-US" sz="2500" dirty="0" smtClean="0"/>
              <a:t> who helps him escape his prison environment. The prison is dark and lonely, and </a:t>
            </a:r>
            <a:r>
              <a:rPr lang="en-US" sz="2500" dirty="0" err="1" smtClean="0"/>
              <a:t>Dantes</a:t>
            </a:r>
            <a:r>
              <a:rPr lang="en-US" sz="2500" dirty="0" smtClean="0"/>
              <a:t> dislikes being there.</a:t>
            </a:r>
          </a:p>
          <a:p>
            <a:pPr>
              <a:buNone/>
            </a:pPr>
            <a:endParaRPr lang="en-US" sz="2500" dirty="0" smtClean="0"/>
          </a:p>
          <a:p>
            <a:r>
              <a:rPr lang="en-US" sz="2500" dirty="0" smtClean="0"/>
              <a:t>There’s no analysis here; this is just plot summary.</a:t>
            </a:r>
            <a:endParaRPr lang="en-US" sz="2500" dirty="0"/>
          </a:p>
        </p:txBody>
      </p:sp>
      <p:sp>
        <p:nvSpPr>
          <p:cNvPr id="3" name="Title 2"/>
          <p:cNvSpPr>
            <a:spLocks noGrp="1"/>
          </p:cNvSpPr>
          <p:nvPr>
            <p:ph type="title"/>
          </p:nvPr>
        </p:nvSpPr>
        <p:spPr/>
        <p:txBody>
          <a:bodyPr/>
          <a:lstStyle/>
          <a:p>
            <a:r>
              <a:rPr lang="en-US" dirty="0" smtClean="0"/>
              <a:t>Inadequate Support</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52728"/>
            <a:ext cx="8229600" cy="4843272"/>
          </a:xfrm>
        </p:spPr>
        <p:txBody>
          <a:bodyPr>
            <a:normAutofit fontScale="92500"/>
          </a:bodyPr>
          <a:lstStyle/>
          <a:p>
            <a:pPr indent="0">
              <a:buNone/>
            </a:pPr>
            <a:r>
              <a:rPr lang="en-US" sz="2800" dirty="0" smtClean="0"/>
              <a:t>In </a:t>
            </a:r>
            <a:r>
              <a:rPr lang="en-US" sz="2800" i="1" dirty="0" smtClean="0"/>
              <a:t>The Count of Monte Cristo</a:t>
            </a:r>
            <a:r>
              <a:rPr lang="en-US" sz="2800" dirty="0" smtClean="0"/>
              <a:t>, </a:t>
            </a:r>
            <a:r>
              <a:rPr lang="en-US" dirty="0" smtClean="0"/>
              <a:t>when Edmond </a:t>
            </a:r>
            <a:r>
              <a:rPr lang="en-US" dirty="0" err="1" smtClean="0"/>
              <a:t>Dantes</a:t>
            </a:r>
            <a:r>
              <a:rPr lang="en-US" dirty="0" smtClean="0"/>
              <a:t> is imprisoned in the Chateau </a:t>
            </a:r>
            <a:r>
              <a:rPr lang="en-US" dirty="0" err="1" smtClean="0"/>
              <a:t>d’If</a:t>
            </a:r>
            <a:r>
              <a:rPr lang="en-US" dirty="0" smtClean="0"/>
              <a:t>, the darkness and isolation initially threaten to lead him to despair, but in time he uses his removal from the outside world to learn languages, history, and strategies for success in society.  Since he can neither see nor hear anything in his prison cell, he develops his mental powers, his self-control, and his awareness of even the smallest stimulation. His response to prison foreshadows Dumas’ theme that determination can overcome even the most tragic setback. </a:t>
            </a:r>
            <a:endParaRPr lang="en-US" dirty="0"/>
          </a:p>
        </p:txBody>
      </p:sp>
      <p:sp>
        <p:nvSpPr>
          <p:cNvPr id="3" name="Title 2"/>
          <p:cNvSpPr>
            <a:spLocks noGrp="1"/>
          </p:cNvSpPr>
          <p:nvPr>
            <p:ph type="title"/>
          </p:nvPr>
        </p:nvSpPr>
        <p:spPr/>
        <p:txBody>
          <a:bodyPr/>
          <a:lstStyle/>
          <a:p>
            <a:r>
              <a:rPr lang="en-US" dirty="0" smtClean="0"/>
              <a:t>Better Support</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fontScale="92500"/>
          </a:bodyPr>
          <a:lstStyle/>
          <a:p>
            <a:r>
              <a:rPr lang="en-US" dirty="0" smtClean="0"/>
              <a:t>A good strategy is to underline the task the prompt is asking of you. Then, in your essay, be sure to use the language you have underlined as you submit evidence in your essay</a:t>
            </a:r>
            <a:r>
              <a:rPr lang="en-US" dirty="0" smtClean="0">
                <a:latin typeface="Arial"/>
                <a:cs typeface="Arial"/>
              </a:rPr>
              <a:t>.</a:t>
            </a:r>
          </a:p>
          <a:p>
            <a:pPr lvl="1"/>
            <a:r>
              <a:rPr lang="en-US" u="sng" dirty="0" smtClean="0">
                <a:latin typeface="Arial Black"/>
                <a:cs typeface="Arial Black"/>
              </a:rPr>
              <a:t>Select</a:t>
            </a:r>
            <a:r>
              <a:rPr lang="en-US" dirty="0" smtClean="0">
                <a:latin typeface="Arial Black"/>
                <a:cs typeface="Arial Black"/>
              </a:rPr>
              <a:t> a novel or play in which where the character lives influences his or her actions, and </a:t>
            </a:r>
            <a:r>
              <a:rPr lang="en-US" u="sng" dirty="0" smtClean="0">
                <a:latin typeface="Arial Black"/>
                <a:cs typeface="Arial Black"/>
              </a:rPr>
              <a:t>show</a:t>
            </a:r>
            <a:r>
              <a:rPr lang="en-US" dirty="0" smtClean="0">
                <a:latin typeface="Arial Black"/>
                <a:cs typeface="Arial Black"/>
              </a:rPr>
              <a:t> </a:t>
            </a:r>
            <a:r>
              <a:rPr lang="en-US" i="1" dirty="0" smtClean="0">
                <a:latin typeface="Arial Black"/>
                <a:cs typeface="Arial Black"/>
              </a:rPr>
              <a:t>how </a:t>
            </a:r>
            <a:r>
              <a:rPr lang="en-US" dirty="0" smtClean="0">
                <a:latin typeface="Arial Black"/>
                <a:cs typeface="Arial Black"/>
              </a:rPr>
              <a:t>the </a:t>
            </a:r>
            <a:r>
              <a:rPr lang="en-US" u="sng" dirty="0" smtClean="0">
                <a:latin typeface="Arial Black"/>
                <a:cs typeface="Arial Black"/>
              </a:rPr>
              <a:t>character’s response to</a:t>
            </a:r>
            <a:r>
              <a:rPr lang="en-US" dirty="0" smtClean="0">
                <a:latin typeface="Arial Black"/>
                <a:cs typeface="Arial Black"/>
              </a:rPr>
              <a:t> this place </a:t>
            </a:r>
            <a:r>
              <a:rPr lang="en-US" u="sng" dirty="0" smtClean="0">
                <a:latin typeface="Arial Black"/>
                <a:cs typeface="Arial Black"/>
              </a:rPr>
              <a:t>helps reveal</a:t>
            </a:r>
            <a:r>
              <a:rPr lang="en-US" dirty="0" smtClean="0">
                <a:latin typeface="Arial Black"/>
                <a:cs typeface="Arial Black"/>
              </a:rPr>
              <a:t> the </a:t>
            </a:r>
            <a:r>
              <a:rPr lang="en-US" u="sng" dirty="0" smtClean="0">
                <a:latin typeface="Arial Black"/>
                <a:cs typeface="Arial Black"/>
              </a:rPr>
              <a:t>themes</a:t>
            </a:r>
            <a:r>
              <a:rPr lang="en-US" dirty="0" smtClean="0">
                <a:latin typeface="Arial Black"/>
                <a:cs typeface="Arial Black"/>
              </a:rPr>
              <a:t> of the work as a whole.</a:t>
            </a:r>
          </a:p>
          <a:p>
            <a:pPr lvl="1">
              <a:lnSpc>
                <a:spcPts val="1820"/>
              </a:lnSpc>
              <a:spcBef>
                <a:spcPts val="0"/>
              </a:spcBef>
            </a:pPr>
            <a:endParaRPr lang="en-US" dirty="0" smtClean="0"/>
          </a:p>
          <a:p>
            <a:pPr lvl="1"/>
            <a:r>
              <a:rPr lang="en-US" b="1" dirty="0" smtClean="0"/>
              <a:t>Example: </a:t>
            </a:r>
            <a:r>
              <a:rPr lang="en-US" dirty="0" err="1" smtClean="0"/>
              <a:t>Dantes</a:t>
            </a:r>
            <a:r>
              <a:rPr lang="en-US" dirty="0" smtClean="0"/>
              <a:t>’ positive response to the Chateau </a:t>
            </a:r>
            <a:r>
              <a:rPr lang="en-US" dirty="0" err="1" smtClean="0"/>
              <a:t>d’If</a:t>
            </a:r>
            <a:r>
              <a:rPr lang="en-US" dirty="0" smtClean="0"/>
              <a:t> as he overcomes the limitations of his imprisonment </a:t>
            </a:r>
            <a:r>
              <a:rPr lang="en-US" i="1" dirty="0" smtClean="0"/>
              <a:t>reveals </a:t>
            </a:r>
            <a:r>
              <a:rPr lang="en-US" dirty="0" smtClean="0"/>
              <a:t>not only his inner strength but also Dumas’ </a:t>
            </a:r>
            <a:r>
              <a:rPr lang="en-US" i="1" dirty="0" smtClean="0"/>
              <a:t>theme </a:t>
            </a:r>
            <a:r>
              <a:rPr lang="en-US" dirty="0" smtClean="0"/>
              <a:t>that hardship can harden an individual and make him invincible.</a:t>
            </a:r>
            <a:endParaRPr lang="en-US" dirty="0"/>
          </a:p>
        </p:txBody>
      </p:sp>
      <p:sp>
        <p:nvSpPr>
          <p:cNvPr id="3" name="Title 2"/>
          <p:cNvSpPr>
            <a:spLocks noGrp="1"/>
          </p:cNvSpPr>
          <p:nvPr>
            <p:ph type="title"/>
          </p:nvPr>
        </p:nvSpPr>
        <p:spPr/>
        <p:txBody>
          <a:bodyPr/>
          <a:lstStyle/>
          <a:p>
            <a:r>
              <a:rPr lang="en-US" dirty="0" smtClean="0"/>
              <a:t>The Language of Support</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All three essays on the Advanced Placement English Literature and Composition examination ask a two-pronged question:  HOW does the author of a passage, a poem, </a:t>
            </a:r>
            <a:br>
              <a:rPr lang="en-US" dirty="0" smtClean="0"/>
            </a:br>
            <a:r>
              <a:rPr lang="en-US" dirty="0" smtClean="0"/>
              <a:t>a novel, or a play communicate a particular IDEA.</a:t>
            </a:r>
          </a:p>
          <a:p>
            <a:endParaRPr lang="en-US" dirty="0" smtClean="0"/>
          </a:p>
          <a:p>
            <a:r>
              <a:rPr lang="en-US" dirty="0" smtClean="0"/>
              <a:t>To achieve success on this portion of the exam, learn to read not only what is being said in a literary work, but how the author got those ideas across.</a:t>
            </a:r>
            <a:endParaRPr lang="en-US" dirty="0"/>
          </a:p>
        </p:txBody>
      </p:sp>
      <p:sp>
        <p:nvSpPr>
          <p:cNvPr id="3" name="Title 2"/>
          <p:cNvSpPr>
            <a:spLocks noGrp="1"/>
          </p:cNvSpPr>
          <p:nvPr>
            <p:ph type="title"/>
          </p:nvPr>
        </p:nvSpPr>
        <p:spPr/>
        <p:txBody>
          <a:bodyPr/>
          <a:lstStyle/>
          <a:p>
            <a:r>
              <a:rPr lang="en-US" dirty="0" smtClean="0"/>
              <a:t>The Three Essays</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portion of the test asks you to show that you can do college-level reading of a poem and then write a convincing analysis of it.  </a:t>
            </a:r>
          </a:p>
          <a:p>
            <a:pPr lvl="1"/>
            <a:r>
              <a:rPr lang="en-US" dirty="0" smtClean="0"/>
              <a:t>Sometimes the question involves two poems with similar subject matter and asks you to compare or contrast the two poems.</a:t>
            </a:r>
            <a:endParaRPr lang="en-US" dirty="0"/>
          </a:p>
        </p:txBody>
      </p:sp>
      <p:sp>
        <p:nvSpPr>
          <p:cNvPr id="3" name="Title 2"/>
          <p:cNvSpPr>
            <a:spLocks noGrp="1"/>
          </p:cNvSpPr>
          <p:nvPr>
            <p:ph type="title"/>
          </p:nvPr>
        </p:nvSpPr>
        <p:spPr/>
        <p:txBody>
          <a:bodyPr/>
          <a:lstStyle/>
          <a:p>
            <a:r>
              <a:rPr lang="en-US" dirty="0" smtClean="0"/>
              <a:t>The Poetry Analysis Essay</a:t>
            </a:r>
            <a:endParaRPr lang="en-US" dirty="0"/>
          </a:p>
        </p:txBody>
      </p:sp>
      <p:sp>
        <p:nvSpPr>
          <p:cNvPr id="5"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portion of the examination asks you to show you can do college-level reading of a prose passage and then write a convincing analysis of it.  </a:t>
            </a:r>
          </a:p>
          <a:p>
            <a:pPr lvl="1"/>
            <a:r>
              <a:rPr lang="en-US" dirty="0" smtClean="0"/>
              <a:t>Sometimes the passage is complete in and of itself; sometimes the passage is an excerpt of a larger work. </a:t>
            </a:r>
            <a:endParaRPr lang="en-US" dirty="0"/>
          </a:p>
        </p:txBody>
      </p:sp>
      <p:sp>
        <p:nvSpPr>
          <p:cNvPr id="3" name="Title 2"/>
          <p:cNvSpPr>
            <a:spLocks noGrp="1"/>
          </p:cNvSpPr>
          <p:nvPr>
            <p:ph type="title"/>
          </p:nvPr>
        </p:nvSpPr>
        <p:spPr/>
        <p:txBody>
          <a:bodyPr/>
          <a:lstStyle/>
          <a:p>
            <a:r>
              <a:rPr lang="en-US" dirty="0" smtClean="0"/>
              <a:t>The Prose Analysis Essay</a:t>
            </a:r>
            <a:endParaRPr lang="en-US" dirty="0"/>
          </a:p>
        </p:txBody>
      </p:sp>
      <p:sp>
        <p:nvSpPr>
          <p:cNvPr id="5"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portion of the exam provides you with a prompt concerning some aspect of literature.  You choose a literary work of merit, usually </a:t>
            </a:r>
            <a:br>
              <a:rPr lang="en-US" dirty="0" smtClean="0"/>
            </a:br>
            <a:r>
              <a:rPr lang="en-US" dirty="0" smtClean="0"/>
              <a:t>a novel or a play, and then write an essay examining the prompt in light of your chosen literary work.</a:t>
            </a:r>
            <a:endParaRPr lang="en-US" dirty="0"/>
          </a:p>
        </p:txBody>
      </p:sp>
      <p:sp>
        <p:nvSpPr>
          <p:cNvPr id="3" name="Title 2"/>
          <p:cNvSpPr>
            <a:spLocks noGrp="1"/>
          </p:cNvSpPr>
          <p:nvPr>
            <p:ph type="title"/>
          </p:nvPr>
        </p:nvSpPr>
        <p:spPr/>
        <p:txBody>
          <a:bodyPr/>
          <a:lstStyle/>
          <a:p>
            <a:r>
              <a:rPr lang="en-US" dirty="0" smtClean="0"/>
              <a:t>The Open Question</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a:bodyPr>
          <a:lstStyle/>
          <a:p>
            <a:r>
              <a:rPr lang="en-US" dirty="0" smtClean="0"/>
              <a:t>The task for the passage analysis questions, both the prose and the poetry, is fundamentally the same.  </a:t>
            </a:r>
          </a:p>
          <a:p>
            <a:r>
              <a:rPr lang="en-US" dirty="0" smtClean="0"/>
              <a:t>You are to read the passage and determine HOW the author communicates SOME ASPECT of the content of the passage.</a:t>
            </a:r>
          </a:p>
          <a:p>
            <a:pPr lvl="1"/>
            <a:r>
              <a:rPr lang="en-US" b="1" dirty="0" smtClean="0"/>
              <a:t>Example: </a:t>
            </a:r>
            <a:r>
              <a:rPr lang="en-US" dirty="0" smtClean="0"/>
              <a:t>How does the poet use literary devices to express the speaker’s affection for nature?</a:t>
            </a:r>
          </a:p>
          <a:p>
            <a:pPr lvl="1"/>
            <a:r>
              <a:rPr lang="en-US" b="1" dirty="0" smtClean="0"/>
              <a:t>Example: </a:t>
            </a:r>
            <a:r>
              <a:rPr lang="en-US" dirty="0" smtClean="0"/>
              <a:t>How does the author use literary devices to reveal the main character’s distaste for his job?</a:t>
            </a:r>
            <a:endParaRPr lang="en-US" dirty="0"/>
          </a:p>
        </p:txBody>
      </p:sp>
      <p:sp>
        <p:nvSpPr>
          <p:cNvPr id="3" name="Title 2"/>
          <p:cNvSpPr>
            <a:spLocks noGrp="1"/>
          </p:cNvSpPr>
          <p:nvPr>
            <p:ph type="title"/>
          </p:nvPr>
        </p:nvSpPr>
        <p:spPr/>
        <p:txBody>
          <a:bodyPr/>
          <a:lstStyle/>
          <a:p>
            <a:r>
              <a:rPr lang="en-US" dirty="0" smtClean="0"/>
              <a:t>Passage Analysis</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876800"/>
          </a:xfrm>
        </p:spPr>
        <p:txBody>
          <a:bodyPr numCol="1">
            <a:normAutofit fontScale="85000" lnSpcReduction="20000"/>
          </a:bodyPr>
          <a:lstStyle/>
          <a:p>
            <a:pPr marL="91440" indent="0">
              <a:buNone/>
            </a:pPr>
            <a:r>
              <a:rPr lang="en-US" dirty="0" smtClean="0"/>
              <a:t>The </a:t>
            </a:r>
            <a:r>
              <a:rPr lang="en-US" i="1" dirty="0" smtClean="0"/>
              <a:t>How </a:t>
            </a:r>
            <a:r>
              <a:rPr lang="en-US" dirty="0" smtClean="0"/>
              <a:t>aspect of the passage analysis essays refers to the literary devices you have studied.  </a:t>
            </a:r>
          </a:p>
          <a:p>
            <a:pPr>
              <a:buNone/>
            </a:pPr>
            <a:endParaRPr lang="en-US" dirty="0" smtClean="0"/>
          </a:p>
          <a:p>
            <a:pPr>
              <a:buNone/>
            </a:pPr>
            <a:r>
              <a:rPr lang="en-US" dirty="0" smtClean="0"/>
              <a:t>Here is a partial list:</a:t>
            </a:r>
          </a:p>
          <a:p>
            <a:pPr>
              <a:buNone/>
            </a:pPr>
            <a:r>
              <a:rPr lang="en-US" dirty="0" smtClean="0"/>
              <a:t>		</a:t>
            </a:r>
            <a:r>
              <a:rPr lang="en-US" sz="2353" dirty="0" smtClean="0"/>
              <a:t>Figurative language (simile, metaphor,</a:t>
            </a:r>
          </a:p>
          <a:p>
            <a:pPr>
              <a:buNone/>
            </a:pPr>
            <a:r>
              <a:rPr lang="en-US" sz="2353" dirty="0" smtClean="0"/>
              <a:t> 		personification, metonymy, synecdoche)</a:t>
            </a:r>
          </a:p>
          <a:p>
            <a:pPr>
              <a:buNone/>
            </a:pPr>
            <a:r>
              <a:rPr lang="en-US" sz="2353" dirty="0" smtClean="0"/>
              <a:t>		Allusion			Irony</a:t>
            </a:r>
          </a:p>
          <a:p>
            <a:pPr>
              <a:buNone/>
            </a:pPr>
            <a:r>
              <a:rPr lang="en-US" sz="2353" dirty="0" smtClean="0"/>
              <a:t>		Imagery			Apostrophe</a:t>
            </a:r>
          </a:p>
          <a:p>
            <a:pPr>
              <a:buNone/>
            </a:pPr>
            <a:r>
              <a:rPr lang="en-US" sz="2353" dirty="0" smtClean="0"/>
              <a:t>		Selection of detail		Anaphora</a:t>
            </a:r>
          </a:p>
          <a:p>
            <a:pPr>
              <a:buNone/>
            </a:pPr>
            <a:r>
              <a:rPr lang="en-US" sz="2353" dirty="0" smtClean="0"/>
              <a:t>		Point of view			Onomatopoeia</a:t>
            </a:r>
          </a:p>
          <a:p>
            <a:pPr>
              <a:buNone/>
            </a:pPr>
            <a:r>
              <a:rPr lang="en-US" sz="2353" dirty="0" smtClean="0"/>
              <a:t>		Tone				Paradox</a:t>
            </a:r>
          </a:p>
          <a:p>
            <a:pPr>
              <a:buNone/>
            </a:pPr>
            <a:r>
              <a:rPr lang="en-US" sz="2353" dirty="0" smtClean="0"/>
              <a:t>		Syntax				</a:t>
            </a:r>
            <a:r>
              <a:rPr lang="en-US" sz="2353" dirty="0" err="1" smtClean="0"/>
              <a:t>Synesthesia</a:t>
            </a:r>
            <a:endParaRPr lang="en-US" sz="2353" dirty="0" smtClean="0"/>
          </a:p>
          <a:p>
            <a:pPr>
              <a:buNone/>
            </a:pPr>
            <a:r>
              <a:rPr lang="en-US" sz="2353" dirty="0" smtClean="0"/>
              <a:t>		Hyperbole			Symbol	 </a:t>
            </a:r>
          </a:p>
          <a:p>
            <a:pPr lvl="1">
              <a:buNone/>
            </a:pPr>
            <a:r>
              <a:rPr lang="en-US" sz="2353" dirty="0" smtClean="0"/>
              <a:t>		Understatement		</a:t>
            </a:r>
          </a:p>
          <a:p>
            <a:pPr lvl="1">
              <a:buNone/>
            </a:pPr>
            <a:r>
              <a:rPr lang="en-US" sz="2353" dirty="0" smtClean="0"/>
              <a:t>		</a:t>
            </a:r>
          </a:p>
          <a:p>
            <a:endParaRPr lang="en-US" dirty="0" smtClean="0"/>
          </a:p>
          <a:p>
            <a:endParaRPr lang="en-US" dirty="0"/>
          </a:p>
        </p:txBody>
      </p:sp>
      <p:sp>
        <p:nvSpPr>
          <p:cNvPr id="3" name="Title 2"/>
          <p:cNvSpPr>
            <a:spLocks noGrp="1"/>
          </p:cNvSpPr>
          <p:nvPr>
            <p:ph type="title"/>
          </p:nvPr>
        </p:nvSpPr>
        <p:spPr/>
        <p:txBody>
          <a:bodyPr/>
          <a:lstStyle/>
          <a:p>
            <a:r>
              <a:rPr lang="en-US" dirty="0" smtClean="0"/>
              <a:t>Determining </a:t>
            </a:r>
            <a:r>
              <a:rPr lang="en-US" i="1" dirty="0" smtClean="0"/>
              <a:t>How</a:t>
            </a:r>
            <a:endParaRPr lang="en-US" i="1"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lstStyle/>
          <a:p>
            <a:r>
              <a:rPr lang="en-US" dirty="0" smtClean="0"/>
              <a:t>It isn’t enough merely to </a:t>
            </a:r>
            <a:r>
              <a:rPr lang="en-US" i="1" dirty="0" smtClean="0"/>
              <a:t>point to </a:t>
            </a:r>
            <a:r>
              <a:rPr lang="en-US" dirty="0" smtClean="0"/>
              <a:t>literary devices. The essay prompt is asking you to examine </a:t>
            </a:r>
            <a:r>
              <a:rPr lang="en-US" i="1" dirty="0" smtClean="0"/>
              <a:t>how </a:t>
            </a:r>
            <a:r>
              <a:rPr lang="en-US" dirty="0" smtClean="0"/>
              <a:t>the literary devices </a:t>
            </a:r>
            <a:r>
              <a:rPr lang="en-US" b="1" i="1" dirty="0" smtClean="0"/>
              <a:t>are used to express meaning </a:t>
            </a:r>
            <a:r>
              <a:rPr lang="en-US" dirty="0" smtClean="0"/>
              <a:t>in the work.</a:t>
            </a:r>
          </a:p>
          <a:p>
            <a:endParaRPr lang="en-US" dirty="0" smtClean="0"/>
          </a:p>
          <a:p>
            <a:r>
              <a:rPr lang="en-US" dirty="0" smtClean="0"/>
              <a:t>Study the examples on the next few slides.</a:t>
            </a:r>
          </a:p>
        </p:txBody>
      </p:sp>
      <p:sp>
        <p:nvSpPr>
          <p:cNvPr id="3" name="Title 2"/>
          <p:cNvSpPr>
            <a:spLocks noGrp="1"/>
          </p:cNvSpPr>
          <p:nvPr>
            <p:ph type="title"/>
          </p:nvPr>
        </p:nvSpPr>
        <p:spPr/>
        <p:txBody>
          <a:bodyPr>
            <a:normAutofit fontScale="90000"/>
          </a:bodyPr>
          <a:lstStyle/>
          <a:p>
            <a:r>
              <a:rPr lang="en-US" dirty="0" smtClean="0"/>
              <a:t>How to Address </a:t>
            </a:r>
            <a:r>
              <a:rPr lang="en-US" i="1" dirty="0" smtClean="0"/>
              <a:t>How </a:t>
            </a:r>
            <a:r>
              <a:rPr lang="en-US" dirty="0" smtClean="0"/>
              <a:t>in the </a:t>
            </a:r>
            <a:br>
              <a:rPr lang="en-US" dirty="0" smtClean="0"/>
            </a:br>
            <a:r>
              <a:rPr lang="en-US" dirty="0" smtClean="0"/>
              <a:t>Poetry Question</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Let’s consider the first four lines of John Donne’s sonnet “Death Be Not Proud.”</a:t>
            </a:r>
          </a:p>
          <a:p>
            <a:pPr lvl="2">
              <a:buNone/>
            </a:pPr>
            <a:r>
              <a:rPr lang="en-US" dirty="0" smtClean="0"/>
              <a:t>	</a:t>
            </a:r>
          </a:p>
          <a:p>
            <a:pPr marL="896112" lvl="2">
              <a:buNone/>
            </a:pPr>
            <a:r>
              <a:rPr lang="en-US" dirty="0" smtClean="0"/>
              <a:t>	Death be not proud, though some have called thee</a:t>
            </a:r>
          </a:p>
          <a:p>
            <a:pPr lvl="3">
              <a:buNone/>
            </a:pPr>
            <a:r>
              <a:rPr lang="en-US" sz="2100" dirty="0" smtClean="0"/>
              <a:t>Mighty and dreadful, for thou are not so;</a:t>
            </a:r>
          </a:p>
          <a:p>
            <a:pPr lvl="3">
              <a:buNone/>
            </a:pPr>
            <a:r>
              <a:rPr lang="en-US" sz="2100" dirty="0" smtClean="0"/>
              <a:t>For those whom thou </a:t>
            </a:r>
            <a:r>
              <a:rPr lang="en-US" sz="2100" dirty="0" err="1" smtClean="0"/>
              <a:t>think’st</a:t>
            </a:r>
            <a:r>
              <a:rPr lang="en-US" sz="2100" dirty="0" smtClean="0"/>
              <a:t> thou dost overthrow</a:t>
            </a:r>
          </a:p>
          <a:p>
            <a:pPr lvl="3">
              <a:buNone/>
            </a:pPr>
            <a:r>
              <a:rPr lang="en-US" sz="2100" dirty="0" smtClean="0"/>
              <a:t>Die not, poor death, nor yet canst thou kill me.</a:t>
            </a:r>
          </a:p>
          <a:p>
            <a:pPr lvl="3">
              <a:buNone/>
            </a:pPr>
            <a:endParaRPr lang="en-US" dirty="0" smtClean="0"/>
          </a:p>
          <a:p>
            <a:pPr lvl="3">
              <a:buNone/>
            </a:pPr>
            <a:endParaRPr lang="en-US" dirty="0" smtClean="0"/>
          </a:p>
          <a:p>
            <a:pPr lvl="3">
              <a:buNone/>
            </a:pPr>
            <a:endParaRPr lang="en-US" dirty="0" smtClean="0"/>
          </a:p>
        </p:txBody>
      </p:sp>
      <p:sp>
        <p:nvSpPr>
          <p:cNvPr id="3" name="Title 2"/>
          <p:cNvSpPr>
            <a:spLocks noGrp="1"/>
          </p:cNvSpPr>
          <p:nvPr>
            <p:ph type="title"/>
          </p:nvPr>
        </p:nvSpPr>
        <p:spPr/>
        <p:txBody>
          <a:bodyPr/>
          <a:lstStyle/>
          <a:p>
            <a:r>
              <a:rPr lang="en-US" dirty="0" smtClean="0"/>
              <a:t>Writing not to Find but to Show</a:t>
            </a:r>
            <a:endParaRPr lang="en-US" dirty="0"/>
          </a:p>
        </p:txBody>
      </p:sp>
      <p:sp>
        <p:nvSpPr>
          <p:cNvPr id="4" name="TextBox 5"/>
          <p:cNvSpPr txBox="1"/>
          <p:nvPr/>
        </p:nvSpPr>
        <p:spPr>
          <a:xfrm>
            <a:off x="51816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590</TotalTime>
  <Words>1525</Words>
  <Application>Microsoft Office PowerPoint</Application>
  <PresentationFormat>On-screen Show (4:3)</PresentationFormat>
  <Paragraphs>137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Arial Black</vt:lpstr>
      <vt:lpstr>Lucida Sans Unicode</vt:lpstr>
      <vt:lpstr>Verdana</vt:lpstr>
      <vt:lpstr>Wingdings 2</vt:lpstr>
      <vt:lpstr>Wingdings 3</vt:lpstr>
      <vt:lpstr>Concourse</vt:lpstr>
      <vt:lpstr>Success on the AP Essay</vt:lpstr>
      <vt:lpstr>The Task</vt:lpstr>
      <vt:lpstr>The Poetry Analysis Essay</vt:lpstr>
      <vt:lpstr>The Prose Analysis Essay</vt:lpstr>
      <vt:lpstr>The Open Question</vt:lpstr>
      <vt:lpstr>Passage Analysis</vt:lpstr>
      <vt:lpstr>Determining How</vt:lpstr>
      <vt:lpstr>How to Address How in the  Poetry Question</vt:lpstr>
      <vt:lpstr>Writing not to Find but to Show</vt:lpstr>
      <vt:lpstr>Sample Free Response Question  on a Poem</vt:lpstr>
      <vt:lpstr>Inadequate Support, I.</vt:lpstr>
      <vt:lpstr>Inadequate Support, II</vt:lpstr>
      <vt:lpstr>Better Support</vt:lpstr>
      <vt:lpstr>Words That Help Support</vt:lpstr>
      <vt:lpstr>Common Question #1 </vt:lpstr>
      <vt:lpstr>Common Question #2</vt:lpstr>
      <vt:lpstr>Sample Free Response Question  on a Prose Passage</vt:lpstr>
      <vt:lpstr>Approach to the Prose Analysis</vt:lpstr>
      <vt:lpstr>Sample Open Question</vt:lpstr>
      <vt:lpstr>Dual Tasks</vt:lpstr>
      <vt:lpstr>Inadequate Support</vt:lpstr>
      <vt:lpstr>Better Support</vt:lpstr>
      <vt:lpstr>The Language of Support</vt:lpstr>
      <vt:lpstr>The Three Essays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Success on the AP Essay</dc:title>
  <dc:creator>Mary Basson</dc:creator>
  <cp:lastModifiedBy>Amanda Long</cp:lastModifiedBy>
  <cp:revision>70</cp:revision>
  <dcterms:created xsi:type="dcterms:W3CDTF">2011-06-01T00:28:54Z</dcterms:created>
  <dcterms:modified xsi:type="dcterms:W3CDTF">2015-08-11T16:09:17Z</dcterms:modified>
</cp:coreProperties>
</file>