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 id="2147483780" r:id="rId2"/>
  </p:sldMasterIdLst>
  <p:notesMasterIdLst>
    <p:notesMasterId r:id="rId22"/>
  </p:notesMasterIdLst>
  <p:sldIdLst>
    <p:sldId id="256"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97671-4564-4DB8-9EFB-9169A84E188D}" type="datetimeFigureOut">
              <a:rPr lang="en-US" smtClean="0"/>
              <a:t>12/13/2015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7D370-5FB9-46E8-B1F2-54BEA71AA0BF}" type="slidenum">
              <a:rPr lang="en-US" smtClean="0"/>
              <a:t>‹#›</a:t>
            </a:fld>
            <a:endParaRPr lang="en-US"/>
          </a:p>
        </p:txBody>
      </p:sp>
    </p:spTree>
    <p:extLst>
      <p:ext uri="{BB962C8B-B14F-4D97-AF65-F5344CB8AC3E}">
        <p14:creationId xmlns:p14="http://schemas.microsoft.com/office/powerpoint/2010/main" val="1057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ibrary.thinkquest.org/13406/sh/SilkRoad.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686591B-D631-43BA-B2AC-99B8D2C661B3}" type="slidenum">
              <a:rPr lang="en-US" altLang="en-US" sz="1200"/>
              <a:pPr eaLnBrk="1" hangingPunct="1"/>
              <a:t>9</a:t>
            </a:fld>
            <a:endParaRPr lang="en-US" altLang="en-US" sz="120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Despite the change in political control of West Africa due to the fall of the Ghana Empire and the rise of the Islamic Mali Empire in 1235, control of the gold-salt trade remained the economic lifeline of the region. Merchants established a second major gold-salt trade route northeast across the Sahara that passed through Tunis, and Cairo, and ended in Egypt's interior. This route complimented the traditional Western Sudan--Maghreb--Europe trade route. As the second trade route grew in popularity, Egypt's influence on the Western Sudan grew as well.</a:t>
            </a:r>
          </a:p>
          <a:p>
            <a:pPr eaLnBrk="1" hangingPunct="1"/>
            <a:r>
              <a:rPr lang="en-US" altLang="en-US" smtClean="0"/>
              <a:t>While the kings of the Ghana Empire restricted gold's availablilty during their reigns, the rulers of Mali did not. In fact, Mansa Musa, the most famous ruler of the Mali Empire, spent and gave so much gold during his celebrated hajj (pilgrimage to Mecca) in 1324 that he severely lowered the value of the precious metal in Egypt .</a:t>
            </a:r>
          </a:p>
          <a:p>
            <a:pPr eaLnBrk="1" hangingPunct="1"/>
            <a:endParaRPr lang="en-US" altLang="en-US" smtClean="0"/>
          </a:p>
        </p:txBody>
      </p:sp>
    </p:spTree>
    <p:extLst>
      <p:ext uri="{BB962C8B-B14F-4D97-AF65-F5344CB8AC3E}">
        <p14:creationId xmlns:p14="http://schemas.microsoft.com/office/powerpoint/2010/main" val="218534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88FF12-B1AC-4B5F-A56E-4AB6C007AFA2}" type="slidenum">
              <a:rPr lang="en-US" altLang="en-US" sz="1200"/>
              <a:pPr eaLnBrk="1" hangingPunct="1"/>
              <a:t>11</a:t>
            </a:fld>
            <a:endParaRPr lang="en-US" altLang="en-US" sz="120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Merchants transported more than valuable commodities along the trans-Saharan routes. Just as Buddhism reached the Chinese Empire via Indian merchants travelling the </a:t>
            </a:r>
            <a:r>
              <a:rPr lang="en-US" altLang="en-US" smtClean="0">
                <a:hlinkClick r:id="rId3"/>
              </a:rPr>
              <a:t>Silk Road</a:t>
            </a:r>
            <a:r>
              <a:rPr lang="en-US" altLang="en-US" smtClean="0"/>
              <a:t>, Islam reached black West Africa through Arab Merchants on Saharan caravan routes. During the Ghana, Mali, and Songhay empires Arab merchants brought the Koran and the written language Arabic to the traditionally oral cultures each empire encompassed.</a:t>
            </a:r>
            <a:br>
              <a:rPr lang="en-US" altLang="en-US" smtClean="0"/>
            </a:br>
            <a:endParaRPr lang="en-US" altLang="en-US" smtClean="0"/>
          </a:p>
          <a:p>
            <a:pPr eaLnBrk="1" hangingPunct="1"/>
            <a:r>
              <a:rPr lang="en-US" altLang="en-US" smtClean="0"/>
              <a:t>Although the common citizens usually felt no pressure to convert from their traditional religions, royal families and merchants often did convert to Islam in order to curry favor with the Arab traders. Kings and merchants understood the importance of extensive trade to their region.</a:t>
            </a:r>
          </a:p>
        </p:txBody>
      </p:sp>
    </p:spTree>
    <p:extLst>
      <p:ext uri="{BB962C8B-B14F-4D97-AF65-F5344CB8AC3E}">
        <p14:creationId xmlns:p14="http://schemas.microsoft.com/office/powerpoint/2010/main" val="3200334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12/13/2015</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416BDD4B-958F-46E3-9D25-19961615EA4E}"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17337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D803D54E-57CA-4963-9D68-7365A9463A5E}"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58850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CD43F4EB-0523-4552-9351-C409DF8C8D1C}"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94448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41D5CD94-E039-4C6F-B030-0100B4EE66F3}"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37036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F5956217-893D-49BA-AF04-79DA8C458750}"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3983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8EFBA927-0171-4C3A-96B1-5EF5F8EB8514}"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10724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4E760E01-D6C1-4535-B61B-7B59AB944D39}"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2006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B061693C-4A3E-473D-B73D-B91314FE6F0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2137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F9497028-6014-4E89-AD70-1FECB180AA4E}"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35742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0527F53C-07B3-495B-B994-E8065836D616}"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99120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DE0BAE61-6111-4F75-9920-878D3E29E532}"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046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2C1799F8-DEE2-4B58-8986-6961AE33DF78}"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137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12/13/2015</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12/13/2015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12/13/2015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12/13/2015</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63FD0AFC-213C-430B-946F-C8E6591AAB56}"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0227138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3.xml"/><Relationship Id="rId1" Type="http://schemas.openxmlformats.org/officeDocument/2006/relationships/video" Target="https://www.youtube.com/embed/1_7EOVT09y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video" Target="https://www.youtube.com/embed/HCPp7XWZfH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video" Target="https://www.youtube.com/embed/H_2E0RxVHH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 </a:t>
            </a:r>
            <a:r>
              <a:rPr lang="en-US" dirty="0" err="1" smtClean="0"/>
              <a:t>REview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4625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33600" y="228600"/>
            <a:ext cx="7772400" cy="1143000"/>
          </a:xfrm>
        </p:spPr>
        <p:txBody>
          <a:bodyPr/>
          <a:lstStyle/>
          <a:p>
            <a:pPr eaLnBrk="1" hangingPunct="1"/>
            <a:r>
              <a:rPr lang="en-US" altLang="en-US" sz="3200"/>
              <a:t>Trans-Saharan Trade 600 C.E. to 1450 C.E.</a:t>
            </a:r>
          </a:p>
        </p:txBody>
      </p:sp>
      <p:pic>
        <p:nvPicPr>
          <p:cNvPr id="19459" name="Picture 4" descr="http://static.howstuffworks.com/gif/willow/songhai-empire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19200"/>
            <a:ext cx="428625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5"/>
          <p:cNvSpPr>
            <a:spLocks noGrp="1" noChangeArrowheads="1"/>
          </p:cNvSpPr>
          <p:nvPr>
            <p:ph type="body" idx="4294967295"/>
          </p:nvPr>
        </p:nvSpPr>
        <p:spPr/>
        <p:txBody>
          <a:bodyPr/>
          <a:lstStyle/>
          <a:p>
            <a:pPr eaLnBrk="1" hangingPunct="1"/>
            <a:endParaRPr lang="en-US" altLang="en-US" smtClean="0"/>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421739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28800" y="304800"/>
            <a:ext cx="8839200" cy="609600"/>
          </a:xfrm>
        </p:spPr>
        <p:txBody>
          <a:bodyPr/>
          <a:lstStyle/>
          <a:p>
            <a:pPr eaLnBrk="1" hangingPunct="1"/>
            <a:r>
              <a:rPr lang="en-US" altLang="en-US" smtClean="0"/>
              <a:t>Trans-Saharan Trade – 600 - 1450</a:t>
            </a:r>
          </a:p>
        </p:txBody>
      </p:sp>
      <p:sp>
        <p:nvSpPr>
          <p:cNvPr id="17411" name="Rectangle 3"/>
          <p:cNvSpPr>
            <a:spLocks noGrp="1" noChangeArrowheads="1"/>
          </p:cNvSpPr>
          <p:nvPr>
            <p:ph type="body" idx="1"/>
          </p:nvPr>
        </p:nvSpPr>
        <p:spPr>
          <a:xfrm>
            <a:off x="2209800" y="1066800"/>
            <a:ext cx="8077200" cy="5334000"/>
          </a:xfrm>
        </p:spPr>
        <p:txBody>
          <a:bodyPr/>
          <a:lstStyle/>
          <a:p>
            <a:pPr eaLnBrk="1" hangingPunct="1">
              <a:lnSpc>
                <a:spcPct val="90000"/>
              </a:lnSpc>
            </a:pPr>
            <a:r>
              <a:rPr lang="en-US" altLang="en-US" smtClean="0"/>
              <a:t>Just as Buddhism reached the Chinese Empire via Indian merchants, Islam reached black West Africa through Arab merchants on caravan routes.</a:t>
            </a:r>
          </a:p>
          <a:p>
            <a:pPr eaLnBrk="1" hangingPunct="1">
              <a:lnSpc>
                <a:spcPct val="90000"/>
              </a:lnSpc>
            </a:pPr>
            <a:r>
              <a:rPr lang="en-US" altLang="en-US" smtClean="0"/>
              <a:t>During the Ghana, Mali, and Songhay empires, Arab merchants brought the Koran and the written language Arabic to the oral culture of each empire.</a:t>
            </a:r>
          </a:p>
          <a:p>
            <a:pPr eaLnBrk="1" hangingPunct="1">
              <a:lnSpc>
                <a:spcPct val="90000"/>
              </a:lnSpc>
            </a:pPr>
            <a:r>
              <a:rPr lang="en-US" altLang="en-US" smtClean="0"/>
              <a:t>By the 13</a:t>
            </a:r>
            <a:r>
              <a:rPr lang="en-US" altLang="en-US" baseline="30000" smtClean="0"/>
              <a:t>th</a:t>
            </a:r>
            <a:r>
              <a:rPr lang="en-US" altLang="en-US" smtClean="0"/>
              <a:t> century, rulers of western empires had converted to Islam, while common people remained true to their polytheistic beliefs.</a:t>
            </a:r>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a:p>
            <a:pPr eaLnBrk="1" hangingPunct="1">
              <a:lnSpc>
                <a:spcPct val="90000"/>
              </a:lnSpc>
            </a:pPr>
            <a:endParaRPr lang="en-US" altLang="en-US" smtClean="0"/>
          </a:p>
        </p:txBody>
      </p:sp>
    </p:spTree>
    <p:extLst>
      <p:ext uri="{BB962C8B-B14F-4D97-AF65-F5344CB8AC3E}">
        <p14:creationId xmlns:p14="http://schemas.microsoft.com/office/powerpoint/2010/main" val="3820094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image.slidesharecdn.com/tradestuffnew-151004121405-lva1-app6891/95/classical-trade-14-638.jpg?cb=14439608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4867" y="-169817"/>
            <a:ext cx="10412733" cy="781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1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the Plague</a:t>
            </a:r>
            <a:endParaRPr lang="en-US" dirty="0"/>
          </a:p>
        </p:txBody>
      </p:sp>
      <p:pic>
        <p:nvPicPr>
          <p:cNvPr id="26626" name="Picture 2" descr="http://usercontent2.hubimg.com/91408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0509" y="1752600"/>
            <a:ext cx="6230982" cy="479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78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dirty="0" smtClean="0"/>
              <a:t>Bantu People</a:t>
            </a:r>
            <a:endParaRPr lang="en-US" dirty="0"/>
          </a:p>
        </p:txBody>
      </p:sp>
      <p:pic>
        <p:nvPicPr>
          <p:cNvPr id="4" name="1_7EOVT09yw"/>
          <p:cNvPicPr>
            <a:picLocks noGrp="1" noRot="1" noChangeAspect="1"/>
          </p:cNvPicPr>
          <p:nvPr>
            <p:ph idx="1"/>
            <a:videoFile r:link="rId1"/>
          </p:nvPr>
        </p:nvPicPr>
        <p:blipFill>
          <a:blip r:embed="rId3"/>
          <a:stretch>
            <a:fillRect/>
          </a:stretch>
        </p:blipFill>
        <p:spPr>
          <a:xfrm>
            <a:off x="1219200" y="979713"/>
            <a:ext cx="9753600" cy="5486400"/>
          </a:xfrm>
          <a:prstGeom prst="rect">
            <a:avLst/>
          </a:prstGeom>
        </p:spPr>
      </p:pic>
    </p:spTree>
    <p:extLst>
      <p:ext uri="{BB962C8B-B14F-4D97-AF65-F5344CB8AC3E}">
        <p14:creationId xmlns:p14="http://schemas.microsoft.com/office/powerpoint/2010/main" val="204538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337" y="0"/>
            <a:ext cx="10363200" cy="1143000"/>
          </a:xfrm>
        </p:spPr>
        <p:txBody>
          <a:bodyPr/>
          <a:lstStyle/>
          <a:p>
            <a:r>
              <a:rPr lang="en-US" dirty="0" smtClean="0"/>
              <a:t>Feudalism </a:t>
            </a:r>
            <a:endParaRPr lang="en-US" dirty="0"/>
          </a:p>
        </p:txBody>
      </p:sp>
      <p:pic>
        <p:nvPicPr>
          <p:cNvPr id="4" name="HCPp7XWZfHo"/>
          <p:cNvPicPr>
            <a:picLocks noGrp="1" noRot="1" noChangeAspect="1"/>
          </p:cNvPicPr>
          <p:nvPr>
            <p:ph idx="1"/>
            <a:videoFile r:link="rId1"/>
          </p:nvPr>
        </p:nvPicPr>
        <p:blipFill>
          <a:blip r:embed="rId3"/>
          <a:stretch>
            <a:fillRect/>
          </a:stretch>
        </p:blipFill>
        <p:spPr>
          <a:xfrm>
            <a:off x="901337" y="841193"/>
            <a:ext cx="10696546" cy="6016807"/>
          </a:xfrm>
          <a:prstGeom prst="rect">
            <a:avLst/>
          </a:prstGeom>
        </p:spPr>
      </p:pic>
    </p:spTree>
    <p:extLst>
      <p:ext uri="{BB962C8B-B14F-4D97-AF65-F5344CB8AC3E}">
        <p14:creationId xmlns:p14="http://schemas.microsoft.com/office/powerpoint/2010/main" val="2909973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43000"/>
          </a:xfrm>
        </p:spPr>
        <p:txBody>
          <a:bodyPr/>
          <a:lstStyle/>
          <a:p>
            <a:r>
              <a:rPr lang="en-US" dirty="0" smtClean="0"/>
              <a:t>Byzantine Empire</a:t>
            </a:r>
            <a:endParaRPr lang="en-US" dirty="0"/>
          </a:p>
        </p:txBody>
      </p:sp>
      <p:pic>
        <p:nvPicPr>
          <p:cNvPr id="4" name="H_2E0RxVHH4"/>
          <p:cNvPicPr>
            <a:picLocks noGrp="1" noRot="1" noChangeAspect="1"/>
          </p:cNvPicPr>
          <p:nvPr>
            <p:ph idx="1"/>
            <a:videoFile r:link="rId1"/>
          </p:nvPr>
        </p:nvPicPr>
        <p:blipFill>
          <a:blip r:embed="rId3"/>
          <a:stretch>
            <a:fillRect/>
          </a:stretch>
        </p:blipFill>
        <p:spPr>
          <a:xfrm>
            <a:off x="743131" y="836023"/>
            <a:ext cx="10705737" cy="6021977"/>
          </a:xfrm>
          <a:prstGeom prst="rect">
            <a:avLst/>
          </a:prstGeom>
        </p:spPr>
      </p:pic>
    </p:spTree>
    <p:extLst>
      <p:ext uri="{BB962C8B-B14F-4D97-AF65-F5344CB8AC3E}">
        <p14:creationId xmlns:p14="http://schemas.microsoft.com/office/powerpoint/2010/main" val="372095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Something</a:t>
            </a:r>
            <a:endParaRPr lang="en-US" dirty="0"/>
          </a:p>
        </p:txBody>
      </p:sp>
      <p:sp>
        <p:nvSpPr>
          <p:cNvPr id="3" name="Content Placeholder 2"/>
          <p:cNvSpPr>
            <a:spLocks noGrp="1"/>
          </p:cNvSpPr>
          <p:nvPr>
            <p:ph idx="1"/>
          </p:nvPr>
        </p:nvSpPr>
        <p:spPr/>
        <p:txBody>
          <a:bodyPr/>
          <a:lstStyle/>
          <a:p>
            <a:r>
              <a:rPr lang="en-US" dirty="0"/>
              <a:t>1. As Western Europe folded into themselves and experienced the Middle Ages, which of the following was NOT happening elsewhere?</a:t>
            </a:r>
            <a:br>
              <a:rPr lang="en-US" dirty="0"/>
            </a:br>
            <a:r>
              <a:rPr lang="en-US" dirty="0"/>
              <a:t>(A) The Byzantine Empire was flourishing</a:t>
            </a:r>
            <a:br>
              <a:rPr lang="en-US" dirty="0"/>
            </a:br>
            <a:r>
              <a:rPr lang="en-US" dirty="0"/>
              <a:t>(B) Indian Ocean Trade with Eastern Africa was strong</a:t>
            </a:r>
            <a:br>
              <a:rPr lang="en-US" dirty="0"/>
            </a:br>
            <a:r>
              <a:rPr lang="en-US" dirty="0"/>
              <a:t>(C) Islam was spreading throughout the Middle East </a:t>
            </a:r>
            <a:br>
              <a:rPr lang="en-US" dirty="0"/>
            </a:br>
            <a:r>
              <a:rPr lang="en-US" dirty="0"/>
              <a:t>(D) The Spanish had established their first sugar plantation in Cuba</a:t>
            </a:r>
          </a:p>
          <a:p>
            <a:endParaRPr lang="en-US" dirty="0"/>
          </a:p>
        </p:txBody>
      </p:sp>
    </p:spTree>
    <p:extLst>
      <p:ext uri="{BB962C8B-B14F-4D97-AF65-F5344CB8AC3E}">
        <p14:creationId xmlns:p14="http://schemas.microsoft.com/office/powerpoint/2010/main" val="114284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275" y="139337"/>
            <a:ext cx="10363200" cy="7802879"/>
          </a:xfrm>
        </p:spPr>
        <p:txBody>
          <a:bodyPr/>
          <a:lstStyle/>
          <a:p>
            <a:r>
              <a:rPr lang="en-US" sz="2400" dirty="0"/>
              <a:t> “Moreover, the [severity] of the plague was the greater [because any contact] was apt to [spread] it from the sick to the [healthy], just as fire devours things dry or greasy when they are brought close to it. [T]he evil went yet further, for not merely by speech or association with the sick was the malady [communicated] to the healthy with consequence of common death . . .”  -Boccaccio, </a:t>
            </a:r>
            <a:r>
              <a:rPr lang="en-US" sz="2400" i="1" dirty="0" smtClean="0"/>
              <a:t>Decameron</a:t>
            </a:r>
            <a:endParaRPr lang="en-US" dirty="0"/>
          </a:p>
          <a:p>
            <a:r>
              <a:rPr lang="en-US" dirty="0"/>
              <a:t>2. Although </a:t>
            </a:r>
            <a:r>
              <a:rPr lang="en-US" dirty="0" err="1"/>
              <a:t>Boccacio</a:t>
            </a:r>
            <a:r>
              <a:rPr lang="en-US" dirty="0"/>
              <a:t> writes this account in Italy in 1347, a similar account could most likely be found from</a:t>
            </a:r>
          </a:p>
          <a:p>
            <a:pPr lvl="0"/>
            <a:r>
              <a:rPr lang="en-US" dirty="0"/>
              <a:t>the Incan civilization</a:t>
            </a:r>
          </a:p>
          <a:p>
            <a:pPr lvl="0"/>
            <a:r>
              <a:rPr lang="en-US" dirty="0"/>
              <a:t>Damascus, Syria</a:t>
            </a:r>
          </a:p>
          <a:p>
            <a:pPr lvl="0"/>
            <a:r>
              <a:rPr lang="en-US" dirty="0"/>
              <a:t>the Mali kingdom</a:t>
            </a:r>
          </a:p>
          <a:p>
            <a:pPr lvl="0"/>
            <a:r>
              <a:rPr lang="en-US" dirty="0"/>
              <a:t>Angor Wat</a:t>
            </a:r>
          </a:p>
          <a:p>
            <a:endParaRPr lang="en-US" dirty="0"/>
          </a:p>
        </p:txBody>
      </p:sp>
    </p:spTree>
    <p:extLst>
      <p:ext uri="{BB962C8B-B14F-4D97-AF65-F5344CB8AC3E}">
        <p14:creationId xmlns:p14="http://schemas.microsoft.com/office/powerpoint/2010/main" val="3782336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649" name="Picture 3"/>
          <p:cNvPicPr>
            <a:picLocks noChangeAspect="1" noChangeArrowheads="1"/>
          </p:cNvPicPr>
          <p:nvPr/>
        </p:nvPicPr>
        <p:blipFill>
          <a:blip r:embed="rId2">
            <a:lum bright="26000" contrast="28000"/>
            <a:extLst>
              <a:ext uri="{28A0092B-C50C-407E-A947-70E740481C1C}">
                <a14:useLocalDpi xmlns:a14="http://schemas.microsoft.com/office/drawing/2010/main" val="0"/>
              </a:ext>
            </a:extLst>
          </a:blip>
          <a:srcRect/>
          <a:stretch>
            <a:fillRect/>
          </a:stretch>
        </p:blipFill>
        <p:spPr bwMode="auto">
          <a:xfrm>
            <a:off x="2864224" y="228600"/>
            <a:ext cx="5056094" cy="33033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21024" y="3642783"/>
            <a:ext cx="1175272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t>3. The photograph above of a mosque (first erected in the 14</a:t>
            </a:r>
            <a:r>
              <a:rPr kumimoji="0" lang="en-US" altLang="en-US" sz="2800" b="0" i="0" u="none" strike="noStrike" cap="none" normalizeH="0" baseline="3000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t>th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t> century) in the modern-day West African country of Mali best exemplifies which of the following historical processes?</a:t>
            </a:r>
            <a:b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b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t>(A) Imposition of religion through military conquest</a:t>
            </a:r>
            <a:b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b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t>(B) spread of religion along trade routes</a:t>
            </a:r>
            <a:b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b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t>(C)  abandonment of indigenous cultural styles in the face of colonization</a:t>
            </a:r>
            <a:b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b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MinionPro-Regular"/>
                <a:cs typeface="Times New Roman" panose="02020603050405020304" pitchFamily="18" charset="0"/>
              </a:rPr>
              <a:t>(D) conflict between local and universalizing religions</a:t>
            </a:r>
            <a:r>
              <a:rPr kumimoji="0" lang="en-US" altLang="en-US" sz="2800" b="0" i="0" u="none" strike="noStrike" cap="none" normalizeH="0" baseline="0" dirty="0" smtClean="0">
                <a:ln>
                  <a:noFill/>
                </a:ln>
                <a:solidFill>
                  <a:schemeClr val="tx1"/>
                </a:solidFill>
                <a:effectLst/>
              </a:rPr>
              <a:t> </a:t>
            </a:r>
            <a:endParaRPr kumimoji="0" lang="en-US" altLang="en-US" sz="4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902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 Trade Routes</a:t>
            </a:r>
            <a:endParaRPr lang="en-US" dirty="0"/>
          </a:p>
        </p:txBody>
      </p:sp>
      <p:sp>
        <p:nvSpPr>
          <p:cNvPr id="3" name="Content Placeholder 2"/>
          <p:cNvSpPr>
            <a:spLocks noGrp="1"/>
          </p:cNvSpPr>
          <p:nvPr>
            <p:ph idx="1"/>
          </p:nvPr>
        </p:nvSpPr>
        <p:spPr/>
        <p:txBody>
          <a:bodyPr/>
          <a:lstStyle/>
          <a:p>
            <a:pPr marL="0" indent="0">
              <a:buNone/>
            </a:pPr>
            <a:r>
              <a:rPr lang="en-US" dirty="0"/>
              <a:t>• The Silk Roads </a:t>
            </a:r>
            <a:endParaRPr lang="en-US" dirty="0" smtClean="0"/>
          </a:p>
          <a:p>
            <a:pPr marL="0" indent="0">
              <a:buNone/>
            </a:pPr>
            <a:r>
              <a:rPr lang="en-US" dirty="0" smtClean="0"/>
              <a:t>• </a:t>
            </a:r>
            <a:r>
              <a:rPr lang="en-US" dirty="0"/>
              <a:t>The Mediterranean Sea </a:t>
            </a:r>
            <a:endParaRPr lang="en-US" dirty="0" smtClean="0"/>
          </a:p>
          <a:p>
            <a:pPr marL="0" indent="0">
              <a:buNone/>
            </a:pPr>
            <a:r>
              <a:rPr lang="en-US" dirty="0" smtClean="0"/>
              <a:t>• </a:t>
            </a:r>
            <a:r>
              <a:rPr lang="en-US" dirty="0"/>
              <a:t>The Trans-Saharan </a:t>
            </a:r>
            <a:endParaRPr lang="en-US" dirty="0" smtClean="0"/>
          </a:p>
          <a:p>
            <a:pPr marL="0" indent="0">
              <a:buNone/>
            </a:pPr>
            <a:r>
              <a:rPr lang="en-US" dirty="0" smtClean="0"/>
              <a:t>• </a:t>
            </a:r>
            <a:r>
              <a:rPr lang="en-US" dirty="0"/>
              <a:t>The Indian Ocean basins</a:t>
            </a:r>
          </a:p>
          <a:p>
            <a:endParaRPr lang="en-US" dirty="0"/>
          </a:p>
        </p:txBody>
      </p:sp>
    </p:spTree>
    <p:extLst>
      <p:ext uri="{BB962C8B-B14F-4D97-AF65-F5344CB8AC3E}">
        <p14:creationId xmlns:p14="http://schemas.microsoft.com/office/powerpoint/2010/main" val="245908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ilk Road - The Silk Routes - Map 3 (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8410" y="365760"/>
            <a:ext cx="9330070" cy="6788854"/>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3431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Road</a:t>
            </a:r>
            <a:endParaRPr lang="en-US" dirty="0"/>
          </a:p>
        </p:txBody>
      </p:sp>
      <p:pic>
        <p:nvPicPr>
          <p:cNvPr id="4" name="Content Placeholder 3" descr="http://depts.washington.edu/uwch/silkroad/exhibit/trade/trade_rout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909240"/>
            <a:ext cx="13311051" cy="471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89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Silk Road Trade 600-1450 C.E.</a:t>
            </a:r>
          </a:p>
        </p:txBody>
      </p:sp>
      <p:sp>
        <p:nvSpPr>
          <p:cNvPr id="22531" name="Rectangle 3"/>
          <p:cNvSpPr>
            <a:spLocks noGrp="1" noChangeArrowheads="1"/>
          </p:cNvSpPr>
          <p:nvPr>
            <p:ph type="body" idx="1"/>
          </p:nvPr>
        </p:nvSpPr>
        <p:spPr/>
        <p:txBody>
          <a:bodyPr>
            <a:normAutofit/>
          </a:bodyPr>
          <a:lstStyle/>
          <a:p>
            <a:pPr eaLnBrk="1" hangingPunct="1"/>
            <a:r>
              <a:rPr lang="en-US" altLang="en-US" sz="3200" dirty="0" smtClean="0"/>
              <a:t>Silk Road Trade under the Tang and the Mongols was protected.  </a:t>
            </a:r>
          </a:p>
          <a:p>
            <a:pPr eaLnBrk="1" hangingPunct="1"/>
            <a:r>
              <a:rPr lang="en-US" altLang="en-US" sz="3200" dirty="0" smtClean="0"/>
              <a:t>Mongols kept Silk Road Trade safe.</a:t>
            </a:r>
          </a:p>
          <a:p>
            <a:pPr eaLnBrk="1" hangingPunct="1"/>
            <a:r>
              <a:rPr lang="en-US" altLang="en-US" sz="3200" dirty="0" smtClean="0"/>
              <a:t>However, the </a:t>
            </a:r>
            <a:r>
              <a:rPr lang="en-US" altLang="en-US" sz="3200" dirty="0" smtClean="0"/>
              <a:t>Mongols were </a:t>
            </a:r>
            <a:r>
              <a:rPr lang="en-US" altLang="en-US" sz="3200" dirty="0" smtClean="0"/>
              <a:t>also responsible for carrying the bubonic plague into Eurasia via the Silk Road.</a:t>
            </a:r>
          </a:p>
        </p:txBody>
      </p:sp>
    </p:spTree>
    <p:extLst>
      <p:ext uri="{BB962C8B-B14F-4D97-AF65-F5344CB8AC3E}">
        <p14:creationId xmlns:p14="http://schemas.microsoft.com/office/powerpoint/2010/main" val="119306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38400" y="381000"/>
            <a:ext cx="7772400" cy="685800"/>
          </a:xfrm>
        </p:spPr>
        <p:txBody>
          <a:bodyPr/>
          <a:lstStyle/>
          <a:p>
            <a:pPr eaLnBrk="1" hangingPunct="1"/>
            <a:r>
              <a:rPr lang="en-US" altLang="en-US" smtClean="0"/>
              <a:t>Indian Ocean Trade 600-1450</a:t>
            </a:r>
            <a:br>
              <a:rPr lang="en-US" altLang="en-US" smtClean="0"/>
            </a:br>
            <a:endParaRPr lang="en-US" altLang="en-US" smtClean="0"/>
          </a:p>
        </p:txBody>
      </p:sp>
      <p:pic>
        <p:nvPicPr>
          <p:cNvPr id="15363" name="Picture 4" descr="http://www.umbc.edu/history/CHE/techerpages/Reeks/Ibnt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914401"/>
            <a:ext cx="8366125"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41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Indian Ocean Trade 600-1450 C.E.</a:t>
            </a:r>
          </a:p>
        </p:txBody>
      </p:sp>
      <p:sp>
        <p:nvSpPr>
          <p:cNvPr id="24579" name="Rectangle 3"/>
          <p:cNvSpPr>
            <a:spLocks noGrp="1" noChangeArrowheads="1"/>
          </p:cNvSpPr>
          <p:nvPr>
            <p:ph type="body" idx="1"/>
          </p:nvPr>
        </p:nvSpPr>
        <p:spPr/>
        <p:txBody>
          <a:bodyPr/>
          <a:lstStyle/>
          <a:p>
            <a:pPr eaLnBrk="1" hangingPunct="1"/>
            <a:r>
              <a:rPr lang="en-US" altLang="en-US" sz="2800"/>
              <a:t>When Silk Road trade declined with the fall of the Mongols, Indian Ocean trade picked up.</a:t>
            </a:r>
          </a:p>
          <a:p>
            <a:pPr eaLnBrk="1" hangingPunct="1"/>
            <a:r>
              <a:rPr lang="en-US" altLang="en-US" sz="2800"/>
              <a:t>The Ming also renewed focus on Indian Ocean Trade with the voyagers of Zheng He.  These voyages were short-lived.  </a:t>
            </a:r>
          </a:p>
          <a:p>
            <a:pPr eaLnBrk="1" hangingPunct="1"/>
            <a:r>
              <a:rPr lang="en-US" altLang="en-US" sz="2800"/>
              <a:t>By the 13</a:t>
            </a:r>
            <a:r>
              <a:rPr lang="en-US" altLang="en-US" sz="2800" baseline="30000"/>
              <a:t>th</a:t>
            </a:r>
            <a:r>
              <a:rPr lang="en-US" altLang="en-US" sz="2800"/>
              <a:t> century, the Bantu people arrived on the east coast where their language merged with Arabic languages from Muslim traders.  This formed the Swahili languages.  </a:t>
            </a:r>
          </a:p>
        </p:txBody>
      </p:sp>
    </p:spTree>
    <p:extLst>
      <p:ext uri="{BB962C8B-B14F-4D97-AF65-F5344CB8AC3E}">
        <p14:creationId xmlns:p14="http://schemas.microsoft.com/office/powerpoint/2010/main" val="977305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438400" y="381000"/>
            <a:ext cx="7772400" cy="685800"/>
          </a:xfrm>
        </p:spPr>
        <p:txBody>
          <a:bodyPr/>
          <a:lstStyle/>
          <a:p>
            <a:pPr eaLnBrk="1" hangingPunct="1"/>
            <a:r>
              <a:rPr lang="en-US" altLang="en-US" smtClean="0"/>
              <a:t>Trans-Saharan Trade 600-1450</a:t>
            </a:r>
            <a:br>
              <a:rPr lang="en-US" altLang="en-US" smtClean="0"/>
            </a:br>
            <a:endParaRPr lang="en-US" altLang="en-US" smtClean="0"/>
          </a:p>
        </p:txBody>
      </p:sp>
      <p:pic>
        <p:nvPicPr>
          <p:cNvPr id="17411" name="Picture 5" descr="http://www.shiloh.k12.ca.us/Staff_webpages/sehrler/SaltTrad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66800"/>
            <a:ext cx="72390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4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0" y="304800"/>
            <a:ext cx="7696200" cy="609600"/>
          </a:xfrm>
        </p:spPr>
        <p:txBody>
          <a:bodyPr/>
          <a:lstStyle/>
          <a:p>
            <a:pPr eaLnBrk="1" hangingPunct="1"/>
            <a:r>
              <a:rPr lang="en-US" altLang="en-US" smtClean="0"/>
              <a:t>Trans-Saharan Trade 600-1450</a:t>
            </a:r>
          </a:p>
        </p:txBody>
      </p:sp>
      <p:sp>
        <p:nvSpPr>
          <p:cNvPr id="13315" name="Rectangle 3"/>
          <p:cNvSpPr>
            <a:spLocks noGrp="1" noChangeArrowheads="1"/>
          </p:cNvSpPr>
          <p:nvPr>
            <p:ph type="body" idx="1"/>
          </p:nvPr>
        </p:nvSpPr>
        <p:spPr>
          <a:xfrm>
            <a:off x="2209800" y="1066800"/>
            <a:ext cx="8077200" cy="5334000"/>
          </a:xfrm>
        </p:spPr>
        <p:txBody>
          <a:bodyPr/>
          <a:lstStyle/>
          <a:p>
            <a:pPr eaLnBrk="1" hangingPunct="1">
              <a:lnSpc>
                <a:spcPct val="90000"/>
              </a:lnSpc>
            </a:pPr>
            <a:r>
              <a:rPr lang="en-US" altLang="en-US" smtClean="0"/>
              <a:t>The Saharan trade extended from the Sub-Saharan West African kingdoms across the Sahara desert to Europe. The Saharan Trade linked such African empires as Ghana, Mali, and Songhay to the European world.</a:t>
            </a:r>
          </a:p>
          <a:p>
            <a:pPr eaLnBrk="1" hangingPunct="1">
              <a:lnSpc>
                <a:spcPct val="90000"/>
              </a:lnSpc>
            </a:pPr>
            <a:r>
              <a:rPr lang="en-US" altLang="en-US" smtClean="0"/>
              <a:t>Ghana possessed a large amount of gold.</a:t>
            </a:r>
          </a:p>
          <a:p>
            <a:pPr eaLnBrk="1" hangingPunct="1">
              <a:lnSpc>
                <a:spcPct val="90000"/>
              </a:lnSpc>
            </a:pPr>
            <a:r>
              <a:rPr lang="en-US" altLang="en-US" smtClean="0"/>
              <a:t>The Desert regions of present day Morocco and Algeria contained huge salt resources.</a:t>
            </a:r>
          </a:p>
          <a:p>
            <a:pPr eaLnBrk="1" hangingPunct="1">
              <a:lnSpc>
                <a:spcPct val="90000"/>
              </a:lnSpc>
            </a:pPr>
            <a:r>
              <a:rPr lang="en-US" altLang="en-US" smtClean="0"/>
              <a:t>The gold-salt trade between the Ghana Empire and the Arab desert merchants flourished.</a:t>
            </a:r>
          </a:p>
        </p:txBody>
      </p:sp>
    </p:spTree>
    <p:extLst>
      <p:ext uri="{BB962C8B-B14F-4D97-AF65-F5344CB8AC3E}">
        <p14:creationId xmlns:p14="http://schemas.microsoft.com/office/powerpoint/2010/main" val="2166134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114</TotalTime>
  <Words>739</Words>
  <Application>Microsoft Office PowerPoint</Application>
  <PresentationFormat>Widescreen</PresentationFormat>
  <Paragraphs>52</Paragraphs>
  <Slides>19</Slides>
  <Notes>2</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Century Gothic</vt:lpstr>
      <vt:lpstr>Garamond</vt:lpstr>
      <vt:lpstr>MinionPro-Regular</vt:lpstr>
      <vt:lpstr>Times New Roman</vt:lpstr>
      <vt:lpstr>Savon</vt:lpstr>
      <vt:lpstr>Default Design</vt:lpstr>
      <vt:lpstr>Unit 3 REview</vt:lpstr>
      <vt:lpstr>UNIT 3 Trade Routes</vt:lpstr>
      <vt:lpstr>PowerPoint Presentation</vt:lpstr>
      <vt:lpstr>Silk Road</vt:lpstr>
      <vt:lpstr>Silk Road Trade 600-1450 C.E.</vt:lpstr>
      <vt:lpstr>Indian Ocean Trade 600-1450 </vt:lpstr>
      <vt:lpstr>Indian Ocean Trade 600-1450 C.E.</vt:lpstr>
      <vt:lpstr>Trans-Saharan Trade 600-1450 </vt:lpstr>
      <vt:lpstr>Trans-Saharan Trade 600-1450</vt:lpstr>
      <vt:lpstr>Trans-Saharan Trade 600 C.E. to 1450 C.E.</vt:lpstr>
      <vt:lpstr>Trans-Saharan Trade – 600 - 1450</vt:lpstr>
      <vt:lpstr>PowerPoint Presentation</vt:lpstr>
      <vt:lpstr>Spread of the Plague</vt:lpstr>
      <vt:lpstr>Bantu People</vt:lpstr>
      <vt:lpstr>Feudalism </vt:lpstr>
      <vt:lpstr>Byzantine Empire</vt:lpstr>
      <vt:lpstr>Let’s Try Something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REview</dc:title>
  <dc:creator>Amanda Long</dc:creator>
  <cp:lastModifiedBy>Amanda Long</cp:lastModifiedBy>
  <cp:revision>9</cp:revision>
  <dcterms:created xsi:type="dcterms:W3CDTF">2015-12-13T18:48:49Z</dcterms:created>
  <dcterms:modified xsi:type="dcterms:W3CDTF">2015-12-13T20:43:09Z</dcterms:modified>
</cp:coreProperties>
</file>