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9" r:id="rId4"/>
    <p:sldId id="270" r:id="rId5"/>
    <p:sldId id="266" r:id="rId6"/>
    <p:sldId id="258" r:id="rId7"/>
    <p:sldId id="271" r:id="rId8"/>
    <p:sldId id="259" r:id="rId9"/>
    <p:sldId id="261" r:id="rId10"/>
    <p:sldId id="260" r:id="rId11"/>
    <p:sldId id="263" r:id="rId12"/>
    <p:sldId id="272" r:id="rId13"/>
    <p:sldId id="262" r:id="rId14"/>
    <p:sldId id="264" r:id="rId15"/>
    <p:sldId id="265" r:id="rId16"/>
    <p:sldId id="267" r:id="rId17"/>
    <p:sldId id="268" r:id="rId18"/>
    <p:sldId id="273" r:id="rId19"/>
    <p:sldId id="274" r:id="rId20"/>
    <p:sldId id="275" r:id="rId21"/>
    <p:sldId id="276" r:id="rId22"/>
    <p:sldId id="277" r:id="rId2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160F44DE-E1B2-4C74-A061-2F699C62E894}" type="datetimeFigureOut">
              <a:rPr lang="en-US"/>
              <a:pPr>
                <a:defRPr/>
              </a:pPr>
              <a:t>8/11/2015</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1796CF83-9FA9-404A-9327-A049ED70A2B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EDC0DE7-BB49-4936-9BD7-777EF0D11597}" type="datetimeFigureOut">
              <a:rPr lang="en-US"/>
              <a:pPr>
                <a:defRPr/>
              </a:pPr>
              <a:t>8/11/2015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7E6F877-FE38-4B77-8918-AB75E637973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C8C8452-EF72-4660-BB58-0E9398124053}" type="datetimeFigureOut">
              <a:rPr lang="en-US"/>
              <a:pPr>
                <a:defRPr/>
              </a:pPr>
              <a:t>8/11/2015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559D4C6-DC8A-4BB8-9A7F-DD14C999706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EF09800-4EBA-46A9-BCE7-C77D8C213083}" type="datetimeFigureOut">
              <a:rPr lang="en-US"/>
              <a:pPr>
                <a:defRPr/>
              </a:pPr>
              <a:t>8/11/2015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7FFAD8E-E030-481C-8FAA-ED8DB3A56C2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F5F14772-8CB1-4215-A3D4-736BD4A8678F}" type="datetimeFigureOut">
              <a:rPr lang="en-US"/>
              <a:pPr>
                <a:defRPr/>
              </a:pPr>
              <a:t>8/11/2015</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571B59E6-EA36-47FD-8C20-53022A48213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10FEC69-65EC-47EF-97F8-7AC8E3106D2F}" type="datetimeFigureOut">
              <a:rPr lang="en-US"/>
              <a:pPr>
                <a:defRPr/>
              </a:pPr>
              <a:t>8/11/2015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4F49E9D-080D-427A-BDB6-9070DC4C71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BB7A2336-3087-4619-AF45-73BFE9B686FF}" type="datetimeFigureOut">
              <a:rPr lang="en-US"/>
              <a:pPr>
                <a:defRPr/>
              </a:pPr>
              <a:t>8/11/2015</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7A30F2B4-973C-4215-A51D-97AF4EACB9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CAB5C298-F6A4-4706-9393-4BE5EFE06CE8}" type="datetimeFigureOut">
              <a:rPr lang="en-US"/>
              <a:pPr>
                <a:defRPr/>
              </a:pPr>
              <a:t>8/11/2015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A6B15797-2A8A-4D9F-B7A3-1B351B44BFF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172E0B0-B2B2-45A1-B678-CB31F656C20A}" type="datetimeFigureOut">
              <a:rPr lang="en-US"/>
              <a:pPr>
                <a:defRPr/>
              </a:pPr>
              <a:t>8/11/2015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5422DC2-7EB0-437C-AFD1-B1693852A6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FCA69CFE-B678-411E-9223-149E8B54DBFF}" type="datetimeFigureOut">
              <a:rPr lang="en-US"/>
              <a:pPr>
                <a:defRPr/>
              </a:pPr>
              <a:t>8/11/2015</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22AE77E7-4F9D-4DAB-9783-EEFF83FB9D2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F4189965-305E-4DBB-A917-5CDD6213CBED}" type="datetimeFigureOut">
              <a:rPr lang="en-US"/>
              <a:pPr>
                <a:defRPr/>
              </a:pPr>
              <a:t>8/11/2015</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926F621D-7271-4C56-8B8B-33FF772B10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defRPr>
            </a:lvl1pPr>
          </a:lstStyle>
          <a:p>
            <a:pPr>
              <a:defRPr/>
            </a:pPr>
            <a:fld id="{6C015856-5523-4A64-961D-BF743EA340D5}" type="datetimeFigureOut">
              <a:rPr lang="en-US"/>
              <a:pPr>
                <a:defRPr/>
              </a:pPr>
              <a:t>8/11/2015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E1853F82-1BD1-45B9-A5C0-E59044F9D89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3" r:id="rId2"/>
    <p:sldLayoutId id="2147483661" r:id="rId3"/>
    <p:sldLayoutId id="2147483654" r:id="rId4"/>
    <p:sldLayoutId id="2147483655" r:id="rId5"/>
    <p:sldLayoutId id="2147483656" r:id="rId6"/>
    <p:sldLayoutId id="2147483657" r:id="rId7"/>
    <p:sldLayoutId id="2147483662" r:id="rId8"/>
    <p:sldLayoutId id="2147483663" r:id="rId9"/>
    <p:sldLayoutId id="2147483658" r:id="rId10"/>
    <p:sldLayoutId id="2147483659"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pitchFamily="34" charset="0"/>
        </a:defRPr>
      </a:lvl2pPr>
      <a:lvl3pPr algn="l" rtl="0" fontAlgn="base">
        <a:spcBef>
          <a:spcPct val="0"/>
        </a:spcBef>
        <a:spcAft>
          <a:spcPct val="0"/>
        </a:spcAft>
        <a:defRPr sz="4000">
          <a:solidFill>
            <a:schemeClr val="tx2"/>
          </a:solidFill>
          <a:latin typeface="Franklin Gothic Book" pitchFamily="34" charset="0"/>
        </a:defRPr>
      </a:lvl3pPr>
      <a:lvl4pPr algn="l" rtl="0" fontAlgn="base">
        <a:spcBef>
          <a:spcPct val="0"/>
        </a:spcBef>
        <a:spcAft>
          <a:spcPct val="0"/>
        </a:spcAft>
        <a:defRPr sz="4000">
          <a:solidFill>
            <a:schemeClr val="tx2"/>
          </a:solidFill>
          <a:latin typeface="Franklin Gothic Book" pitchFamily="34" charset="0"/>
        </a:defRPr>
      </a:lvl4pPr>
      <a:lvl5pPr algn="l" rtl="0" fontAlgn="base">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ubtitle 2"/>
          <p:cNvSpPr>
            <a:spLocks noGrp="1"/>
          </p:cNvSpPr>
          <p:nvPr>
            <p:ph type="subTitle" idx="1"/>
          </p:nvPr>
        </p:nvSpPr>
        <p:spPr/>
        <p:txBody>
          <a:bodyPr/>
          <a:lstStyle/>
          <a:p>
            <a:r>
              <a:rPr lang="en-US" sz="3200" smtClean="0"/>
              <a:t>(OR LOVE AT FIRST SIGHT)</a:t>
            </a:r>
          </a:p>
        </p:txBody>
      </p:sp>
      <p:sp>
        <p:nvSpPr>
          <p:cNvPr id="13314" name="Title 1"/>
          <p:cNvSpPr>
            <a:spLocks noGrp="1"/>
          </p:cNvSpPr>
          <p:nvPr>
            <p:ph type="ctrTitle"/>
          </p:nvPr>
        </p:nvSpPr>
        <p:spPr>
          <a:xfrm>
            <a:off x="457200" y="1506538"/>
            <a:ext cx="8229600" cy="1470025"/>
          </a:xfrm>
        </p:spPr>
        <p:txBody>
          <a:bodyPr/>
          <a:lstStyle/>
          <a:p>
            <a:r>
              <a:rPr sz="5400" smtClean="0"/>
              <a:t>INTRODUCTIONS</a:t>
            </a:r>
          </a:p>
        </p:txBody>
      </p:sp>
      <p:sp>
        <p:nvSpPr>
          <p:cNvPr id="13315"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Where AM I Coming From?</a:t>
            </a:r>
          </a:p>
        </p:txBody>
      </p:sp>
      <p:sp>
        <p:nvSpPr>
          <p:cNvPr id="22530" name="Content Placeholder 2"/>
          <p:cNvSpPr>
            <a:spLocks noGrp="1"/>
          </p:cNvSpPr>
          <p:nvPr>
            <p:ph sz="quarter" idx="1"/>
          </p:nvPr>
        </p:nvSpPr>
        <p:spPr/>
        <p:txBody>
          <a:bodyPr/>
          <a:lstStyle/>
          <a:p>
            <a:pPr>
              <a:buFont typeface="Wingdings 2" pitchFamily="18" charset="2"/>
              <a:buNone/>
            </a:pPr>
            <a:r>
              <a:rPr lang="en-US" smtClean="0"/>
              <a:t>You are coming </a:t>
            </a:r>
            <a:r>
              <a:rPr lang="en-US" b="1" smtClean="0"/>
              <a:t>from </a:t>
            </a:r>
          </a:p>
          <a:p>
            <a:pPr marL="1143000" lvl="2"/>
            <a:r>
              <a:rPr lang="en-US" smtClean="0"/>
              <a:t>a point of knowledge, </a:t>
            </a:r>
          </a:p>
          <a:p>
            <a:pPr>
              <a:buFont typeface="Wingdings 2" pitchFamily="18" charset="2"/>
              <a:buNone/>
            </a:pPr>
            <a:r>
              <a:rPr lang="en-US" smtClean="0"/>
              <a:t>and you are going </a:t>
            </a:r>
            <a:r>
              <a:rPr lang="en-US" b="1" smtClean="0"/>
              <a:t>to </a:t>
            </a:r>
            <a:r>
              <a:rPr lang="en-US" smtClean="0"/>
              <a:t>a point of </a:t>
            </a:r>
          </a:p>
          <a:p>
            <a:pPr marL="1143000" lvl="2"/>
            <a:r>
              <a:rPr lang="en-US" smtClean="0"/>
              <a:t>perception, </a:t>
            </a:r>
          </a:p>
          <a:p>
            <a:pPr marL="1143000" lvl="2"/>
            <a:r>
              <a:rPr lang="en-US" smtClean="0"/>
              <a:t>judgment, and </a:t>
            </a:r>
          </a:p>
          <a:p>
            <a:pPr marL="1143000" lvl="2"/>
            <a:r>
              <a:rPr lang="en-US" smtClean="0"/>
              <a:t>insight.</a:t>
            </a:r>
          </a:p>
          <a:p>
            <a:endParaRPr lang="en-US" smtClean="0"/>
          </a:p>
          <a:p>
            <a:r>
              <a:rPr lang="en-US" smtClean="0"/>
              <a:t>We call that point of perception, judgment, and insight your THESIS.</a:t>
            </a:r>
          </a:p>
          <a:p>
            <a:endParaRPr lang="en-US" smtClean="0"/>
          </a:p>
        </p:txBody>
      </p:sp>
      <p:sp>
        <p:nvSpPr>
          <p:cNvPr id="22531"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Point of Knowledge</a:t>
            </a:r>
          </a:p>
        </p:txBody>
      </p:sp>
      <p:sp>
        <p:nvSpPr>
          <p:cNvPr id="23554" name="Content Placeholder 2"/>
          <p:cNvSpPr>
            <a:spLocks noGrp="1"/>
          </p:cNvSpPr>
          <p:nvPr>
            <p:ph sz="quarter" idx="1"/>
          </p:nvPr>
        </p:nvSpPr>
        <p:spPr/>
        <p:txBody>
          <a:bodyPr/>
          <a:lstStyle/>
          <a:p>
            <a:r>
              <a:rPr lang="en-US" dirty="0" smtClean="0"/>
              <a:t>Your command of the facts of the literary work in question is the point of knowledge.  </a:t>
            </a:r>
          </a:p>
          <a:p>
            <a:endParaRPr lang="en-US" dirty="0" smtClean="0"/>
          </a:p>
          <a:p>
            <a:r>
              <a:rPr lang="en-US" dirty="0" smtClean="0"/>
              <a:t>Begin your introduction with a statement that makes evident your basic understanding of the text under consideration.  </a:t>
            </a:r>
          </a:p>
        </p:txBody>
      </p:sp>
      <p:sp>
        <p:nvSpPr>
          <p:cNvPr id="23555"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Examples of Opening Sentences</a:t>
            </a:r>
          </a:p>
        </p:txBody>
      </p:sp>
      <p:sp>
        <p:nvSpPr>
          <p:cNvPr id="3" name="Content Placeholder 2"/>
          <p:cNvSpPr>
            <a:spLocks noGrp="1"/>
          </p:cNvSpPr>
          <p:nvPr>
            <p:ph sz="quarter" idx="1"/>
          </p:nvPr>
        </p:nvSpPr>
        <p:spPr>
          <a:xfrm>
            <a:off x="914400" y="1417638"/>
            <a:ext cx="7772400" cy="5059362"/>
          </a:xfrm>
        </p:spPr>
        <p:txBody>
          <a:bodyPr>
            <a:normAutofit/>
          </a:bodyPr>
          <a:lstStyle/>
          <a:p>
            <a:pPr marL="273050" lvl="2" indent="-273050">
              <a:lnSpc>
                <a:spcPct val="90000"/>
              </a:lnSpc>
              <a:spcBef>
                <a:spcPts val="575"/>
              </a:spcBef>
              <a:buClr>
                <a:schemeClr val="accent1"/>
              </a:buClr>
            </a:pPr>
            <a:r>
              <a:rPr lang="en-US" sz="2800" dirty="0" smtClean="0">
                <a:solidFill>
                  <a:schemeClr val="accent1"/>
                </a:solidFill>
              </a:rPr>
              <a:t>The protagonist of William Shakespeare’s play </a:t>
            </a:r>
            <a:r>
              <a:rPr lang="en-US" sz="2800" i="1" dirty="0" smtClean="0">
                <a:solidFill>
                  <a:schemeClr val="accent1"/>
                </a:solidFill>
              </a:rPr>
              <a:t>Hamlet </a:t>
            </a:r>
            <a:r>
              <a:rPr lang="en-US" sz="2800" dirty="0" smtClean="0">
                <a:solidFill>
                  <a:schemeClr val="accent1"/>
                </a:solidFill>
              </a:rPr>
              <a:t>must seek revenge for his father’s untimely death.  </a:t>
            </a:r>
          </a:p>
          <a:p>
            <a:pPr>
              <a:lnSpc>
                <a:spcPct val="90000"/>
              </a:lnSpc>
            </a:pPr>
            <a:r>
              <a:rPr lang="en-US" dirty="0" smtClean="0">
                <a:solidFill>
                  <a:schemeClr val="accent1"/>
                </a:solidFill>
              </a:rPr>
              <a:t>In the passage from Jane Austen’s </a:t>
            </a:r>
            <a:r>
              <a:rPr lang="en-US" i="1" dirty="0" smtClean="0">
                <a:solidFill>
                  <a:schemeClr val="accent1"/>
                </a:solidFill>
              </a:rPr>
              <a:t>Pride and Prejudice</a:t>
            </a:r>
            <a:r>
              <a:rPr lang="en-US" dirty="0" smtClean="0">
                <a:solidFill>
                  <a:schemeClr val="accent1"/>
                </a:solidFill>
              </a:rPr>
              <a:t>, Mr. Collins proudly shows Elizabeth and Charlotte Lucas his house.</a:t>
            </a:r>
          </a:p>
          <a:p>
            <a:pPr>
              <a:lnSpc>
                <a:spcPct val="90000"/>
              </a:lnSpc>
            </a:pPr>
            <a:r>
              <a:rPr lang="en-US" dirty="0" smtClean="0">
                <a:solidFill>
                  <a:schemeClr val="accent1"/>
                </a:solidFill>
              </a:rPr>
              <a:t>In Shakespeare’s Sonnet 29, the speaker reveals that he has often been envious of others’ possessions or accomplishments.</a:t>
            </a:r>
          </a:p>
          <a:p>
            <a:pPr>
              <a:lnSpc>
                <a:spcPct val="90000"/>
              </a:lnSpc>
            </a:pPr>
            <a:endParaRPr lang="en-US" dirty="0" smtClean="0">
              <a:solidFill>
                <a:schemeClr val="accent1"/>
              </a:solidFill>
            </a:endParaRPr>
          </a:p>
          <a:p>
            <a:pPr marL="0">
              <a:lnSpc>
                <a:spcPct val="90000"/>
              </a:lnSpc>
              <a:buFont typeface="Wingdings 2" pitchFamily="18" charset="2"/>
              <a:buNone/>
            </a:pPr>
            <a:r>
              <a:rPr lang="en-US" dirty="0" smtClean="0"/>
              <a:t>Be straightforward. In other words, what’s going on here?  What are the circumstances? Who is doing what and why?</a:t>
            </a:r>
          </a:p>
          <a:p>
            <a:pPr>
              <a:lnSpc>
                <a:spcPct val="90000"/>
              </a:lnSpc>
              <a:buFont typeface="Wingdings 2" pitchFamily="18" charset="2"/>
              <a:buNone/>
            </a:pPr>
            <a:r>
              <a:rPr lang="en-US" dirty="0" smtClean="0"/>
              <a:t>Provide basic information on the text under scrutiny.</a:t>
            </a:r>
          </a:p>
          <a:p>
            <a:pPr>
              <a:lnSpc>
                <a:spcPct val="90000"/>
              </a:lnSpc>
              <a:buFont typeface="Wingdings 2" pitchFamily="18" charset="2"/>
              <a:buNone/>
            </a:pPr>
            <a:endParaRPr lang="en-US" dirty="0" smtClean="0"/>
          </a:p>
        </p:txBody>
      </p:sp>
      <p:sp>
        <p:nvSpPr>
          <p:cNvPr id="24579"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From Knowledge to Insight</a:t>
            </a:r>
          </a:p>
        </p:txBody>
      </p:sp>
      <p:sp>
        <p:nvSpPr>
          <p:cNvPr id="25602" name="Content Placeholder 2"/>
          <p:cNvSpPr>
            <a:spLocks noGrp="1"/>
          </p:cNvSpPr>
          <p:nvPr>
            <p:ph sz="quarter" idx="1"/>
          </p:nvPr>
        </p:nvSpPr>
        <p:spPr/>
        <p:txBody>
          <a:bodyPr/>
          <a:lstStyle/>
          <a:p>
            <a:pPr marL="0">
              <a:buFont typeface="Wingdings 2" pitchFamily="18" charset="2"/>
              <a:buNone/>
            </a:pPr>
            <a:r>
              <a:rPr lang="en-US" sz="2000" dirty="0" smtClean="0"/>
              <a:t>The Introduction takes us from knowledge to insight. So let’s see that sample opening clean sentence again.</a:t>
            </a:r>
          </a:p>
          <a:p>
            <a:pPr marL="547688" lvl="2" indent="-273050">
              <a:spcBef>
                <a:spcPts val="575"/>
              </a:spcBef>
              <a:buClr>
                <a:schemeClr val="accent1"/>
              </a:buClr>
              <a:buFont typeface="Wingdings 2" pitchFamily="18" charset="2"/>
              <a:buNone/>
            </a:pPr>
            <a:r>
              <a:rPr lang="en-US" dirty="0" smtClean="0"/>
              <a:t>	</a:t>
            </a:r>
            <a:r>
              <a:rPr lang="en-US" dirty="0" smtClean="0">
                <a:solidFill>
                  <a:schemeClr val="accent1"/>
                </a:solidFill>
              </a:rPr>
              <a:t>The protagonist of William Shakespeare’s play </a:t>
            </a:r>
            <a:r>
              <a:rPr lang="en-US" i="1" dirty="0" smtClean="0">
                <a:solidFill>
                  <a:schemeClr val="accent1"/>
                </a:solidFill>
              </a:rPr>
              <a:t>Hamlet </a:t>
            </a:r>
            <a:r>
              <a:rPr lang="en-US" dirty="0" smtClean="0">
                <a:solidFill>
                  <a:schemeClr val="accent1"/>
                </a:solidFill>
              </a:rPr>
              <a:t>must seek revenge for his father’s untimely death.</a:t>
            </a:r>
            <a:r>
              <a:rPr lang="en-US" dirty="0" smtClean="0"/>
              <a:t>  </a:t>
            </a:r>
          </a:p>
          <a:p>
            <a:pPr marL="547688" lvl="2" indent="-273050">
              <a:spcBef>
                <a:spcPts val="575"/>
              </a:spcBef>
              <a:buClr>
                <a:schemeClr val="accent1"/>
              </a:buClr>
              <a:buFont typeface="Wingdings 2" pitchFamily="18" charset="2"/>
              <a:buNone/>
            </a:pPr>
            <a:endParaRPr lang="en-US" dirty="0" smtClean="0"/>
          </a:p>
          <a:p>
            <a:pPr marL="548640" lvl="2" indent="0">
              <a:spcBef>
                <a:spcPts val="575"/>
              </a:spcBef>
              <a:buClr>
                <a:schemeClr val="accent1"/>
              </a:buClr>
              <a:buFont typeface="Wingdings 2" pitchFamily="18" charset="2"/>
              <a:buNone/>
            </a:pPr>
            <a:r>
              <a:rPr lang="en-US" dirty="0" smtClean="0"/>
              <a:t>That sentence is a statement of fact. The statement above is the premise of the play, the idea that we take for granted once we have completed Act I of </a:t>
            </a:r>
            <a:r>
              <a:rPr lang="en-US" i="1" dirty="0" smtClean="0"/>
              <a:t>Hamlet</a:t>
            </a:r>
            <a:r>
              <a:rPr lang="en-US" dirty="0" smtClean="0"/>
              <a:t>. The statement is not an opinion or a judgment or a perception or an insight. The statement convinces the reader that the essay is grounded, based on the facts of the play.</a:t>
            </a:r>
          </a:p>
          <a:p>
            <a:pPr marL="547688" lvl="2" indent="-273050">
              <a:spcBef>
                <a:spcPts val="575"/>
              </a:spcBef>
              <a:buClr>
                <a:schemeClr val="accent1"/>
              </a:buClr>
              <a:buFont typeface="Wingdings 2" pitchFamily="18" charset="2"/>
              <a:buNone/>
            </a:pPr>
            <a:endParaRPr lang="en-US" dirty="0" smtClean="0"/>
          </a:p>
          <a:p>
            <a:pPr marL="547688" lvl="2" indent="0">
              <a:spcBef>
                <a:spcPts val="575"/>
              </a:spcBef>
              <a:buClr>
                <a:schemeClr val="accent1"/>
              </a:buClr>
              <a:buFont typeface="Wingdings 2" pitchFamily="18" charset="2"/>
              <a:buNone/>
            </a:pPr>
            <a:r>
              <a:rPr lang="en-US" dirty="0" smtClean="0"/>
              <a:t>Grounding the reader in the basics is a fine way to begin an Introduction. It’s like “Hello. My name is Hyacinth.” Not fancy, but true.    </a:t>
            </a:r>
          </a:p>
          <a:p>
            <a:pPr marL="547688" lvl="2" indent="-273050">
              <a:spcBef>
                <a:spcPts val="575"/>
              </a:spcBef>
              <a:buClr>
                <a:schemeClr val="accent1"/>
              </a:buClr>
              <a:buFont typeface="Wingdings 2" pitchFamily="18" charset="2"/>
              <a:buNone/>
            </a:pPr>
            <a:endParaRPr lang="en-US" dirty="0" smtClean="0"/>
          </a:p>
          <a:p>
            <a:pPr marL="547688" lvl="2" indent="-273050">
              <a:spcBef>
                <a:spcPts val="575"/>
              </a:spcBef>
              <a:buClr>
                <a:schemeClr val="accent1"/>
              </a:buClr>
              <a:buFont typeface="Wingdings 2" pitchFamily="18" charset="2"/>
              <a:buNone/>
            </a:pPr>
            <a:r>
              <a:rPr lang="en-US" dirty="0" smtClean="0"/>
              <a:t>  </a:t>
            </a:r>
          </a:p>
          <a:p>
            <a:endParaRPr lang="en-US" sz="2000" dirty="0" smtClean="0"/>
          </a:p>
        </p:txBody>
      </p:sp>
      <p:sp>
        <p:nvSpPr>
          <p:cNvPr id="25603"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914400" y="274638"/>
            <a:ext cx="7772400" cy="2011362"/>
          </a:xfrm>
        </p:spPr>
        <p:txBody>
          <a:bodyPr/>
          <a:lstStyle/>
          <a:p>
            <a:r>
              <a:rPr lang="en-US" dirty="0" smtClean="0"/>
              <a:t>I thought the Introduction was Supposed to be Attractive. How Attractive is Fact?</a:t>
            </a:r>
          </a:p>
        </p:txBody>
      </p:sp>
      <p:sp>
        <p:nvSpPr>
          <p:cNvPr id="3" name="Content Placeholder 2"/>
          <p:cNvSpPr>
            <a:spLocks noGrp="1"/>
          </p:cNvSpPr>
          <p:nvPr>
            <p:ph sz="quarter" idx="1"/>
          </p:nvPr>
        </p:nvSpPr>
        <p:spPr>
          <a:xfrm>
            <a:off x="762000" y="2286000"/>
            <a:ext cx="7772400" cy="3352800"/>
          </a:xfrm>
        </p:spPr>
        <p:txBody>
          <a:bodyPr>
            <a:normAutofit fontScale="92500"/>
          </a:bodyPr>
          <a:lstStyle/>
          <a:p>
            <a:pPr>
              <a:lnSpc>
                <a:spcPct val="90000"/>
              </a:lnSpc>
            </a:pPr>
            <a:r>
              <a:rPr lang="en-US" dirty="0" smtClean="0"/>
              <a:t>In another situation, say a 20,000 word essay to be published in a journal, the writer has time to attract with a variety of rhetorical strategies. But in a timed writing, the writer needs to get about the business of establishing the thesis and developing it quickly.  </a:t>
            </a:r>
          </a:p>
          <a:p>
            <a:pPr>
              <a:lnSpc>
                <a:spcPct val="90000"/>
              </a:lnSpc>
            </a:pPr>
            <a:r>
              <a:rPr lang="en-US" dirty="0" smtClean="0"/>
              <a:t>The Introduction for the AP essays is probably best if it is relatively brief and purposeful.  </a:t>
            </a:r>
          </a:p>
          <a:p>
            <a:pPr>
              <a:lnSpc>
                <a:spcPct val="90000"/>
              </a:lnSpc>
            </a:pPr>
            <a:r>
              <a:rPr lang="en-US" dirty="0" smtClean="0"/>
              <a:t>If you are going to spend time on one or two parts of the essay, spend it on the Thesis and the Development. Don’t agonize over that first sentence.</a:t>
            </a:r>
          </a:p>
        </p:txBody>
      </p:sp>
      <p:sp>
        <p:nvSpPr>
          <p:cNvPr id="26627"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z="3600" smtClean="0"/>
              <a:t>I’ve established the basic information, what now?</a:t>
            </a:r>
          </a:p>
        </p:txBody>
      </p:sp>
      <p:sp>
        <p:nvSpPr>
          <p:cNvPr id="3" name="Content Placeholder 2"/>
          <p:cNvSpPr>
            <a:spLocks noGrp="1"/>
          </p:cNvSpPr>
          <p:nvPr>
            <p:ph sz="quarter" idx="1"/>
          </p:nvPr>
        </p:nvSpPr>
        <p:spPr/>
        <p:txBody>
          <a:bodyPr>
            <a:normAutofit/>
          </a:bodyPr>
          <a:lstStyle/>
          <a:p>
            <a:pPr>
              <a:lnSpc>
                <a:spcPct val="90000"/>
              </a:lnSpc>
            </a:pPr>
            <a:r>
              <a:rPr lang="en-US" dirty="0" smtClean="0"/>
              <a:t>Once you have briefly established basic information about the literary work, lead your reader to your perception or insight.  That might take only one or two sentences.  </a:t>
            </a:r>
          </a:p>
          <a:p>
            <a:pPr>
              <a:lnSpc>
                <a:spcPct val="90000"/>
              </a:lnSpc>
            </a:pPr>
            <a:r>
              <a:rPr lang="en-US" dirty="0" smtClean="0"/>
              <a:t>But like any journey, the path can only be purposeful if you know where you’re going.</a:t>
            </a:r>
          </a:p>
          <a:p>
            <a:pPr>
              <a:lnSpc>
                <a:spcPct val="90000"/>
              </a:lnSpc>
            </a:pPr>
            <a:r>
              <a:rPr lang="en-US" dirty="0" smtClean="0"/>
              <a:t>Where you are going is </a:t>
            </a:r>
            <a:r>
              <a:rPr lang="en-US" b="1" dirty="0" smtClean="0"/>
              <a:t>to the Thesis.</a:t>
            </a:r>
          </a:p>
          <a:p>
            <a:pPr>
              <a:lnSpc>
                <a:spcPct val="90000"/>
              </a:lnSpc>
            </a:pPr>
            <a:endParaRPr lang="en-US" dirty="0" smtClean="0"/>
          </a:p>
          <a:p>
            <a:pPr>
              <a:lnSpc>
                <a:spcPct val="90000"/>
              </a:lnSpc>
            </a:pPr>
            <a:r>
              <a:rPr lang="en-US" dirty="0" smtClean="0"/>
              <a:t>Sample Thesis: </a:t>
            </a:r>
            <a:r>
              <a:rPr lang="en-US" dirty="0" smtClean="0">
                <a:solidFill>
                  <a:schemeClr val="accent1"/>
                </a:solidFill>
              </a:rPr>
              <a:t>Hamlet’s inability to overcome his distaste for taking action underscores Shakespeare’s theme that accident and chance rule men’s destiny more than conscious choice.</a:t>
            </a:r>
          </a:p>
          <a:p>
            <a:pPr>
              <a:lnSpc>
                <a:spcPct val="90000"/>
              </a:lnSpc>
            </a:pPr>
            <a:endParaRPr lang="en-US" dirty="0" smtClean="0">
              <a:solidFill>
                <a:schemeClr val="accent1"/>
              </a:solidFill>
            </a:endParaRPr>
          </a:p>
          <a:p>
            <a:pPr>
              <a:lnSpc>
                <a:spcPct val="90000"/>
              </a:lnSpc>
            </a:pPr>
            <a:endParaRPr lang="en-US" dirty="0" smtClean="0"/>
          </a:p>
        </p:txBody>
      </p:sp>
      <p:sp>
        <p:nvSpPr>
          <p:cNvPr id="27651"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smtClean="0"/>
              <a:t>How to Make an Introduction “Purposeful”</a:t>
            </a:r>
          </a:p>
        </p:txBody>
      </p:sp>
      <p:sp>
        <p:nvSpPr>
          <p:cNvPr id="3" name="Content Placeholder 2"/>
          <p:cNvSpPr>
            <a:spLocks noGrp="1"/>
          </p:cNvSpPr>
          <p:nvPr>
            <p:ph sz="quarter" idx="1"/>
          </p:nvPr>
        </p:nvSpPr>
        <p:spPr/>
        <p:txBody>
          <a:bodyPr>
            <a:normAutofit/>
          </a:bodyPr>
          <a:lstStyle/>
          <a:p>
            <a:pPr>
              <a:lnSpc>
                <a:spcPct val="90000"/>
              </a:lnSpc>
            </a:pPr>
            <a:r>
              <a:rPr lang="en-US" sz="2400" dirty="0" smtClean="0"/>
              <a:t>The basic information isn’t just any old information. </a:t>
            </a:r>
          </a:p>
          <a:p>
            <a:pPr marL="742950" lvl="1" indent="-285750">
              <a:lnSpc>
                <a:spcPct val="90000"/>
              </a:lnSpc>
            </a:pPr>
            <a:r>
              <a:rPr lang="en-US" sz="2000" dirty="0" smtClean="0"/>
              <a:t>Your opening sentence should contain one or more ideas relevant to the question prompt.  </a:t>
            </a:r>
          </a:p>
          <a:p>
            <a:pPr marL="742950" lvl="1" indent="-285750">
              <a:lnSpc>
                <a:spcPct val="90000"/>
              </a:lnSpc>
            </a:pPr>
            <a:r>
              <a:rPr lang="en-US" sz="2000" dirty="0" smtClean="0"/>
              <a:t>In our case, the word “revenge” helps pave the way to a thesis response.  The opening sentence, then, both establishes basic information and also sets up an idea the writer can use to get to the thesis.  </a:t>
            </a:r>
          </a:p>
          <a:p>
            <a:pPr>
              <a:lnSpc>
                <a:spcPct val="90000"/>
              </a:lnSpc>
            </a:pPr>
            <a:endParaRPr lang="en-US" dirty="0" smtClean="0"/>
          </a:p>
          <a:p>
            <a:pPr>
              <a:lnSpc>
                <a:spcPct val="90000"/>
              </a:lnSpc>
            </a:pPr>
            <a:r>
              <a:rPr lang="en-US" dirty="0" smtClean="0"/>
              <a:t>Again: </a:t>
            </a:r>
            <a:r>
              <a:rPr lang="en-US" dirty="0" smtClean="0">
                <a:solidFill>
                  <a:schemeClr val="accent1"/>
                </a:solidFill>
              </a:rPr>
              <a:t>The protagonist of William Shakespeare’s play </a:t>
            </a:r>
            <a:r>
              <a:rPr lang="en-US" i="1" dirty="0" smtClean="0">
                <a:solidFill>
                  <a:schemeClr val="accent1"/>
                </a:solidFill>
              </a:rPr>
              <a:t>Hamlet </a:t>
            </a:r>
            <a:r>
              <a:rPr lang="en-US" dirty="0" smtClean="0">
                <a:solidFill>
                  <a:schemeClr val="accent1"/>
                </a:solidFill>
              </a:rPr>
              <a:t>must seek revenge for his father’s untimely death.</a:t>
            </a:r>
            <a:endParaRPr lang="en-US" dirty="0" smtClean="0"/>
          </a:p>
          <a:p>
            <a:pPr marL="742950" lvl="1" indent="-285750">
              <a:lnSpc>
                <a:spcPct val="90000"/>
              </a:lnSpc>
            </a:pPr>
            <a:r>
              <a:rPr lang="en-US" sz="2200" dirty="0" smtClean="0"/>
              <a:t>The prompt asked us to chose a distasteful action for the protagonist. Seeking “revenge” is totally distasteful to Hamlet. So the first sentence, basic though it be, actually sets up the second sentence.</a:t>
            </a:r>
          </a:p>
          <a:p>
            <a:pPr>
              <a:lnSpc>
                <a:spcPct val="90000"/>
              </a:lnSpc>
            </a:pPr>
            <a:endParaRPr lang="en-US" dirty="0" smtClean="0"/>
          </a:p>
          <a:p>
            <a:pPr>
              <a:lnSpc>
                <a:spcPct val="90000"/>
              </a:lnSpc>
            </a:pPr>
            <a:endParaRPr lang="en-US" sz="2400" dirty="0" smtClean="0"/>
          </a:p>
        </p:txBody>
      </p:sp>
      <p:sp>
        <p:nvSpPr>
          <p:cNvPr id="28675"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914400" y="274638"/>
            <a:ext cx="7772400" cy="868362"/>
          </a:xfrm>
        </p:spPr>
        <p:txBody>
          <a:bodyPr/>
          <a:lstStyle/>
          <a:p>
            <a:r>
              <a:rPr lang="en-US" smtClean="0"/>
              <a:t>Sentence Two</a:t>
            </a:r>
          </a:p>
        </p:txBody>
      </p:sp>
      <p:sp>
        <p:nvSpPr>
          <p:cNvPr id="3" name="Content Placeholder 2"/>
          <p:cNvSpPr>
            <a:spLocks noGrp="1"/>
          </p:cNvSpPr>
          <p:nvPr>
            <p:ph sz="quarter" idx="1"/>
          </p:nvPr>
        </p:nvSpPr>
        <p:spPr>
          <a:xfrm>
            <a:off x="609600" y="1143000"/>
            <a:ext cx="8305800" cy="5334000"/>
          </a:xfrm>
        </p:spPr>
        <p:txBody>
          <a:bodyPr>
            <a:normAutofit/>
          </a:bodyPr>
          <a:lstStyle/>
          <a:p>
            <a:pPr>
              <a:lnSpc>
                <a:spcPct val="90000"/>
              </a:lnSpc>
            </a:pPr>
            <a:r>
              <a:rPr lang="en-US" dirty="0" smtClean="0"/>
              <a:t>Sentence two takes us from the statement of information toward the assertion of the thesis. Like this one:</a:t>
            </a:r>
          </a:p>
          <a:p>
            <a:pPr>
              <a:lnSpc>
                <a:spcPct val="90000"/>
              </a:lnSpc>
              <a:buFont typeface="Wingdings 2" pitchFamily="18" charset="2"/>
              <a:buNone/>
            </a:pPr>
            <a:r>
              <a:rPr lang="en-US" dirty="0" smtClean="0"/>
              <a:t>		</a:t>
            </a:r>
            <a:r>
              <a:rPr lang="en-US" dirty="0" smtClean="0">
                <a:solidFill>
                  <a:schemeClr val="accent1"/>
                </a:solidFill>
              </a:rPr>
              <a:t>But revenge will require action on Hamlet’s part, and 	taking action is one thing he finds hard to do.</a:t>
            </a:r>
          </a:p>
          <a:p>
            <a:pPr>
              <a:lnSpc>
                <a:spcPct val="90000"/>
              </a:lnSpc>
            </a:pPr>
            <a:r>
              <a:rPr lang="en-US" dirty="0" smtClean="0"/>
              <a:t>Sentence Two provides a bit more factual information, but it also adds some analysis to that information.  </a:t>
            </a:r>
          </a:p>
          <a:p>
            <a:pPr marL="742950" lvl="1" indent="-285750">
              <a:lnSpc>
                <a:spcPct val="90000"/>
              </a:lnSpc>
            </a:pPr>
            <a:r>
              <a:rPr lang="en-US" sz="2200" dirty="0" smtClean="0"/>
              <a:t>Can you identify the words in Sentence Two that analyze rather than inform?  </a:t>
            </a:r>
          </a:p>
          <a:p>
            <a:pPr>
              <a:lnSpc>
                <a:spcPct val="90000"/>
              </a:lnSpc>
            </a:pPr>
            <a:r>
              <a:rPr lang="en-US" dirty="0" smtClean="0"/>
              <a:t>Sentence Two uses “pivot words”—words that appear in that sentence and in one other sentence. </a:t>
            </a:r>
          </a:p>
          <a:p>
            <a:pPr marL="742950" lvl="1" indent="-285750">
              <a:lnSpc>
                <a:spcPct val="90000"/>
              </a:lnSpc>
            </a:pPr>
            <a:r>
              <a:rPr lang="en-US" sz="2200" dirty="0" smtClean="0"/>
              <a:t>The word that pivots us from sentence one to sentence two is “revenge.”  </a:t>
            </a:r>
          </a:p>
          <a:p>
            <a:pPr marL="742950" lvl="1" indent="-285750">
              <a:lnSpc>
                <a:spcPct val="90000"/>
              </a:lnSpc>
            </a:pPr>
            <a:r>
              <a:rPr lang="en-US" sz="2200" dirty="0" smtClean="0"/>
              <a:t>And the word that is going to pivot us from sentence two to the thesis is “action.”  </a:t>
            </a:r>
          </a:p>
          <a:p>
            <a:pPr marL="742950" lvl="1" indent="-285750">
              <a:lnSpc>
                <a:spcPct val="90000"/>
              </a:lnSpc>
            </a:pPr>
            <a:r>
              <a:rPr lang="en-US" sz="2200" dirty="0" smtClean="0"/>
              <a:t>These pivoting words provide coherence to the paragraph.</a:t>
            </a:r>
          </a:p>
        </p:txBody>
      </p:sp>
      <p:sp>
        <p:nvSpPr>
          <p:cNvPr id="29699"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Sample Three-Sentence Introduction</a:t>
            </a:r>
            <a:endParaRPr lang="en-US" dirty="0"/>
          </a:p>
        </p:txBody>
      </p:sp>
      <p:sp>
        <p:nvSpPr>
          <p:cNvPr id="30722" name="Content Placeholder 2"/>
          <p:cNvSpPr>
            <a:spLocks noGrp="1"/>
          </p:cNvSpPr>
          <p:nvPr>
            <p:ph sz="quarter" idx="1"/>
          </p:nvPr>
        </p:nvSpPr>
        <p:spPr/>
        <p:txBody>
          <a:bodyPr/>
          <a:lstStyle/>
          <a:p>
            <a:r>
              <a:rPr lang="en-US" sz="2400" dirty="0" smtClean="0"/>
              <a:t>So in three succinct sentences, we meet the play, learn a little more about the focus, and hear the writer’s thesis observation.  This three-sentence introduction is clean and purposeful. It enables the writer to get about the job of examining the question prompt in light of the play.</a:t>
            </a:r>
          </a:p>
          <a:p>
            <a:pPr>
              <a:buFont typeface="Wingdings 2" pitchFamily="18" charset="2"/>
              <a:buNone/>
            </a:pPr>
            <a:endParaRPr lang="en-US" sz="2400" dirty="0" smtClean="0"/>
          </a:p>
          <a:p>
            <a:pPr indent="0">
              <a:buFont typeface="Wingdings 2" pitchFamily="18" charset="2"/>
              <a:buNone/>
            </a:pPr>
            <a:r>
              <a:rPr lang="en-US" sz="2400" dirty="0" smtClean="0">
                <a:solidFill>
                  <a:schemeClr val="accent1"/>
                </a:solidFill>
              </a:rPr>
              <a:t>The protagonist of William Shakespeare’s play </a:t>
            </a:r>
            <a:r>
              <a:rPr lang="en-US" sz="2400" i="1" dirty="0" smtClean="0">
                <a:solidFill>
                  <a:schemeClr val="accent1"/>
                </a:solidFill>
              </a:rPr>
              <a:t>Hamlet </a:t>
            </a:r>
            <a:r>
              <a:rPr lang="en-US" sz="2400" dirty="0" smtClean="0">
                <a:solidFill>
                  <a:schemeClr val="accent1"/>
                </a:solidFill>
              </a:rPr>
              <a:t>must seek revenge for his father’s untimely death. But revenge will require action on Hamlet’s part, and taking action is one thing he finds hard to do. Hamlet’s inability to overcome his distaste for taking action underscores Shakespeare’s theme that accident and chance rule men’s destiny more than conscious choice does.</a:t>
            </a:r>
            <a:endParaRPr lang="en-US" dirty="0" smtClean="0">
              <a:solidFill>
                <a:schemeClr val="accent1"/>
              </a:solidFill>
            </a:endParaRPr>
          </a:p>
        </p:txBody>
      </p:sp>
      <p:sp>
        <p:nvSpPr>
          <p:cNvPr id="30723"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How Did We Do That Again?</a:t>
            </a:r>
          </a:p>
        </p:txBody>
      </p:sp>
      <p:sp>
        <p:nvSpPr>
          <p:cNvPr id="3" name="Content Placeholder 2"/>
          <p:cNvSpPr>
            <a:spLocks noGrp="1"/>
          </p:cNvSpPr>
          <p:nvPr>
            <p:ph sz="quarter" idx="1"/>
          </p:nvPr>
        </p:nvSpPr>
        <p:spPr/>
        <p:txBody>
          <a:bodyPr>
            <a:normAutofit/>
          </a:bodyPr>
          <a:lstStyle/>
          <a:p>
            <a:pPr marL="18288" indent="-381000">
              <a:lnSpc>
                <a:spcPct val="90000"/>
              </a:lnSpc>
              <a:buFont typeface="Wingdings 2" pitchFamily="18" charset="2"/>
              <a:buNone/>
            </a:pPr>
            <a:r>
              <a:rPr lang="en-US" dirty="0" smtClean="0"/>
              <a:t>We began by knowing the endpoint of the journey—the thesis.  Once we had stated the thesis as a response to the question prompt, we could organize the Introduction this way:</a:t>
            </a:r>
          </a:p>
          <a:p>
            <a:pPr marL="381000" indent="-381000">
              <a:lnSpc>
                <a:spcPct val="90000"/>
              </a:lnSpc>
            </a:pPr>
            <a:endParaRPr lang="en-US" dirty="0" smtClean="0"/>
          </a:p>
          <a:p>
            <a:pPr marL="381000" indent="-381000">
              <a:lnSpc>
                <a:spcPct val="90000"/>
              </a:lnSpc>
              <a:buFont typeface="Wingdings 2" pitchFamily="18" charset="2"/>
              <a:buAutoNum type="arabicPeriod"/>
            </a:pPr>
            <a:r>
              <a:rPr lang="en-US" dirty="0" smtClean="0"/>
              <a:t>Make a simple statement of fact relevant to the prompt.</a:t>
            </a:r>
          </a:p>
          <a:p>
            <a:pPr marL="381000" indent="-381000">
              <a:lnSpc>
                <a:spcPct val="90000"/>
              </a:lnSpc>
              <a:buFont typeface="Wingdings 2" pitchFamily="18" charset="2"/>
              <a:buAutoNum type="arabicPeriod"/>
            </a:pPr>
            <a:r>
              <a:rPr lang="en-US" dirty="0" smtClean="0"/>
              <a:t>Expand that statement of fact with an analysis of the fact as it pertains to the prompt. Use at least one word or phrase from sentence one in this sentence, and use at least one word or phrase from your thesis, too. Doing so will help make the paragraph coherent.</a:t>
            </a:r>
          </a:p>
          <a:p>
            <a:pPr marL="381000" indent="-381000">
              <a:lnSpc>
                <a:spcPct val="90000"/>
              </a:lnSpc>
              <a:buFont typeface="Wingdings 2" pitchFamily="18" charset="2"/>
              <a:buAutoNum type="arabicPeriod"/>
            </a:pPr>
            <a:r>
              <a:rPr lang="en-US" dirty="0" smtClean="0"/>
              <a:t>State the thesis.</a:t>
            </a:r>
          </a:p>
        </p:txBody>
      </p:sp>
      <p:sp>
        <p:nvSpPr>
          <p:cNvPr id="31747"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sz="4800" smtClean="0"/>
              <a:t>What‘s This About “Love”?</a:t>
            </a:r>
          </a:p>
        </p:txBody>
      </p:sp>
      <p:sp>
        <p:nvSpPr>
          <p:cNvPr id="14338" name="Content Placeholder 4"/>
          <p:cNvSpPr>
            <a:spLocks noGrp="1"/>
          </p:cNvSpPr>
          <p:nvPr>
            <p:ph sz="quarter" idx="1"/>
          </p:nvPr>
        </p:nvSpPr>
        <p:spPr>
          <a:xfrm>
            <a:off x="685800" y="1447800"/>
            <a:ext cx="7772400" cy="4572000"/>
          </a:xfrm>
        </p:spPr>
        <p:txBody>
          <a:bodyPr/>
          <a:lstStyle/>
          <a:p>
            <a:pPr indent="0">
              <a:buFont typeface="Wingdings 2" pitchFamily="18" charset="2"/>
              <a:buNone/>
            </a:pPr>
            <a:r>
              <a:rPr lang="en-US" sz="3600" dirty="0" smtClean="0"/>
              <a:t>Well, maybe not </a:t>
            </a:r>
            <a:r>
              <a:rPr lang="en-US" sz="3600" i="1" dirty="0" smtClean="0"/>
              <a:t>love</a:t>
            </a:r>
            <a:r>
              <a:rPr lang="en-US" sz="3600" dirty="0" smtClean="0"/>
              <a:t>. But surely </a:t>
            </a:r>
            <a:r>
              <a:rPr lang="en-US" sz="3600" i="1" dirty="0" smtClean="0"/>
              <a:t>like</a:t>
            </a:r>
            <a:r>
              <a:rPr lang="en-US" sz="3600" dirty="0" smtClean="0"/>
              <a:t>. If you want to make a good first impression, you don’t leave the house in grimy sweatpants with your hair all greasy, right?  </a:t>
            </a:r>
          </a:p>
          <a:p>
            <a:pPr>
              <a:buFont typeface="Wingdings 2" pitchFamily="18" charset="2"/>
              <a:buNone/>
            </a:pPr>
            <a:endParaRPr lang="en-US" sz="3600" dirty="0" smtClean="0"/>
          </a:p>
          <a:p>
            <a:pPr indent="0">
              <a:buFont typeface="Wingdings 2" pitchFamily="18" charset="2"/>
              <a:buNone/>
            </a:pPr>
            <a:r>
              <a:rPr lang="en-US" sz="3600" dirty="0" smtClean="0"/>
              <a:t>The first impression you make on a reader calls for some planning, too.</a:t>
            </a:r>
          </a:p>
        </p:txBody>
      </p:sp>
      <p:sp>
        <p:nvSpPr>
          <p:cNvPr id="14339"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Another Example</a:t>
            </a:r>
          </a:p>
        </p:txBody>
      </p:sp>
      <p:sp>
        <p:nvSpPr>
          <p:cNvPr id="32770" name="Content Placeholder 2"/>
          <p:cNvSpPr>
            <a:spLocks noGrp="1"/>
          </p:cNvSpPr>
          <p:nvPr>
            <p:ph sz="quarter" idx="1"/>
          </p:nvPr>
        </p:nvSpPr>
        <p:spPr/>
        <p:txBody>
          <a:bodyPr/>
          <a:lstStyle/>
          <a:p>
            <a:pPr>
              <a:buFont typeface="Wingdings 2" pitchFamily="18" charset="2"/>
              <a:buNone/>
            </a:pPr>
            <a:r>
              <a:rPr lang="en-US" dirty="0" smtClean="0"/>
              <a:t>Let’s use this prompt as it refers to Shakespeare’s Sonnet 29:</a:t>
            </a:r>
          </a:p>
          <a:p>
            <a:pPr indent="0">
              <a:buFont typeface="Wingdings 2" pitchFamily="18" charset="2"/>
              <a:buNone/>
            </a:pPr>
            <a:r>
              <a:rPr lang="en-US" dirty="0" smtClean="0">
                <a:solidFill>
                  <a:schemeClr val="accent1"/>
                </a:solidFill>
              </a:rPr>
              <a:t>How does the poet use literary devices to reveal the speaker’s attitude toward his beloved?</a:t>
            </a:r>
          </a:p>
          <a:p>
            <a:pPr>
              <a:buFont typeface="Wingdings 2" pitchFamily="18" charset="2"/>
              <a:buNone/>
            </a:pPr>
            <a:r>
              <a:rPr lang="en-US" dirty="0" smtClean="0"/>
              <a:t>	</a:t>
            </a:r>
          </a:p>
          <a:p>
            <a:pPr>
              <a:buFont typeface="Wingdings 2" pitchFamily="18" charset="2"/>
              <a:buNone/>
            </a:pPr>
            <a:r>
              <a:rPr lang="en-US" dirty="0" smtClean="0"/>
              <a:t>And let’s decide that the sentence below will be the thesis.</a:t>
            </a:r>
          </a:p>
          <a:p>
            <a:pPr indent="0">
              <a:buFont typeface="Wingdings 2" pitchFamily="18" charset="2"/>
              <a:buNone/>
            </a:pPr>
            <a:r>
              <a:rPr lang="en-US" dirty="0" smtClean="0">
                <a:solidFill>
                  <a:schemeClr val="accent1"/>
                </a:solidFill>
              </a:rPr>
              <a:t>The melancholy tone of the speaker, his use of lists, the poem’s organization, and the speaker’s use of hyperbole show the speaker’s gratitude for the love of his friend.</a:t>
            </a:r>
          </a:p>
          <a:p>
            <a:pPr>
              <a:buFont typeface="Wingdings 2" pitchFamily="18" charset="2"/>
              <a:buNone/>
            </a:pPr>
            <a:endParaRPr lang="en-US" dirty="0" smtClean="0">
              <a:solidFill>
                <a:schemeClr val="accent1"/>
              </a:solidFill>
            </a:endParaRPr>
          </a:p>
        </p:txBody>
      </p:sp>
      <p:sp>
        <p:nvSpPr>
          <p:cNvPr id="32771"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Three Sentences to Success</a:t>
            </a:r>
          </a:p>
        </p:txBody>
      </p:sp>
      <p:sp>
        <p:nvSpPr>
          <p:cNvPr id="3" name="Content Placeholder 2"/>
          <p:cNvSpPr>
            <a:spLocks noGrp="1"/>
          </p:cNvSpPr>
          <p:nvPr>
            <p:ph sz="quarter" idx="1"/>
          </p:nvPr>
        </p:nvSpPr>
        <p:spPr/>
        <p:txBody>
          <a:bodyPr>
            <a:normAutofit/>
          </a:bodyPr>
          <a:lstStyle/>
          <a:p>
            <a:pPr marL="0">
              <a:lnSpc>
                <a:spcPct val="90000"/>
              </a:lnSpc>
              <a:buFont typeface="Wingdings 2" pitchFamily="18" charset="2"/>
              <a:buNone/>
            </a:pPr>
            <a:r>
              <a:rPr lang="en-US" dirty="0" smtClean="0">
                <a:solidFill>
                  <a:schemeClr val="accent1"/>
                </a:solidFill>
              </a:rPr>
              <a:t>The speaker of Shakespeare’s Sonnet 29 admits that sometimes he feels he can’t win in life, no matter how hard he “troubles deaf heaven.” But even though he has found heaven to be “deaf” and even though he knows he has sometimes disgraced himself and envied others for their successes, still he realizes he has had a good friend to count on. The melancholy tone of the speaker, his use of lists and hyperbole, and the poem’s organization show the speaker’s gratitude for the love of his friend.</a:t>
            </a:r>
          </a:p>
          <a:p>
            <a:pPr>
              <a:lnSpc>
                <a:spcPct val="90000"/>
              </a:lnSpc>
              <a:buFont typeface="Wingdings 2" pitchFamily="18" charset="2"/>
              <a:buNone/>
            </a:pPr>
            <a:endParaRPr lang="en-US" dirty="0" smtClean="0">
              <a:solidFill>
                <a:schemeClr val="accent1"/>
              </a:solidFill>
            </a:endParaRPr>
          </a:p>
          <a:p>
            <a:pPr marL="0">
              <a:lnSpc>
                <a:spcPct val="90000"/>
              </a:lnSpc>
              <a:buFont typeface="Wingdings 2" pitchFamily="18" charset="2"/>
              <a:buNone/>
            </a:pPr>
            <a:r>
              <a:rPr lang="en-US" b="1" dirty="0" smtClean="0"/>
              <a:t>Activity:  </a:t>
            </a:r>
            <a:r>
              <a:rPr lang="en-US" dirty="0" smtClean="0"/>
              <a:t>Identify the pivot words in Sentence Two that take the reader from the statement of information to the thesis.</a:t>
            </a:r>
          </a:p>
          <a:p>
            <a:pPr>
              <a:lnSpc>
                <a:spcPct val="90000"/>
              </a:lnSpc>
              <a:buFont typeface="Wingdings 2" pitchFamily="18" charset="2"/>
              <a:buNone/>
            </a:pPr>
            <a:endParaRPr lang="en-US" dirty="0" smtClean="0"/>
          </a:p>
          <a:p>
            <a:pPr>
              <a:lnSpc>
                <a:spcPct val="90000"/>
              </a:lnSpc>
            </a:pPr>
            <a:endParaRPr lang="en-US" dirty="0" smtClean="0"/>
          </a:p>
        </p:txBody>
      </p:sp>
      <p:sp>
        <p:nvSpPr>
          <p:cNvPr id="33795"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A Lasting First Impression</a:t>
            </a:r>
          </a:p>
        </p:txBody>
      </p:sp>
      <p:sp>
        <p:nvSpPr>
          <p:cNvPr id="34818" name="Content Placeholder 2"/>
          <p:cNvSpPr>
            <a:spLocks noGrp="1"/>
          </p:cNvSpPr>
          <p:nvPr>
            <p:ph sz="quarter" idx="1"/>
          </p:nvPr>
        </p:nvSpPr>
        <p:spPr/>
        <p:txBody>
          <a:bodyPr/>
          <a:lstStyle/>
          <a:p>
            <a:pPr marL="0">
              <a:buFont typeface="Wingdings 2" pitchFamily="18" charset="2"/>
              <a:buNone/>
            </a:pPr>
            <a:r>
              <a:rPr lang="en-US" dirty="0" smtClean="0"/>
              <a:t>A straightforward, purposeful introduction is the best way to satisfy the demands of a timed-writing assignment.</a:t>
            </a:r>
          </a:p>
        </p:txBody>
      </p:sp>
      <p:sp>
        <p:nvSpPr>
          <p:cNvPr id="34819"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Think of It This Way</a:t>
            </a:r>
          </a:p>
        </p:txBody>
      </p:sp>
      <p:sp>
        <p:nvSpPr>
          <p:cNvPr id="15362" name="Content Placeholder 2"/>
          <p:cNvSpPr>
            <a:spLocks noGrp="1"/>
          </p:cNvSpPr>
          <p:nvPr>
            <p:ph sz="quarter" idx="1"/>
          </p:nvPr>
        </p:nvSpPr>
        <p:spPr/>
        <p:txBody>
          <a:bodyPr/>
          <a:lstStyle/>
          <a:p>
            <a:r>
              <a:rPr lang="en-US" sz="3600" smtClean="0"/>
              <a:t>When you want to attract a new “someone,”</a:t>
            </a:r>
          </a:p>
          <a:p>
            <a:pPr lvl="1"/>
            <a:r>
              <a:rPr lang="en-US" sz="3400" smtClean="0"/>
              <a:t>you make eye contact and say “Hello.”</a:t>
            </a:r>
          </a:p>
          <a:p>
            <a:pPr lvl="1"/>
            <a:r>
              <a:rPr lang="en-US" sz="3400" smtClean="0"/>
              <a:t>you exchange pleasantries and share information.</a:t>
            </a:r>
          </a:p>
          <a:p>
            <a:pPr lvl="1"/>
            <a:r>
              <a:rPr lang="en-US" sz="3400" smtClean="0"/>
              <a:t>you learn about the way each other thinks.</a:t>
            </a:r>
          </a:p>
          <a:p>
            <a:pPr>
              <a:buFont typeface="Wingdings 2" pitchFamily="18" charset="2"/>
              <a:buNone/>
            </a:pPr>
            <a:endParaRPr lang="en-US" sz="3600" smtClean="0"/>
          </a:p>
        </p:txBody>
      </p:sp>
      <p:sp>
        <p:nvSpPr>
          <p:cNvPr id="15363"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4400" smtClean="0"/>
              <a:t>Not So Different</a:t>
            </a:r>
          </a:p>
        </p:txBody>
      </p:sp>
      <p:sp>
        <p:nvSpPr>
          <p:cNvPr id="16386" name="Content Placeholder 2"/>
          <p:cNvSpPr>
            <a:spLocks noGrp="1"/>
          </p:cNvSpPr>
          <p:nvPr>
            <p:ph sz="quarter" idx="1"/>
          </p:nvPr>
        </p:nvSpPr>
        <p:spPr/>
        <p:txBody>
          <a:bodyPr/>
          <a:lstStyle/>
          <a:p>
            <a:r>
              <a:rPr lang="en-US" sz="3200" smtClean="0"/>
              <a:t>The introduction in a timed writing essay is not so different in the way it leads into the essay.</a:t>
            </a:r>
          </a:p>
          <a:p>
            <a:pPr marL="742950" lvl="1" indent="-285750"/>
            <a:r>
              <a:rPr lang="en-US" sz="2800" smtClean="0"/>
              <a:t>You send out some initial positive signals.</a:t>
            </a:r>
          </a:p>
          <a:p>
            <a:pPr marL="742950" lvl="1" indent="-285750"/>
            <a:r>
              <a:rPr lang="en-US" sz="2800" smtClean="0"/>
              <a:t>You share some information.</a:t>
            </a:r>
          </a:p>
          <a:p>
            <a:pPr marL="742950" lvl="1" indent="-285750"/>
            <a:r>
              <a:rPr lang="en-US" sz="2800" smtClean="0"/>
              <a:t>You reveal the way you think. </a:t>
            </a:r>
          </a:p>
        </p:txBody>
      </p:sp>
      <p:sp>
        <p:nvSpPr>
          <p:cNvPr id="16387"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Open Question Example</a:t>
            </a:r>
          </a:p>
        </p:txBody>
      </p:sp>
      <p:sp>
        <p:nvSpPr>
          <p:cNvPr id="17410" name="Content Placeholder 2"/>
          <p:cNvSpPr>
            <a:spLocks noGrp="1"/>
          </p:cNvSpPr>
          <p:nvPr>
            <p:ph sz="quarter" idx="1"/>
          </p:nvPr>
        </p:nvSpPr>
        <p:spPr/>
        <p:txBody>
          <a:bodyPr/>
          <a:lstStyle/>
          <a:p>
            <a:pPr marL="0">
              <a:buFont typeface="Wingdings 2" pitchFamily="18" charset="2"/>
              <a:buNone/>
            </a:pPr>
            <a:r>
              <a:rPr lang="en-US" dirty="0" smtClean="0"/>
              <a:t>Let’s suppose that the prompt for the Open Question reads like this:</a:t>
            </a:r>
          </a:p>
          <a:p>
            <a:pPr>
              <a:buFont typeface="Wingdings 2" pitchFamily="18" charset="2"/>
              <a:buNone/>
            </a:pPr>
            <a:endParaRPr lang="en-US" i="1" dirty="0" smtClean="0"/>
          </a:p>
          <a:p>
            <a:pPr indent="0">
              <a:buFont typeface="Wingdings 2" pitchFamily="18" charset="2"/>
              <a:buNone/>
            </a:pPr>
            <a:r>
              <a:rPr lang="en-US" i="1" dirty="0" smtClean="0"/>
              <a:t>Choose a novel or play in which the protagonist must accomplish a deed that is distasteful or objectionable to him or her. Discuss what makes the deed distasteful and how the protagonist’s approach to the deed helps express one of the themes of the work.</a:t>
            </a:r>
          </a:p>
        </p:txBody>
      </p:sp>
      <p:sp>
        <p:nvSpPr>
          <p:cNvPr id="17411"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algn="ctr"/>
            <a:r>
              <a:rPr lang="en-US" smtClean="0"/>
              <a:t>The Opening Sentence</a:t>
            </a:r>
          </a:p>
        </p:txBody>
      </p:sp>
      <p:sp>
        <p:nvSpPr>
          <p:cNvPr id="3" name="Content Placeholder 2"/>
          <p:cNvSpPr>
            <a:spLocks noGrp="1"/>
          </p:cNvSpPr>
          <p:nvPr>
            <p:ph sz="quarter" idx="1"/>
          </p:nvPr>
        </p:nvSpPr>
        <p:spPr/>
        <p:txBody>
          <a:bodyPr>
            <a:normAutofit/>
          </a:bodyPr>
          <a:lstStyle/>
          <a:p>
            <a:pPr marL="0">
              <a:lnSpc>
                <a:spcPct val="90000"/>
              </a:lnSpc>
              <a:buFont typeface="Wingdings 2" pitchFamily="18" charset="2"/>
              <a:buNone/>
            </a:pPr>
            <a:r>
              <a:rPr lang="en-US" sz="3100" dirty="0" smtClean="0"/>
              <a:t>The opening sentence is where you get eye contact, smile, and say something friendly.</a:t>
            </a:r>
          </a:p>
          <a:p>
            <a:pPr>
              <a:lnSpc>
                <a:spcPct val="90000"/>
              </a:lnSpc>
              <a:buFont typeface="Wingdings 2" pitchFamily="18" charset="2"/>
              <a:buNone/>
            </a:pPr>
            <a:r>
              <a:rPr lang="en-US" sz="3100" dirty="0" smtClean="0"/>
              <a:t>But</a:t>
            </a:r>
          </a:p>
          <a:p>
            <a:pPr lvl="1">
              <a:lnSpc>
                <a:spcPct val="90000"/>
              </a:lnSpc>
            </a:pPr>
            <a:r>
              <a:rPr lang="en-US" sz="2900" dirty="0" smtClean="0"/>
              <a:t>Not necessarily formal.  </a:t>
            </a:r>
          </a:p>
          <a:p>
            <a:pPr lvl="1">
              <a:lnSpc>
                <a:spcPct val="90000"/>
              </a:lnSpc>
            </a:pPr>
            <a:r>
              <a:rPr lang="en-US" sz="2900" dirty="0" smtClean="0"/>
              <a:t>Not something artificial, canned, or cliché.</a:t>
            </a:r>
          </a:p>
          <a:p>
            <a:pPr lvl="1">
              <a:lnSpc>
                <a:spcPct val="90000"/>
              </a:lnSpc>
            </a:pPr>
            <a:r>
              <a:rPr lang="en-US" sz="2900" dirty="0" smtClean="0"/>
              <a:t>Nothing overly cute, outrageous, or overtly attention-getting.</a:t>
            </a:r>
          </a:p>
          <a:p>
            <a:pPr lvl="1">
              <a:lnSpc>
                <a:spcPct val="90000"/>
              </a:lnSpc>
              <a:buFont typeface="Wingdings 2" pitchFamily="18" charset="2"/>
              <a:buNone/>
            </a:pPr>
            <a:endParaRPr lang="en-US" sz="2900" dirty="0" smtClean="0"/>
          </a:p>
        </p:txBody>
      </p:sp>
      <p:sp>
        <p:nvSpPr>
          <p:cNvPr id="18435"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Introductions on AP Essays</a:t>
            </a:r>
          </a:p>
        </p:txBody>
      </p:sp>
      <p:sp>
        <p:nvSpPr>
          <p:cNvPr id="3" name="Content Placeholder 2"/>
          <p:cNvSpPr>
            <a:spLocks noGrp="1"/>
          </p:cNvSpPr>
          <p:nvPr>
            <p:ph sz="quarter" idx="1"/>
          </p:nvPr>
        </p:nvSpPr>
        <p:spPr/>
        <p:txBody>
          <a:bodyPr>
            <a:normAutofit/>
          </a:bodyPr>
          <a:lstStyle/>
          <a:p>
            <a:pPr>
              <a:lnSpc>
                <a:spcPct val="90000"/>
              </a:lnSpc>
            </a:pPr>
            <a:r>
              <a:rPr lang="en-US" dirty="0" smtClean="0"/>
              <a:t>Your introductions for your three essays on the AP exam should be </a:t>
            </a:r>
            <a:r>
              <a:rPr lang="en-US" b="1" dirty="0" smtClean="0"/>
              <a:t>clean </a:t>
            </a:r>
            <a:r>
              <a:rPr lang="en-US" dirty="0" smtClean="0"/>
              <a:t>and </a:t>
            </a:r>
            <a:r>
              <a:rPr lang="en-US" b="1" dirty="0" smtClean="0"/>
              <a:t>purposeful</a:t>
            </a:r>
            <a:r>
              <a:rPr lang="en-US" dirty="0" smtClean="0"/>
              <a:t>.  </a:t>
            </a:r>
          </a:p>
          <a:p>
            <a:pPr>
              <a:lnSpc>
                <a:spcPct val="90000"/>
              </a:lnSpc>
            </a:pPr>
            <a:r>
              <a:rPr lang="en-US" dirty="0" smtClean="0"/>
              <a:t>Remember, you have only about 40 minutes to read and digest the prompt, brainstorm ideas, find or recall passages and scenes, organize, develop a point of view, and compose a response to the prompt.</a:t>
            </a:r>
          </a:p>
          <a:p>
            <a:pPr>
              <a:lnSpc>
                <a:spcPct val="90000"/>
              </a:lnSpc>
            </a:pPr>
            <a:r>
              <a:rPr lang="en-US" dirty="0" smtClean="0"/>
              <a:t>A good introduction in these circumstances might employ only a few sentences to get the job done. You’ve got no time for more—and there’s no need.</a:t>
            </a:r>
          </a:p>
          <a:p>
            <a:pPr>
              <a:lnSpc>
                <a:spcPct val="90000"/>
              </a:lnSpc>
            </a:pPr>
            <a:endParaRPr lang="en-US" dirty="0" smtClean="0"/>
          </a:p>
          <a:p>
            <a:pPr>
              <a:lnSpc>
                <a:spcPct val="90000"/>
              </a:lnSpc>
            </a:pPr>
            <a:endParaRPr lang="en-US" dirty="0" smtClean="0"/>
          </a:p>
        </p:txBody>
      </p:sp>
      <p:sp>
        <p:nvSpPr>
          <p:cNvPr id="19459"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914400" y="0"/>
            <a:ext cx="7772400" cy="1143000"/>
          </a:xfrm>
        </p:spPr>
        <p:txBody>
          <a:bodyPr/>
          <a:lstStyle/>
          <a:p>
            <a:r>
              <a:rPr lang="en-US" smtClean="0"/>
              <a:t>Clean?  </a:t>
            </a:r>
          </a:p>
        </p:txBody>
      </p:sp>
      <p:sp>
        <p:nvSpPr>
          <p:cNvPr id="20483"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
        <p:nvSpPr>
          <p:cNvPr id="20486" name="Text Box 6"/>
          <p:cNvSpPr txBox="1">
            <a:spLocks noChangeArrowheads="1"/>
          </p:cNvSpPr>
          <p:nvPr/>
        </p:nvSpPr>
        <p:spPr bwMode="auto">
          <a:xfrm>
            <a:off x="914400" y="1143000"/>
            <a:ext cx="7772400" cy="5846763"/>
          </a:xfrm>
          <a:prstGeom prst="rect">
            <a:avLst/>
          </a:prstGeom>
          <a:noFill/>
          <a:ln w="9525">
            <a:noFill/>
            <a:miter lim="800000"/>
            <a:headEnd/>
            <a:tailEnd/>
          </a:ln>
          <a:effectLst/>
        </p:spPr>
        <p:txBody>
          <a:bodyPr>
            <a:spAutoFit/>
          </a:bodyPr>
          <a:lstStyle/>
          <a:p>
            <a:pPr defTabSz="914400">
              <a:spcBef>
                <a:spcPct val="50000"/>
              </a:spcBef>
            </a:pPr>
            <a:r>
              <a:rPr lang="en-US" sz="2600" dirty="0">
                <a:latin typeface="Perpetua" pitchFamily="18" charset="0"/>
              </a:rPr>
              <a:t>Clean as in “not cluttered.”</a:t>
            </a:r>
            <a:r>
              <a:rPr lang="en-US" sz="2600" dirty="0" smtClean="0">
                <a:latin typeface="Perpetua" pitchFamily="18" charset="0"/>
              </a:rPr>
              <a:t> Begin </a:t>
            </a:r>
            <a:r>
              <a:rPr lang="en-US" sz="2600" dirty="0">
                <a:latin typeface="Perpetua" pitchFamily="18" charset="0"/>
              </a:rPr>
              <a:t>your introduction with a straightforward statement. </a:t>
            </a:r>
          </a:p>
          <a:p>
            <a:pPr defTabSz="914400">
              <a:spcBef>
                <a:spcPct val="50000"/>
              </a:spcBef>
            </a:pPr>
            <a:r>
              <a:rPr lang="en-US" sz="2600" dirty="0">
                <a:latin typeface="Perpetua" pitchFamily="18" charset="0"/>
              </a:rPr>
              <a:t>Which of the following do you prefer? </a:t>
            </a:r>
          </a:p>
          <a:p>
            <a:pPr marL="274320" indent="-274320" defTabSz="914400">
              <a:spcBef>
                <a:spcPts val="960"/>
              </a:spcBef>
              <a:buClr>
                <a:schemeClr val="accent1"/>
              </a:buClr>
              <a:buSzPct val="150000"/>
              <a:buFontTx/>
              <a:buChar char="•"/>
            </a:pPr>
            <a:r>
              <a:rPr lang="en-US" sz="2600" dirty="0">
                <a:solidFill>
                  <a:schemeClr val="accent1"/>
                </a:solidFill>
                <a:latin typeface="Perpetua" pitchFamily="18" charset="0"/>
              </a:rPr>
              <a:t>Hamlet is a character from a play by William Shakespeare also called </a:t>
            </a:r>
            <a:r>
              <a:rPr lang="en-US" sz="2600" i="1" dirty="0">
                <a:solidFill>
                  <a:schemeClr val="accent1"/>
                </a:solidFill>
                <a:latin typeface="Perpetua" pitchFamily="18" charset="0"/>
              </a:rPr>
              <a:t>Hamlet</a:t>
            </a:r>
            <a:r>
              <a:rPr lang="en-US" sz="2600" dirty="0">
                <a:solidFill>
                  <a:schemeClr val="accent1"/>
                </a:solidFill>
                <a:latin typeface="Perpetua" pitchFamily="18" charset="0"/>
              </a:rPr>
              <a:t> who has been visited by a ghost who wants Hamlet to take revenge on him (the ghost, not Hamlet) by killing Hamlet’s uncle who has murdered him (the ghost before he was a ghost).</a:t>
            </a:r>
            <a:r>
              <a:rPr lang="en-US" sz="2600" dirty="0">
                <a:latin typeface="Perpetua" pitchFamily="18" charset="0"/>
              </a:rPr>
              <a:t>  </a:t>
            </a:r>
          </a:p>
          <a:p>
            <a:pPr defTabSz="914400">
              <a:spcBef>
                <a:spcPct val="50000"/>
              </a:spcBef>
              <a:buClr>
                <a:schemeClr val="accent1"/>
              </a:buClr>
            </a:pPr>
            <a:r>
              <a:rPr lang="en-US" sz="2600" dirty="0">
                <a:latin typeface="Perpetua" pitchFamily="18" charset="0"/>
              </a:rPr>
              <a:t>Or</a:t>
            </a:r>
          </a:p>
          <a:p>
            <a:pPr marL="274320" indent="-274320" defTabSz="914400">
              <a:spcBef>
                <a:spcPct val="50000"/>
              </a:spcBef>
              <a:buClr>
                <a:schemeClr val="accent1"/>
              </a:buClr>
              <a:buSzPct val="150000"/>
              <a:buFontTx/>
              <a:buChar char="•"/>
            </a:pPr>
            <a:r>
              <a:rPr lang="en-US" sz="2600" dirty="0">
                <a:solidFill>
                  <a:schemeClr val="accent1"/>
                </a:solidFill>
                <a:latin typeface="Perpetua" pitchFamily="18" charset="0"/>
              </a:rPr>
              <a:t>The protagonist of William Shakespeare’s play </a:t>
            </a:r>
            <a:r>
              <a:rPr lang="en-US" sz="2600" i="1" dirty="0">
                <a:solidFill>
                  <a:schemeClr val="accent1"/>
                </a:solidFill>
                <a:latin typeface="Perpetua" pitchFamily="18" charset="0"/>
              </a:rPr>
              <a:t>Hamlet</a:t>
            </a:r>
            <a:r>
              <a:rPr lang="en-US" sz="2600" dirty="0">
                <a:solidFill>
                  <a:schemeClr val="accent1"/>
                </a:solidFill>
                <a:latin typeface="Perpetua" pitchFamily="18" charset="0"/>
              </a:rPr>
              <a:t> must seek revenge for his father’s untimely death.</a:t>
            </a:r>
            <a:r>
              <a:rPr lang="en-US" sz="2600" dirty="0">
                <a:latin typeface="Perpetua" pitchFamily="18" charset="0"/>
              </a:rPr>
              <a:t>  </a:t>
            </a:r>
          </a:p>
          <a:p>
            <a:pPr defTabSz="914400">
              <a:spcBef>
                <a:spcPct val="50000"/>
              </a:spcBef>
            </a:pPr>
            <a:endParaRPr lang="en-US" sz="2600" dirty="0">
              <a:latin typeface="Perpetu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Purposeful?</a:t>
            </a:r>
          </a:p>
        </p:txBody>
      </p:sp>
      <p:sp>
        <p:nvSpPr>
          <p:cNvPr id="21506" name="Content Placeholder 2"/>
          <p:cNvSpPr>
            <a:spLocks noGrp="1"/>
          </p:cNvSpPr>
          <p:nvPr>
            <p:ph sz="quarter" idx="1"/>
          </p:nvPr>
        </p:nvSpPr>
        <p:spPr/>
        <p:txBody>
          <a:bodyPr/>
          <a:lstStyle/>
          <a:p>
            <a:pPr marL="18288" indent="-381000">
              <a:buFont typeface="Wingdings 2" pitchFamily="18" charset="2"/>
              <a:buNone/>
            </a:pPr>
            <a:r>
              <a:rPr lang="en-US" dirty="0" smtClean="0"/>
              <a:t>Think about it. Your reader has just come in from the rain or having coffee or talking with a friend. If you are going to win his or her heart (remember that part about “love”), you have a dual mission:</a:t>
            </a:r>
          </a:p>
          <a:p>
            <a:pPr marL="381000" indent="-381000">
              <a:buFont typeface="Wingdings 2" pitchFamily="18" charset="2"/>
              <a:buAutoNum type="arabicPeriod"/>
            </a:pPr>
            <a:r>
              <a:rPr lang="en-US" dirty="0" smtClean="0"/>
              <a:t>To be attractive (think “clean” again, not sexy or even cute)</a:t>
            </a:r>
          </a:p>
          <a:p>
            <a:pPr marL="381000" indent="-381000">
              <a:buFont typeface="Wingdings 2" pitchFamily="18" charset="2"/>
              <a:buAutoNum type="arabicPeriod"/>
            </a:pPr>
            <a:r>
              <a:rPr lang="en-US" dirty="0" smtClean="0"/>
              <a:t>To provide enough information so that the reader knows where you are coming from and ultimately where you are going.</a:t>
            </a:r>
          </a:p>
        </p:txBody>
      </p:sp>
      <p:sp>
        <p:nvSpPr>
          <p:cNvPr id="21507" name="TextBox 5"/>
          <p:cNvSpPr txBox="1">
            <a:spLocks noChangeArrowheads="1"/>
          </p:cNvSpPr>
          <p:nvPr/>
        </p:nvSpPr>
        <p:spPr bwMode="auto">
          <a:xfrm>
            <a:off x="2819400" y="6400800"/>
            <a:ext cx="3962400" cy="276225"/>
          </a:xfrm>
          <a:prstGeom prst="rect">
            <a:avLst/>
          </a:prstGeom>
          <a:noFill/>
          <a:ln w="9525">
            <a:noFill/>
            <a:miter lim="800000"/>
            <a:headEnd/>
            <a:tailEnd/>
          </a:ln>
        </p:spPr>
        <p:txBody>
          <a:bodyPr>
            <a:spAutoFit/>
          </a:bodyPr>
          <a:lstStyle/>
          <a:p>
            <a:pPr algn="ctr"/>
            <a:r>
              <a:rPr lang="en-US" sz="1200">
                <a:latin typeface="Perpetua" pitchFamily="18" charset="0"/>
              </a:rPr>
              <a:t>© 2012 Pearson Education, Inc.</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Equity.thmx</Template>
  <TotalTime>617</TotalTime>
  <Words>1648</Words>
  <Application>Microsoft Office PowerPoint</Application>
  <PresentationFormat>On-screen Show (4:3)</PresentationFormat>
  <Paragraphs>139</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Franklin Gothic Book</vt:lpstr>
      <vt:lpstr>Perpetua</vt:lpstr>
      <vt:lpstr>Wingdings 2</vt:lpstr>
      <vt:lpstr>Equity</vt:lpstr>
      <vt:lpstr>INTRODUCTIONS</vt:lpstr>
      <vt:lpstr>What‘s This About “Love”?</vt:lpstr>
      <vt:lpstr>Think of It This Way</vt:lpstr>
      <vt:lpstr>Not So Different</vt:lpstr>
      <vt:lpstr>Open Question Example</vt:lpstr>
      <vt:lpstr>The Opening Sentence</vt:lpstr>
      <vt:lpstr>Introductions on AP Essays</vt:lpstr>
      <vt:lpstr>Clean?  </vt:lpstr>
      <vt:lpstr>Purposeful?</vt:lpstr>
      <vt:lpstr>Where AM I Coming From?</vt:lpstr>
      <vt:lpstr>Point of Knowledge</vt:lpstr>
      <vt:lpstr>Examples of Opening Sentences</vt:lpstr>
      <vt:lpstr>From Knowledge to Insight</vt:lpstr>
      <vt:lpstr>I thought the Introduction was Supposed to be Attractive. How Attractive is Fact?</vt:lpstr>
      <vt:lpstr>I’ve established the basic information, what now?</vt:lpstr>
      <vt:lpstr>How to Make an Introduction “Purposeful”</vt:lpstr>
      <vt:lpstr>Sentence Two</vt:lpstr>
      <vt:lpstr>Sample Three-Sentence Introduction</vt:lpstr>
      <vt:lpstr>How Did We Do That Again?</vt:lpstr>
      <vt:lpstr>Another Example</vt:lpstr>
      <vt:lpstr>Three Sentences to Success</vt:lpstr>
      <vt:lpstr>A Lasting First Impression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dc:title>
  <dc:creator>Mary Basson</dc:creator>
  <cp:lastModifiedBy>Amanda Long</cp:lastModifiedBy>
  <cp:revision>66</cp:revision>
  <dcterms:created xsi:type="dcterms:W3CDTF">2011-06-01T00:55:15Z</dcterms:created>
  <dcterms:modified xsi:type="dcterms:W3CDTF">2015-08-11T15:53:03Z</dcterms:modified>
</cp:coreProperties>
</file>