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6" r:id="rId2"/>
    <p:sldId id="257" r:id="rId3"/>
    <p:sldId id="258" r:id="rId4"/>
    <p:sldId id="259" r:id="rId5"/>
    <p:sldId id="260" r:id="rId6"/>
    <p:sldId id="261" r:id="rId7"/>
    <p:sldId id="262" r:id="rId8"/>
    <p:sldId id="264" r:id="rId9"/>
    <p:sldId id="266" r:id="rId10"/>
    <p:sldId id="267" r:id="rId11"/>
    <p:sldId id="268" r:id="rId12"/>
    <p:sldId id="269" r:id="rId13"/>
    <p:sldId id="270" r:id="rId14"/>
    <p:sldId id="271" r:id="rId15"/>
    <p:sldId id="272" r:id="rId16"/>
    <p:sldId id="273" r:id="rId17"/>
    <p:sldId id="274" r:id="rId18"/>
    <p:sldId id="275"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snapToObjects="1">
      <p:cViewPr varScale="1">
        <p:scale>
          <a:sx n="70" d="100"/>
          <a:sy n="70" d="100"/>
        </p:scale>
        <p:origin x="1398"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4B997A83-3776-CD44-87A0-6AE82C2F40BF}" type="datetimeFigureOut">
              <a:rPr lang="en-US" smtClean="0"/>
              <a:pPr/>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AAF14-2535-9C48-A895-4E0F9A0BBC9A}"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5438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997A83-3776-CD44-87A0-6AE82C2F40BF}" type="datetimeFigureOut">
              <a:rPr lang="en-US" smtClean="0"/>
              <a:pPr/>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AAF14-2535-9C48-A895-4E0F9A0BBC9A}" type="slidenum">
              <a:rPr lang="en-US" smtClean="0"/>
              <a:pPr/>
              <a:t>‹#›</a:t>
            </a:fld>
            <a:endParaRPr lang="en-US"/>
          </a:p>
        </p:txBody>
      </p:sp>
    </p:spTree>
    <p:extLst>
      <p:ext uri="{BB962C8B-B14F-4D97-AF65-F5344CB8AC3E}">
        <p14:creationId xmlns:p14="http://schemas.microsoft.com/office/powerpoint/2010/main" val="3560632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997A83-3776-CD44-87A0-6AE82C2F40BF}" type="datetimeFigureOut">
              <a:rPr lang="en-US" smtClean="0"/>
              <a:pPr/>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AAF14-2535-9C48-A895-4E0F9A0BBC9A}" type="slidenum">
              <a:rPr lang="en-US" smtClean="0"/>
              <a:pPr/>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0652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997A83-3776-CD44-87A0-6AE82C2F40BF}" type="datetimeFigureOut">
              <a:rPr lang="en-US" smtClean="0"/>
              <a:pPr/>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AAF14-2535-9C48-A895-4E0F9A0BBC9A}" type="slidenum">
              <a:rPr lang="en-US" smtClean="0"/>
              <a:pPr/>
              <a:t>‹#›</a:t>
            </a:fld>
            <a:endParaRPr lang="en-US"/>
          </a:p>
        </p:txBody>
      </p:sp>
    </p:spTree>
    <p:extLst>
      <p:ext uri="{BB962C8B-B14F-4D97-AF65-F5344CB8AC3E}">
        <p14:creationId xmlns:p14="http://schemas.microsoft.com/office/powerpoint/2010/main" val="2877762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997A83-3776-CD44-87A0-6AE82C2F40BF}" type="datetimeFigureOut">
              <a:rPr lang="en-US" smtClean="0"/>
              <a:pPr/>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AAF14-2535-9C48-A895-4E0F9A0BBC9A}"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283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B997A83-3776-CD44-87A0-6AE82C2F40BF}" type="datetimeFigureOut">
              <a:rPr lang="en-US" smtClean="0"/>
              <a:pPr/>
              <a:t>8/11/2015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AAF14-2535-9C48-A895-4E0F9A0BBC9A}" type="slidenum">
              <a:rPr lang="en-US" smtClean="0"/>
              <a:pPr/>
              <a:t>‹#›</a:t>
            </a:fld>
            <a:endParaRPr lang="en-US"/>
          </a:p>
        </p:txBody>
      </p:sp>
    </p:spTree>
    <p:extLst>
      <p:ext uri="{BB962C8B-B14F-4D97-AF65-F5344CB8AC3E}">
        <p14:creationId xmlns:p14="http://schemas.microsoft.com/office/powerpoint/2010/main" val="3394002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B997A83-3776-CD44-87A0-6AE82C2F40BF}" type="datetimeFigureOut">
              <a:rPr lang="en-US" smtClean="0"/>
              <a:pPr/>
              <a:t>8/11/2015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EAAF14-2535-9C48-A895-4E0F9A0BBC9A}" type="slidenum">
              <a:rPr lang="en-US" smtClean="0"/>
              <a:pPr/>
              <a:t>‹#›</a:t>
            </a:fld>
            <a:endParaRPr lang="en-US"/>
          </a:p>
        </p:txBody>
      </p:sp>
    </p:spTree>
    <p:extLst>
      <p:ext uri="{BB962C8B-B14F-4D97-AF65-F5344CB8AC3E}">
        <p14:creationId xmlns:p14="http://schemas.microsoft.com/office/powerpoint/2010/main" val="3182504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B997A83-3776-CD44-87A0-6AE82C2F40BF}" type="datetimeFigureOut">
              <a:rPr lang="en-US" smtClean="0"/>
              <a:pPr/>
              <a:t>8/11/2015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EAAF14-2535-9C48-A895-4E0F9A0BBC9A}" type="slidenum">
              <a:rPr lang="en-US" smtClean="0"/>
              <a:pPr/>
              <a:t>‹#›</a:t>
            </a:fld>
            <a:endParaRPr lang="en-US"/>
          </a:p>
        </p:txBody>
      </p:sp>
    </p:spTree>
    <p:extLst>
      <p:ext uri="{BB962C8B-B14F-4D97-AF65-F5344CB8AC3E}">
        <p14:creationId xmlns:p14="http://schemas.microsoft.com/office/powerpoint/2010/main" val="3378220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997A83-3776-CD44-87A0-6AE82C2F40BF}" type="datetimeFigureOut">
              <a:rPr lang="en-US" smtClean="0"/>
              <a:pPr/>
              <a:t>8/11/2015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AAF14-2535-9C48-A895-4E0F9A0BBC9A}" type="slidenum">
              <a:rPr lang="en-US" smtClean="0"/>
              <a:pPr/>
              <a:t>‹#›</a:t>
            </a:fld>
            <a:endParaRPr lang="en-US"/>
          </a:p>
        </p:txBody>
      </p:sp>
    </p:spTree>
    <p:extLst>
      <p:ext uri="{BB962C8B-B14F-4D97-AF65-F5344CB8AC3E}">
        <p14:creationId xmlns:p14="http://schemas.microsoft.com/office/powerpoint/2010/main" val="3035692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997A83-3776-CD44-87A0-6AE82C2F40BF}" type="datetimeFigureOut">
              <a:rPr lang="en-US" smtClean="0"/>
              <a:pPr/>
              <a:t>8/11/2015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AAF14-2535-9C48-A895-4E0F9A0BBC9A}" type="slidenum">
              <a:rPr lang="en-US" smtClean="0"/>
              <a:pPr/>
              <a:t>‹#›</a:t>
            </a:fld>
            <a:endParaRPr lang="en-US"/>
          </a:p>
        </p:txBody>
      </p:sp>
    </p:spTree>
    <p:extLst>
      <p:ext uri="{BB962C8B-B14F-4D97-AF65-F5344CB8AC3E}">
        <p14:creationId xmlns:p14="http://schemas.microsoft.com/office/powerpoint/2010/main" val="2499256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997A83-3776-CD44-87A0-6AE82C2F40BF}" type="datetimeFigureOut">
              <a:rPr lang="en-US" smtClean="0"/>
              <a:pPr/>
              <a:t>8/11/2015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AAF14-2535-9C48-A895-4E0F9A0BBC9A}"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3321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B997A83-3776-CD44-87A0-6AE82C2F40BF}" type="datetimeFigureOut">
              <a:rPr lang="en-US" smtClean="0"/>
              <a:pPr/>
              <a:t>8/11/2015</a:t>
            </a:fld>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FEAAF14-2535-9C48-A895-4E0F9A0BBC9A}" type="slidenum">
              <a:rPr lang="en-US" smtClean="0"/>
              <a:pPr/>
              <a:t>‹#›</a:t>
            </a:fld>
            <a:endParaRPr 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7335996"/>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Writing the AP Essay</a:t>
            </a:r>
            <a:endParaRPr lang="en-US" dirty="0"/>
          </a:p>
        </p:txBody>
      </p:sp>
      <p:sp>
        <p:nvSpPr>
          <p:cNvPr id="3" name="Subtitle 2"/>
          <p:cNvSpPr>
            <a:spLocks noGrp="1"/>
          </p:cNvSpPr>
          <p:nvPr>
            <p:ph type="subTitle" idx="1"/>
          </p:nvPr>
        </p:nvSpPr>
        <p:spPr/>
        <p:txBody>
          <a:bodyPr/>
          <a:lstStyle/>
          <a:p>
            <a:r>
              <a:rPr lang="en-US" dirty="0" smtClean="0"/>
              <a:t>Writing Under Time Pressure</a:t>
            </a:r>
            <a:endParaRPr lang="en-US"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A Better Reading</a:t>
            </a:r>
            <a:endParaRPr lang="en-US" dirty="0"/>
          </a:p>
        </p:txBody>
      </p:sp>
      <p:sp>
        <p:nvSpPr>
          <p:cNvPr id="3" name="Content Placeholder 2"/>
          <p:cNvSpPr>
            <a:spLocks noGrp="1"/>
          </p:cNvSpPr>
          <p:nvPr>
            <p:ph idx="1"/>
          </p:nvPr>
        </p:nvSpPr>
        <p:spPr>
          <a:xfrm>
            <a:off x="457200" y="1143000"/>
            <a:ext cx="8229600" cy="5166360"/>
          </a:xfrm>
        </p:spPr>
        <p:txBody>
          <a:bodyPr>
            <a:normAutofit/>
          </a:bodyPr>
          <a:lstStyle/>
          <a:p>
            <a:pPr marL="0" indent="0">
              <a:buNone/>
            </a:pPr>
            <a:r>
              <a:rPr lang="en-US" sz="2800" dirty="0" smtClean="0"/>
              <a:t>The speaker plays on the word “close.” First she means “shut down,” and second, she means “death.” Twice she has suffered loss. She thinks that Immortality, or perhaps God, like a magician behind a magic curtain, may whisk back the veil and reveal a third loss she will have to endure.  The thought gives her pain, as these earlier losses have seemed huge, and she feels herself hopeless to prevent this third loss. Furthermore, just imagining this additional loss leads to to a thudding conclusion—that while we must die to enter heaven, parting from loved ones is as painful as hell must be. </a:t>
            </a:r>
            <a:endParaRPr lang="en-US" sz="2800"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Difference?</a:t>
            </a:r>
            <a:endParaRPr lang="en-US" dirty="0"/>
          </a:p>
        </p:txBody>
      </p:sp>
      <p:sp>
        <p:nvSpPr>
          <p:cNvPr id="3" name="Content Placeholder 2"/>
          <p:cNvSpPr>
            <a:spLocks noGrp="1"/>
          </p:cNvSpPr>
          <p:nvPr>
            <p:ph idx="1"/>
          </p:nvPr>
        </p:nvSpPr>
        <p:spPr>
          <a:xfrm>
            <a:off x="747624" y="2084832"/>
            <a:ext cx="8167776" cy="4023360"/>
          </a:xfrm>
        </p:spPr>
        <p:txBody>
          <a:bodyPr>
            <a:noAutofit/>
          </a:bodyPr>
          <a:lstStyle/>
          <a:p>
            <a:r>
              <a:rPr lang="en-US" sz="2800" dirty="0" smtClean="0"/>
              <a:t>The first reading shows a solid, literal understanding of the poem.</a:t>
            </a:r>
          </a:p>
          <a:p>
            <a:r>
              <a:rPr lang="en-US" sz="2800" dirty="0" smtClean="0"/>
              <a:t>The second reading goes beyond the first reading by acknowledging the dual meanings as well as the metaphor implicit in “close,”  </a:t>
            </a:r>
            <a:br>
              <a:rPr lang="en-US" sz="2800" dirty="0" smtClean="0"/>
            </a:br>
            <a:r>
              <a:rPr lang="en-US" sz="2800" dirty="0" smtClean="0"/>
              <a:t>by seeing the metaphor in “unveil,” by interpreting “Immortality,” and by seeing that the final couplet is the conclusion reached after considering the pain of loss.</a:t>
            </a:r>
          </a:p>
          <a:p>
            <a:endParaRPr lang="en-US" sz="2800" dirty="0" smtClean="0"/>
          </a:p>
          <a:p>
            <a:r>
              <a:rPr lang="en-US" sz="2800" dirty="0" smtClean="0"/>
              <a:t>The second is a “better” reading.</a:t>
            </a:r>
            <a:endParaRPr lang="en-US" sz="2800"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55263"/>
            <a:ext cx="8839200" cy="1186041"/>
          </a:xfrm>
        </p:spPr>
        <p:txBody>
          <a:bodyPr>
            <a:noAutofit/>
          </a:bodyPr>
          <a:lstStyle/>
          <a:p>
            <a:r>
              <a:rPr lang="en-US" sz="3200" dirty="0" smtClean="0"/>
              <a:t>What Else Besides “Good Reading” and Not Too Many Errors?</a:t>
            </a:r>
            <a:endParaRPr lang="en-US" sz="3200" dirty="0"/>
          </a:p>
        </p:txBody>
      </p:sp>
      <p:sp>
        <p:nvSpPr>
          <p:cNvPr id="3" name="Content Placeholder 2"/>
          <p:cNvSpPr>
            <a:spLocks noGrp="1"/>
          </p:cNvSpPr>
          <p:nvPr>
            <p:ph idx="1"/>
          </p:nvPr>
        </p:nvSpPr>
        <p:spPr>
          <a:xfrm>
            <a:off x="457200" y="1643241"/>
            <a:ext cx="8229600" cy="4937760"/>
          </a:xfrm>
        </p:spPr>
        <p:txBody>
          <a:bodyPr>
            <a:normAutofit/>
          </a:bodyPr>
          <a:lstStyle/>
          <a:p>
            <a:r>
              <a:rPr lang="en-US" sz="2800" dirty="0" smtClean="0"/>
              <a:t>There’s more to good writing than the elimination of errors.</a:t>
            </a:r>
          </a:p>
          <a:p>
            <a:r>
              <a:rPr lang="en-US" sz="2800" dirty="0" smtClean="0"/>
              <a:t>Good writing is</a:t>
            </a:r>
          </a:p>
          <a:p>
            <a:pPr lvl="1"/>
            <a:r>
              <a:rPr lang="en-US" sz="2000" dirty="0" smtClean="0"/>
              <a:t>Clear</a:t>
            </a:r>
          </a:p>
          <a:p>
            <a:pPr lvl="1"/>
            <a:r>
              <a:rPr lang="en-US" sz="2000" dirty="0" smtClean="0"/>
              <a:t>Organized</a:t>
            </a:r>
          </a:p>
          <a:p>
            <a:pPr lvl="1"/>
            <a:r>
              <a:rPr lang="en-US" sz="2000" dirty="0" smtClean="0"/>
              <a:t>Coherent</a:t>
            </a:r>
          </a:p>
          <a:p>
            <a:pPr lvl="1"/>
            <a:r>
              <a:rPr lang="en-US" sz="2000" dirty="0" smtClean="0"/>
              <a:t>Interesting in its use of language</a:t>
            </a:r>
          </a:p>
          <a:p>
            <a:r>
              <a:rPr lang="en-US" sz="2800" dirty="0" smtClean="0"/>
              <a:t>Ideas should be</a:t>
            </a:r>
          </a:p>
          <a:p>
            <a:pPr lvl="1"/>
            <a:r>
              <a:rPr lang="en-US" sz="2000" dirty="0" smtClean="0"/>
              <a:t>Accurate</a:t>
            </a:r>
          </a:p>
          <a:p>
            <a:pPr lvl="1"/>
            <a:r>
              <a:rPr lang="en-US" sz="2000" dirty="0" smtClean="0"/>
              <a:t>Well-developed</a:t>
            </a:r>
          </a:p>
          <a:p>
            <a:pPr lvl="1"/>
            <a:r>
              <a:rPr lang="en-US" sz="2000" dirty="0" smtClean="0"/>
              <a:t>Well-supported</a:t>
            </a:r>
            <a:endParaRPr lang="en-US" sz="2000"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7918704" cy="1499616"/>
          </a:xfrm>
        </p:spPr>
        <p:txBody>
          <a:bodyPr>
            <a:noAutofit/>
          </a:bodyPr>
          <a:lstStyle/>
          <a:p>
            <a:r>
              <a:rPr lang="en-US" sz="3600" dirty="0" smtClean="0"/>
              <a:t>How Can I Write Well Under </a:t>
            </a:r>
            <a:br>
              <a:rPr lang="en-US" sz="3600" dirty="0" smtClean="0"/>
            </a:br>
            <a:r>
              <a:rPr lang="en-US" sz="3600" dirty="0" smtClean="0"/>
              <a:t>Time Pressure?</a:t>
            </a:r>
            <a:endParaRPr lang="en-US" sz="3600" dirty="0"/>
          </a:p>
        </p:txBody>
      </p:sp>
      <p:sp>
        <p:nvSpPr>
          <p:cNvPr id="3" name="Content Placeholder 2"/>
          <p:cNvSpPr>
            <a:spLocks noGrp="1"/>
          </p:cNvSpPr>
          <p:nvPr>
            <p:ph idx="1"/>
          </p:nvPr>
        </p:nvSpPr>
        <p:spPr>
          <a:xfrm>
            <a:off x="457200" y="1414641"/>
            <a:ext cx="8229600" cy="5166360"/>
          </a:xfrm>
        </p:spPr>
        <p:txBody>
          <a:bodyPr>
            <a:normAutofit/>
          </a:bodyPr>
          <a:lstStyle/>
          <a:p>
            <a:pPr>
              <a:buNone/>
            </a:pPr>
            <a:r>
              <a:rPr lang="en-US" sz="2800" dirty="0" smtClean="0"/>
              <a:t>1.  Don’t rush in. Spend at least five minutes gathering ideas, recalling facts, and organizing an essay plan. Take the preparatory time to develop a thesis that responds directly to the prompt.</a:t>
            </a:r>
          </a:p>
          <a:p>
            <a:pPr>
              <a:buNone/>
            </a:pPr>
            <a:r>
              <a:rPr lang="en-US" sz="2800" dirty="0" smtClean="0"/>
              <a:t>2.  Keep your introduction lean so that you can spend your time developing the ideas in the body of your essay.  </a:t>
            </a:r>
          </a:p>
          <a:p>
            <a:pPr>
              <a:buNone/>
            </a:pPr>
            <a:r>
              <a:rPr lang="en-US" sz="2800" dirty="0" smtClean="0"/>
              <a:t>3.  Get in the habit of writing idea “sandwiches” to ensure that you are arguing a point and relating your ideas to your central thesis.</a:t>
            </a:r>
            <a:endParaRPr lang="en-US" sz="2800"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dirty="0" smtClean="0"/>
              <a:t>Sandwiches?</a:t>
            </a:r>
            <a:endParaRPr lang="en-US" dirty="0"/>
          </a:p>
        </p:txBody>
      </p:sp>
      <p:sp>
        <p:nvSpPr>
          <p:cNvPr id="3" name="Content Placeholder 2"/>
          <p:cNvSpPr>
            <a:spLocks noGrp="1"/>
          </p:cNvSpPr>
          <p:nvPr>
            <p:ph idx="1"/>
          </p:nvPr>
        </p:nvSpPr>
        <p:spPr>
          <a:xfrm>
            <a:off x="457200" y="990600"/>
            <a:ext cx="8229600" cy="5318760"/>
          </a:xfrm>
        </p:spPr>
        <p:txBody>
          <a:bodyPr>
            <a:normAutofit/>
          </a:bodyPr>
          <a:lstStyle/>
          <a:p>
            <a:r>
              <a:rPr lang="en-US" sz="2800" dirty="0" smtClean="0"/>
              <a:t>You will be engaged in the act of literary argument</a:t>
            </a:r>
          </a:p>
          <a:p>
            <a:pPr lvl="1"/>
            <a:r>
              <a:rPr lang="en-US" sz="2000" dirty="0" smtClean="0"/>
              <a:t>In literary argument, you propose your analysis of the text and supporting your analysis with details.  </a:t>
            </a:r>
          </a:p>
          <a:p>
            <a:pPr>
              <a:buNone/>
            </a:pPr>
            <a:endParaRPr lang="en-US" sz="2800" dirty="0" smtClean="0"/>
          </a:p>
          <a:p>
            <a:r>
              <a:rPr lang="en-US" sz="2800" dirty="0" smtClean="0"/>
              <a:t>To argue well:	</a:t>
            </a:r>
          </a:p>
          <a:p>
            <a:pPr lvl="1"/>
            <a:r>
              <a:rPr lang="en-US" sz="2000" dirty="0" smtClean="0"/>
              <a:t>State the idea you want to prove or show.  This is called “making your claim.”</a:t>
            </a:r>
          </a:p>
          <a:p>
            <a:pPr lvl="1"/>
            <a:r>
              <a:rPr lang="en-US" sz="2000" dirty="0" smtClean="0"/>
              <a:t>Provide the evidence that illustrates or shows that your claim is true.</a:t>
            </a:r>
          </a:p>
          <a:p>
            <a:pPr lvl="1"/>
            <a:r>
              <a:rPr lang="en-US" sz="2000" dirty="0" smtClean="0"/>
              <a:t>Explain how that evidence connects to further your claim.</a:t>
            </a:r>
          </a:p>
          <a:p>
            <a:pPr lvl="1">
              <a:buNone/>
            </a:pPr>
            <a:endParaRPr lang="en-US" sz="2000" dirty="0" smtClean="0"/>
          </a:p>
          <a:p>
            <a:r>
              <a:rPr lang="en-US" sz="2800" dirty="0" smtClean="0"/>
              <a:t>These three steps make an “Evidence Sandwich”—</a:t>
            </a:r>
          </a:p>
          <a:p>
            <a:pPr lvl="1">
              <a:buNone/>
            </a:pPr>
            <a:r>
              <a:rPr lang="en-US" sz="2000" dirty="0" smtClean="0"/>
              <a:t>	 Claim/Evidence/Connection</a:t>
            </a:r>
            <a:endParaRPr lang="en-US" sz="2000"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Example of a Three-Part </a:t>
            </a:r>
            <a:br>
              <a:rPr lang="en-US" dirty="0" smtClean="0"/>
            </a:br>
            <a:r>
              <a:rPr lang="en-US" dirty="0" smtClean="0"/>
              <a:t>Evidence Sandwich</a:t>
            </a:r>
            <a:endParaRPr lang="en-US" dirty="0"/>
          </a:p>
        </p:txBody>
      </p:sp>
      <p:sp>
        <p:nvSpPr>
          <p:cNvPr id="3" name="Content Placeholder 2"/>
          <p:cNvSpPr>
            <a:spLocks noGrp="1"/>
          </p:cNvSpPr>
          <p:nvPr>
            <p:ph idx="1"/>
          </p:nvPr>
        </p:nvSpPr>
        <p:spPr>
          <a:xfrm>
            <a:off x="489045" y="1295400"/>
            <a:ext cx="8229600" cy="5791200"/>
          </a:xfrm>
        </p:spPr>
        <p:txBody>
          <a:bodyPr>
            <a:noAutofit/>
          </a:bodyPr>
          <a:lstStyle/>
          <a:p>
            <a:pPr marL="0" indent="0">
              <a:buNone/>
            </a:pPr>
            <a:r>
              <a:rPr lang="en-US" sz="2800" dirty="0" smtClean="0"/>
              <a:t>Dickinson </a:t>
            </a:r>
            <a:r>
              <a:rPr lang="en-US" sz="2800" dirty="0" smtClean="0"/>
              <a:t>sees God or Fate as a person who holds a curtain that can be pulled back. </a:t>
            </a:r>
          </a:p>
          <a:p>
            <a:pPr lvl="1"/>
            <a:r>
              <a:rPr lang="en-US" sz="2000" dirty="0" smtClean="0"/>
              <a:t>	(This is the idea, the claim that you are making.)</a:t>
            </a:r>
          </a:p>
          <a:p>
            <a:r>
              <a:rPr lang="en-US" sz="2800" dirty="0" smtClean="0"/>
              <a:t>She calls God “Immortality” and she personifies this deity with the word “unveil,” as though God were a magician behind a curtain.</a:t>
            </a:r>
          </a:p>
          <a:p>
            <a:pPr lvl="1"/>
            <a:r>
              <a:rPr lang="en-US" sz="2000" dirty="0" smtClean="0"/>
              <a:t>	(This sentence gives the quotations from the text to support the claim.)</a:t>
            </a:r>
          </a:p>
          <a:p>
            <a:r>
              <a:rPr lang="en-US" sz="2800" dirty="0" smtClean="0"/>
              <a:t>She feels like the victim of a kind of trick, which leads to her desperate conclusion about the pain of death.</a:t>
            </a:r>
          </a:p>
          <a:p>
            <a:pPr lvl="1"/>
            <a:r>
              <a:rPr lang="en-US" sz="2000" dirty="0" smtClean="0"/>
              <a:t>	(This sentence ties sentence two to sentence one, and it tells us the significance of the claim in the text.) </a:t>
            </a:r>
            <a:endParaRPr lang="en-US" sz="2000"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dirty="0" smtClean="0"/>
              <a:t>Let’s See It All Together</a:t>
            </a:r>
            <a:endParaRPr lang="en-US" dirty="0"/>
          </a:p>
        </p:txBody>
      </p:sp>
      <p:sp>
        <p:nvSpPr>
          <p:cNvPr id="3" name="Content Placeholder 2"/>
          <p:cNvSpPr>
            <a:spLocks noGrp="1"/>
          </p:cNvSpPr>
          <p:nvPr>
            <p:ph idx="1"/>
          </p:nvPr>
        </p:nvSpPr>
        <p:spPr>
          <a:xfrm>
            <a:off x="457200" y="1386840"/>
            <a:ext cx="8229600" cy="5242560"/>
          </a:xfrm>
        </p:spPr>
        <p:txBody>
          <a:bodyPr>
            <a:normAutofit/>
          </a:bodyPr>
          <a:lstStyle/>
          <a:p>
            <a:r>
              <a:rPr lang="en-US" sz="2800" dirty="0" smtClean="0"/>
              <a:t>An Evidence Sandwich:</a:t>
            </a:r>
          </a:p>
          <a:p>
            <a:pPr marL="548640" lvl="1" indent="-411480">
              <a:lnSpc>
                <a:spcPts val="1540"/>
              </a:lnSpc>
              <a:spcBef>
                <a:spcPts val="0"/>
              </a:spcBef>
              <a:buClr>
                <a:schemeClr val="tx1">
                  <a:shade val="95000"/>
                </a:schemeClr>
              </a:buClr>
              <a:buSzPct val="65000"/>
              <a:buNone/>
            </a:pPr>
            <a:endParaRPr lang="en-US" sz="2000" dirty="0" smtClean="0"/>
          </a:p>
          <a:p>
            <a:pPr marL="548640" lvl="1" indent="-411480">
              <a:buClr>
                <a:schemeClr val="tx1">
                  <a:shade val="95000"/>
                </a:schemeClr>
              </a:buClr>
              <a:buSzPct val="65000"/>
              <a:buNone/>
            </a:pPr>
            <a:r>
              <a:rPr lang="en-US" sz="2000" dirty="0" smtClean="0"/>
              <a:t>	Dickinson sees God or Fate as a person who holds a curtain that can be pulled back. She calls God “Immortality” and she personifies this deity with the word “unveil,” as though God were a magician behind a curtain. She feels like the victim of a kind of trick, which leads to her desperate conclusion about the pain of death.</a:t>
            </a:r>
          </a:p>
          <a:p>
            <a:pPr marL="548640" lvl="1" indent="-411480">
              <a:buClr>
                <a:schemeClr val="tx1">
                  <a:shade val="95000"/>
                </a:schemeClr>
              </a:buClr>
              <a:buSzPct val="65000"/>
              <a:buNone/>
            </a:pPr>
            <a:endParaRPr lang="en-US" sz="2000" dirty="0" smtClean="0"/>
          </a:p>
          <a:p>
            <a:pPr marL="228600"/>
            <a:r>
              <a:rPr lang="en-US" sz="2800" dirty="0" smtClean="0"/>
              <a:t>Writing in “Evidence Sandwiches” will keep your</a:t>
            </a:r>
            <a:br>
              <a:rPr lang="en-US" sz="2800" dirty="0" smtClean="0"/>
            </a:br>
            <a:r>
              <a:rPr lang="en-US" sz="2800" dirty="0" smtClean="0"/>
              <a:t>   analysis on track.</a:t>
            </a:r>
          </a:p>
          <a:p>
            <a:pPr marL="548640" lvl="1" indent="-411480">
              <a:buClr>
                <a:schemeClr val="tx1">
                  <a:shade val="95000"/>
                </a:schemeClr>
              </a:buClr>
              <a:buSzPct val="65000"/>
              <a:buFont typeface="Wingdings 2"/>
              <a:buChar char=""/>
            </a:pPr>
            <a:endParaRPr lang="en-US" sz="2000" dirty="0" smtClean="0"/>
          </a:p>
          <a:p>
            <a:pPr>
              <a:buNone/>
            </a:pPr>
            <a:r>
              <a:rPr lang="en-US" sz="2800" dirty="0" smtClean="0"/>
              <a:t> </a:t>
            </a:r>
          </a:p>
          <a:p>
            <a:endParaRPr lang="en-US" sz="2800" dirty="0" smtClean="0"/>
          </a:p>
          <a:p>
            <a:endParaRPr lang="en-US" sz="2800" dirty="0" smtClean="0"/>
          </a:p>
          <a:p>
            <a:endParaRPr lang="en-US" sz="2800"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Should I Make These Sandwiches?</a:t>
            </a:r>
            <a:endParaRPr lang="en-US" dirty="0"/>
          </a:p>
        </p:txBody>
      </p:sp>
      <p:sp>
        <p:nvSpPr>
          <p:cNvPr id="3" name="Content Placeholder 2"/>
          <p:cNvSpPr>
            <a:spLocks noGrp="1"/>
          </p:cNvSpPr>
          <p:nvPr>
            <p:ph idx="1"/>
          </p:nvPr>
        </p:nvSpPr>
        <p:spPr/>
        <p:txBody>
          <a:bodyPr>
            <a:normAutofit/>
          </a:bodyPr>
          <a:lstStyle/>
          <a:p>
            <a:r>
              <a:rPr lang="en-US" sz="2400" dirty="0" smtClean="0"/>
              <a:t>If you get in the habit of following each assertion with evidence and then relating the evidence to your topic or task, you’ll always be writing literary argument.  </a:t>
            </a:r>
          </a:p>
          <a:p>
            <a:r>
              <a:rPr lang="en-US" sz="2400" dirty="0" smtClean="0"/>
              <a:t>You can compose paragraphs made of one or two or even three of these little sandwiches and be sure that you are always engaged in analysis and not just summarizing or narrating.</a:t>
            </a:r>
          </a:p>
          <a:p>
            <a:r>
              <a:rPr lang="en-US" sz="2400" dirty="0" smtClean="0"/>
              <a:t>This will lead to good writing on the AP exam.</a:t>
            </a:r>
            <a:endParaRPr lang="en-US" sz="2400"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Bottom Line</a:t>
            </a:r>
            <a:endParaRPr lang="en-US" dirty="0"/>
          </a:p>
        </p:txBody>
      </p:sp>
      <p:sp>
        <p:nvSpPr>
          <p:cNvPr id="3" name="Content Placeholder 2"/>
          <p:cNvSpPr>
            <a:spLocks noGrp="1"/>
          </p:cNvSpPr>
          <p:nvPr>
            <p:ph idx="1"/>
          </p:nvPr>
        </p:nvSpPr>
        <p:spPr/>
        <p:txBody>
          <a:bodyPr>
            <a:normAutofit/>
          </a:bodyPr>
          <a:lstStyle/>
          <a:p>
            <a:r>
              <a:rPr lang="en-US" sz="2400" dirty="0" smtClean="0"/>
              <a:t>Read (or, for the Open Question, recall) the text under discussion as carefully and as fully as you can.</a:t>
            </a:r>
          </a:p>
          <a:p>
            <a:r>
              <a:rPr lang="en-US" sz="2400" dirty="0" smtClean="0"/>
              <a:t>Write literary argument—assertions supported by evidence and analyzed in light of a thesis.</a:t>
            </a:r>
          </a:p>
          <a:p>
            <a:r>
              <a:rPr lang="en-US" sz="2400" dirty="0" smtClean="0"/>
              <a:t>Avoid mistakes in spelling, grammar, and usage.</a:t>
            </a:r>
            <a:endParaRPr lang="en-US" sz="2400"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What Makes a Good AP Essay?</a:t>
            </a:r>
            <a:endParaRPr lang="en-US" dirty="0"/>
          </a:p>
        </p:txBody>
      </p:sp>
      <p:sp>
        <p:nvSpPr>
          <p:cNvPr id="5" name="Content Placeholder 4"/>
          <p:cNvSpPr>
            <a:spLocks noGrp="1"/>
          </p:cNvSpPr>
          <p:nvPr>
            <p:ph idx="1"/>
          </p:nvPr>
        </p:nvSpPr>
        <p:spPr>
          <a:xfrm>
            <a:off x="745350" y="1905000"/>
            <a:ext cx="7994904" cy="4419600"/>
          </a:xfrm>
        </p:spPr>
        <p:txBody>
          <a:bodyPr>
            <a:noAutofit/>
          </a:bodyPr>
          <a:lstStyle/>
          <a:p>
            <a:r>
              <a:rPr lang="en-US" sz="2800" dirty="0" smtClean="0">
                <a:latin typeface="Arial" panose="020B0604020202020204" pitchFamily="34" charset="0"/>
                <a:cs typeface="Arial" panose="020B0604020202020204" pitchFamily="34" charset="0"/>
              </a:rPr>
              <a:t>A good AP essay looks a lot like a good English literary analysis essay written under non-testing circumstances.  </a:t>
            </a:r>
          </a:p>
          <a:p>
            <a:pPr lvl="1"/>
            <a:r>
              <a:rPr lang="en-US" sz="2000" dirty="0" smtClean="0">
                <a:latin typeface="Arial" panose="020B0604020202020204" pitchFamily="34" charset="0"/>
                <a:cs typeface="Arial" panose="020B0604020202020204" pitchFamily="34" charset="0"/>
              </a:rPr>
              <a:t>An AP essay should be a literary argument—a thesis you support with evidence.</a:t>
            </a:r>
          </a:p>
          <a:p>
            <a:r>
              <a:rPr lang="en-US" sz="2800" dirty="0" smtClean="0">
                <a:latin typeface="Arial" panose="020B0604020202020204" pitchFamily="34" charset="0"/>
                <a:cs typeface="Arial" panose="020B0604020202020204" pitchFamily="34" charset="0"/>
              </a:rPr>
              <a:t>But . . .</a:t>
            </a:r>
          </a:p>
          <a:p>
            <a:pPr lvl="1"/>
            <a:r>
              <a:rPr lang="en-US" sz="2000" dirty="0" smtClean="0">
                <a:latin typeface="Arial" panose="020B0604020202020204" pitchFamily="34" charset="0"/>
                <a:cs typeface="Arial" panose="020B0604020202020204" pitchFamily="34" charset="0"/>
              </a:rPr>
              <a:t>It may be shorter than the essays you have prepared for your English class.</a:t>
            </a:r>
          </a:p>
          <a:p>
            <a:r>
              <a:rPr lang="en-US" sz="2800" dirty="0" smtClean="0">
                <a:latin typeface="Arial" panose="020B0604020202020204" pitchFamily="34" charset="0"/>
                <a:cs typeface="Arial" panose="020B0604020202020204" pitchFamily="34" charset="0"/>
              </a:rPr>
              <a:t>And . . .</a:t>
            </a:r>
          </a:p>
          <a:p>
            <a:pPr lvl="1"/>
            <a:r>
              <a:rPr lang="en-US" sz="2000" dirty="0" smtClean="0">
                <a:latin typeface="Arial" panose="020B0604020202020204" pitchFamily="34" charset="0"/>
                <a:cs typeface="Arial" panose="020B0604020202020204" pitchFamily="34" charset="0"/>
              </a:rPr>
              <a:t>The readers forgive some errors they wouldn’t accept in a take-home assignment.</a:t>
            </a:r>
            <a:endParaRPr lang="en-US" sz="2000" dirty="0">
              <a:latin typeface="Arial" panose="020B0604020202020204" pitchFamily="34" charset="0"/>
              <a:cs typeface="Arial" panose="020B0604020202020204" pitchFamily="34" charset="0"/>
            </a:endParaRPr>
          </a:p>
        </p:txBody>
      </p:sp>
      <p:sp>
        <p:nvSpPr>
          <p:cNvPr id="6"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Nevertheless. . .</a:t>
            </a:r>
            <a:endParaRPr lang="en-US" dirty="0"/>
          </a:p>
        </p:txBody>
      </p:sp>
      <p:sp>
        <p:nvSpPr>
          <p:cNvPr id="3" name="Content Placeholder 2"/>
          <p:cNvSpPr>
            <a:spLocks noGrp="1"/>
          </p:cNvSpPr>
          <p:nvPr>
            <p:ph idx="1"/>
          </p:nvPr>
        </p:nvSpPr>
        <p:spPr/>
        <p:txBody>
          <a:bodyPr>
            <a:normAutofit/>
          </a:bodyPr>
          <a:lstStyle/>
          <a:p>
            <a:r>
              <a:rPr lang="en-US" sz="2800" dirty="0" smtClean="0">
                <a:latin typeface="Arial" panose="020B0604020202020204" pitchFamily="34" charset="0"/>
                <a:cs typeface="Arial" panose="020B0604020202020204" pitchFamily="34" charset="0"/>
              </a:rPr>
              <a:t>Even though timed writing may contain a few minor errors in spelling, punctuation, idioms, syntax, or grammar, the resulting essay still needs to demonstrate control of these issues.</a:t>
            </a:r>
            <a:endParaRPr lang="en-US" sz="2800" dirty="0">
              <a:latin typeface="Arial" panose="020B0604020202020204" pitchFamily="34" charset="0"/>
              <a:cs typeface="Arial" panose="020B0604020202020204" pitchFamily="34" charset="0"/>
            </a:endParaRPr>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dirty="0" smtClean="0"/>
              <a:t>How Many Errors are Too Many?</a:t>
            </a:r>
            <a:endParaRPr lang="en-US" dirty="0"/>
          </a:p>
        </p:txBody>
      </p:sp>
      <p:sp>
        <p:nvSpPr>
          <p:cNvPr id="3" name="Content Placeholder 2"/>
          <p:cNvSpPr>
            <a:spLocks noGrp="1"/>
          </p:cNvSpPr>
          <p:nvPr>
            <p:ph idx="1"/>
          </p:nvPr>
        </p:nvSpPr>
        <p:spPr>
          <a:xfrm>
            <a:off x="457200" y="1143000"/>
            <a:ext cx="8229600" cy="5166360"/>
          </a:xfrm>
        </p:spPr>
        <p:txBody>
          <a:bodyPr>
            <a:normAutofit/>
          </a:bodyPr>
          <a:lstStyle/>
          <a:p>
            <a:pPr>
              <a:buNone/>
            </a:pPr>
            <a:r>
              <a:rPr lang="en-US" dirty="0" smtClean="0"/>
              <a:t>The AP readers work from a rubric.  </a:t>
            </a:r>
          </a:p>
          <a:p>
            <a:r>
              <a:rPr lang="en-US" dirty="0" smtClean="0"/>
              <a:t>Scores of 8 and 9 need not be error-free, but these essays contain only one or two errors.</a:t>
            </a:r>
          </a:p>
          <a:p>
            <a:r>
              <a:rPr lang="en-US" dirty="0" smtClean="0"/>
              <a:t>Scores of 6 and 7 may contain a few errors but not so many as to call attention to themselves.</a:t>
            </a:r>
          </a:p>
          <a:p>
            <a:r>
              <a:rPr lang="en-US" dirty="0" smtClean="0"/>
              <a:t>Essays that receive a 5 likely demonstrate basic control of language but may be peppered with errors.</a:t>
            </a:r>
          </a:p>
          <a:p>
            <a:r>
              <a:rPr lang="en-US" dirty="0" smtClean="0"/>
              <a:t>Essays that receive a 3 or 4 contain quite a few errors—too many to ignore.</a:t>
            </a:r>
          </a:p>
          <a:p>
            <a:r>
              <a:rPr lang="en-US" dirty="0" smtClean="0"/>
              <a:t>The scores of 1 and 2 go to essays with so many errors that they distract the reader from the content of the writing.</a:t>
            </a:r>
            <a:endParaRPr lang="en-US"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Who Are These Readers?</a:t>
            </a:r>
            <a:endParaRPr lang="en-US" dirty="0"/>
          </a:p>
        </p:txBody>
      </p:sp>
      <p:sp>
        <p:nvSpPr>
          <p:cNvPr id="3" name="Content Placeholder 2"/>
          <p:cNvSpPr>
            <a:spLocks noGrp="1"/>
          </p:cNvSpPr>
          <p:nvPr>
            <p:ph idx="1"/>
          </p:nvPr>
        </p:nvSpPr>
        <p:spPr/>
        <p:txBody>
          <a:bodyPr>
            <a:normAutofit/>
          </a:bodyPr>
          <a:lstStyle/>
          <a:p>
            <a:r>
              <a:rPr lang="en-US" sz="2800" dirty="0" smtClean="0"/>
              <a:t>The AP readers are college and high school teachers from around the United States and, indeed, the globe.  </a:t>
            </a:r>
          </a:p>
          <a:p>
            <a:pPr>
              <a:buNone/>
            </a:pPr>
            <a:endParaRPr lang="en-US" sz="2800" dirty="0" smtClean="0"/>
          </a:p>
          <a:p>
            <a:r>
              <a:rPr lang="en-US" sz="2800" dirty="0" smtClean="0"/>
              <a:t>They assemble for a week and read the AP essays in large meeting rooms where the scoring is carefully monitored and supervised.</a:t>
            </a:r>
          </a:p>
          <a:p>
            <a:pPr>
              <a:buNone/>
            </a:pPr>
            <a:endParaRPr lang="en-US" sz="2800"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They Looking For?</a:t>
            </a:r>
            <a:endParaRPr lang="en-US" dirty="0"/>
          </a:p>
        </p:txBody>
      </p:sp>
      <p:sp>
        <p:nvSpPr>
          <p:cNvPr id="3" name="Content Placeholder 2"/>
          <p:cNvSpPr>
            <a:spLocks noGrp="1"/>
          </p:cNvSpPr>
          <p:nvPr>
            <p:ph idx="1"/>
          </p:nvPr>
        </p:nvSpPr>
        <p:spPr/>
        <p:txBody>
          <a:bodyPr>
            <a:normAutofit/>
          </a:bodyPr>
          <a:lstStyle/>
          <a:p>
            <a:r>
              <a:rPr lang="en-US" sz="2800" dirty="0" smtClean="0"/>
              <a:t>The AP readers are looking for good reading and good writing. It’s that simple.</a:t>
            </a:r>
            <a:endParaRPr lang="en-US" sz="2800"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Good Reading?</a:t>
            </a:r>
            <a:endParaRPr lang="en-US" dirty="0"/>
          </a:p>
        </p:txBody>
      </p:sp>
      <p:sp>
        <p:nvSpPr>
          <p:cNvPr id="3" name="Content Placeholder 2"/>
          <p:cNvSpPr>
            <a:spLocks noGrp="1"/>
          </p:cNvSpPr>
          <p:nvPr>
            <p:ph idx="1"/>
          </p:nvPr>
        </p:nvSpPr>
        <p:spPr>
          <a:xfrm>
            <a:off x="381000" y="1143000"/>
            <a:ext cx="8382000" cy="5166360"/>
          </a:xfrm>
        </p:spPr>
        <p:txBody>
          <a:bodyPr>
            <a:normAutofit/>
          </a:bodyPr>
          <a:lstStyle/>
          <a:p>
            <a:r>
              <a:rPr lang="en-US" sz="3200" b="1" dirty="0" smtClean="0"/>
              <a:t>A “good reading” means a valid and insightful analysis, or interpretation.   </a:t>
            </a:r>
          </a:p>
          <a:p>
            <a:endParaRPr lang="en-US" sz="3200" b="1" dirty="0" smtClean="0"/>
          </a:p>
          <a:p>
            <a:r>
              <a:rPr lang="en-US" sz="3200" b="1" dirty="0" smtClean="0"/>
              <a:t>Can I interpret a passage as I choose?</a:t>
            </a:r>
          </a:p>
          <a:p>
            <a:pPr lvl="1"/>
            <a:r>
              <a:rPr lang="en-US" sz="2400" dirty="0" smtClean="0"/>
              <a:t>Good readers understand that there may be more than one way to interpret a literary passage or even a whole novel or play.  </a:t>
            </a:r>
          </a:p>
          <a:p>
            <a:pPr lvl="1"/>
            <a:r>
              <a:rPr lang="en-US" sz="2400" dirty="0" smtClean="0"/>
              <a:t>But there are also limits to interpretation. </a:t>
            </a:r>
          </a:p>
          <a:p>
            <a:pPr lvl="2"/>
            <a:r>
              <a:rPr lang="en-US" sz="1800" dirty="0" smtClean="0"/>
              <a:t>Huckleberry Finn is not a car mechanic, a college drop-out, or a rap singer.  </a:t>
            </a:r>
          </a:p>
          <a:p>
            <a:pPr lvl="1"/>
            <a:r>
              <a:rPr lang="en-US" sz="2400" dirty="0" smtClean="0"/>
              <a:t>You may feel pretty sure that you’d never make such outrageous interpretations—and you probably wouldn’t—but there are still good, better, and best readings of a text.</a:t>
            </a:r>
          </a:p>
          <a:p>
            <a:pPr lvl="1"/>
            <a:endParaRPr lang="en-US" sz="2400" dirty="0" smtClean="0"/>
          </a:p>
          <a:p>
            <a:endParaRPr lang="en-US" sz="3200" dirty="0" smtClean="0"/>
          </a:p>
          <a:p>
            <a:endParaRPr lang="en-US" sz="3200"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Like What?</a:t>
            </a:r>
            <a:endParaRPr lang="en-US" dirty="0"/>
          </a:p>
        </p:txBody>
      </p:sp>
      <p:sp>
        <p:nvSpPr>
          <p:cNvPr id="3" name="Content Placeholder 2"/>
          <p:cNvSpPr>
            <a:spLocks noGrp="1"/>
          </p:cNvSpPr>
          <p:nvPr>
            <p:ph idx="1"/>
          </p:nvPr>
        </p:nvSpPr>
        <p:spPr>
          <a:xfrm>
            <a:off x="457200" y="1066800"/>
            <a:ext cx="8229600" cy="5242560"/>
          </a:xfrm>
        </p:spPr>
        <p:txBody>
          <a:bodyPr>
            <a:normAutofit/>
          </a:bodyPr>
          <a:lstStyle/>
          <a:p>
            <a:endParaRPr lang="en-US" sz="2800" dirty="0" smtClean="0"/>
          </a:p>
          <a:p>
            <a:r>
              <a:rPr lang="en-US" sz="2800" dirty="0" smtClean="0"/>
              <a:t>Let’s work with Emily Dickenson’s short poem “My life closed twice before its close.” Read the poem on page 1064 of your text.</a:t>
            </a:r>
          </a:p>
          <a:p>
            <a:pPr>
              <a:buClr>
                <a:schemeClr val="accent3"/>
              </a:buClr>
            </a:pPr>
            <a:endParaRPr lang="en-US" sz="2800"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Good Reading</a:t>
            </a:r>
            <a:endParaRPr lang="en-US" dirty="0"/>
          </a:p>
        </p:txBody>
      </p:sp>
      <p:sp>
        <p:nvSpPr>
          <p:cNvPr id="3" name="Content Placeholder 2"/>
          <p:cNvSpPr>
            <a:spLocks noGrp="1"/>
          </p:cNvSpPr>
          <p:nvPr>
            <p:ph idx="1"/>
          </p:nvPr>
        </p:nvSpPr>
        <p:spPr>
          <a:xfrm>
            <a:off x="762000" y="1600200"/>
            <a:ext cx="7924800" cy="4709160"/>
          </a:xfrm>
        </p:spPr>
        <p:txBody>
          <a:bodyPr>
            <a:normAutofit/>
          </a:bodyPr>
          <a:lstStyle/>
          <a:p>
            <a:pPr marL="0" indent="0">
              <a:buNone/>
            </a:pPr>
            <a:r>
              <a:rPr lang="en-US" sz="2800" dirty="0" smtClean="0"/>
              <a:t>Dickinson relates that she has experienced </a:t>
            </a:r>
            <a:br>
              <a:rPr lang="en-US" sz="2800" dirty="0" smtClean="0"/>
            </a:br>
            <a:r>
              <a:rPr lang="en-US" sz="2800" dirty="0" smtClean="0"/>
              <a:t>loss twice before. She realizes she may suffer a third loss in the future. This third loss could be huge, and she can hardly conceive it. She then says that parting through loss, or probably death, is hell.  </a:t>
            </a:r>
            <a:endParaRPr lang="en-US" sz="2800"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305</TotalTime>
  <Words>1076</Words>
  <Application>Microsoft Office PowerPoint</Application>
  <PresentationFormat>On-screen Show (4:3)</PresentationFormat>
  <Paragraphs>113</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Tw Cen MT</vt:lpstr>
      <vt:lpstr>Wingdings 2</vt:lpstr>
      <vt:lpstr>Wingdings 3</vt:lpstr>
      <vt:lpstr>Integral</vt:lpstr>
      <vt:lpstr>Writing the AP Essay</vt:lpstr>
      <vt:lpstr>What Makes a Good AP Essay?</vt:lpstr>
      <vt:lpstr>Nevertheless. . .</vt:lpstr>
      <vt:lpstr>How Many Errors are Too Many?</vt:lpstr>
      <vt:lpstr>Who Are These Readers?</vt:lpstr>
      <vt:lpstr>What Are They Looking For?</vt:lpstr>
      <vt:lpstr>Good Reading?</vt:lpstr>
      <vt:lpstr>Like What?</vt:lpstr>
      <vt:lpstr>A Good Reading</vt:lpstr>
      <vt:lpstr>A Better Reading</vt:lpstr>
      <vt:lpstr>What’s the Difference?</vt:lpstr>
      <vt:lpstr>What Else Besides “Good Reading” and Not Too Many Errors?</vt:lpstr>
      <vt:lpstr>How Can I Write Well Under  Time Pressure?</vt:lpstr>
      <vt:lpstr>Sandwiches?</vt:lpstr>
      <vt:lpstr>Example of a Three-Part  Evidence Sandwich</vt:lpstr>
      <vt:lpstr>Let’s See It All Together</vt:lpstr>
      <vt:lpstr>Why Should I Make These Sandwiches?</vt:lpstr>
      <vt:lpstr>The Bottom Line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the AP Essay</dc:title>
  <dc:creator>Mary Basson</dc:creator>
  <cp:lastModifiedBy>Amanda Long</cp:lastModifiedBy>
  <cp:revision>56</cp:revision>
  <dcterms:created xsi:type="dcterms:W3CDTF">2011-06-01T03:13:49Z</dcterms:created>
  <dcterms:modified xsi:type="dcterms:W3CDTF">2015-08-11T16:07:49Z</dcterms:modified>
</cp:coreProperties>
</file>